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9" r:id="rId3"/>
    <p:sldId id="353" r:id="rId4"/>
    <p:sldId id="354" r:id="rId5"/>
    <p:sldId id="355" r:id="rId6"/>
    <p:sldId id="356" r:id="rId7"/>
    <p:sldId id="357" r:id="rId8"/>
    <p:sldId id="340" r:id="rId9"/>
    <p:sldId id="358" r:id="rId10"/>
    <p:sldId id="347" r:id="rId11"/>
    <p:sldId id="348" r:id="rId12"/>
    <p:sldId id="349" r:id="rId13"/>
    <p:sldId id="350" r:id="rId14"/>
    <p:sldId id="351" r:id="rId15"/>
    <p:sldId id="342" r:id="rId16"/>
    <p:sldId id="343" r:id="rId17"/>
    <p:sldId id="344" r:id="rId18"/>
    <p:sldId id="345" r:id="rId19"/>
    <p:sldId id="346" r:id="rId20"/>
    <p:sldId id="316" r:id="rId21"/>
    <p:sldId id="359"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5" d="100"/>
          <a:sy n="55" d="100"/>
        </p:scale>
        <p:origin x="-1806" y="-4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57FCC62-5CA7-4673-8AFC-35311548481D}" type="datetimeFigureOut">
              <a:rPr lang="tr-TR" smtClean="0"/>
              <a:t>10.11.2022</a:t>
            </a:fld>
            <a:endParaRPr lang="tr-TR"/>
          </a:p>
        </p:txBody>
      </p:sp>
      <p:sp>
        <p:nvSpPr>
          <p:cNvPr id="8" name="Slide Number Placeholder 7"/>
          <p:cNvSpPr>
            <a:spLocks noGrp="1"/>
          </p:cNvSpPr>
          <p:nvPr>
            <p:ph type="sldNum" sz="quarter" idx="11"/>
          </p:nvPr>
        </p:nvSpPr>
        <p:spPr/>
        <p:txBody>
          <a:bodyPr/>
          <a:lstStyle/>
          <a:p>
            <a:fld id="{4CE04DBD-0B1E-4ADC-BC87-66CA62EBFF96}" type="slidenum">
              <a:rPr lang="tr-TR" smtClean="0"/>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FCC62-5CA7-4673-8AFC-35311548481D}" type="datetimeFigureOut">
              <a:rPr lang="tr-TR" smtClean="0"/>
              <a:t>10.11.2022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E04DBD-0B1E-4ADC-BC87-66CA62EBFF9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FCC62-5CA7-4673-8AFC-35311548481D}" type="datetimeFigureOut">
              <a:rPr lang="tr-TR" smtClean="0"/>
              <a:t>10.11.2022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E04DBD-0B1E-4ADC-BC87-66CA62EBFF9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957FCC62-5CA7-4673-8AFC-35311548481D}" type="datetimeFigureOut">
              <a:rPr lang="tr-TR" smtClean="0"/>
              <a:t>10.11.2022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E04DBD-0B1E-4ADC-BC87-66CA62EBFF9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7FCC62-5CA7-4673-8AFC-35311548481D}" type="datetimeFigureOut">
              <a:rPr lang="tr-TR" smtClean="0"/>
              <a:t>10.11.2022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E04DBD-0B1E-4ADC-BC87-66CA62EBFF96}" type="slidenum">
              <a:rPr lang="tr-TR" smtClean="0"/>
              <a:t>‹#›</a:t>
            </a:fld>
            <a:endParaRPr lang="tr-T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57FCC62-5CA7-4673-8AFC-35311548481D}" type="datetimeFigureOut">
              <a:rPr lang="tr-TR" smtClean="0"/>
              <a:t>10.11.2022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E04DBD-0B1E-4ADC-BC87-66CA62EBFF96}" type="slidenum">
              <a:rPr lang="tr-TR" smtClean="0"/>
              <a:t>‹#›</a:t>
            </a:fld>
            <a:endParaRPr lang="tr-T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57FCC62-5CA7-4673-8AFC-35311548481D}" type="datetimeFigureOut">
              <a:rPr lang="tr-TR" smtClean="0"/>
              <a:t>10.11.2022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CE04DBD-0B1E-4ADC-BC87-66CA62EBFF96}" type="slidenum">
              <a:rPr lang="tr-TR" smtClean="0"/>
              <a:t>‹#›</a:t>
            </a:fld>
            <a:endParaRPr lang="tr-T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7FCC62-5CA7-4673-8AFC-35311548481D}" type="datetimeFigureOut">
              <a:rPr lang="tr-TR" smtClean="0"/>
              <a:t>10.11.2022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CE04DBD-0B1E-4ADC-BC87-66CA62EBFF9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FCC62-5CA7-4673-8AFC-35311548481D}" type="datetimeFigureOut">
              <a:rPr lang="tr-TR" smtClean="0"/>
              <a:t>10.11.2022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CE04DBD-0B1E-4ADC-BC87-66CA62EBFF9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7FCC62-5CA7-4673-8AFC-35311548481D}" type="datetimeFigureOut">
              <a:rPr lang="tr-TR" smtClean="0"/>
              <a:t>10.11.2022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E04DBD-0B1E-4ADC-BC87-66CA62EBFF9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7FCC62-5CA7-4673-8AFC-35311548481D}" type="datetimeFigureOut">
              <a:rPr lang="tr-TR" smtClean="0"/>
              <a:t>10.11.2022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E04DBD-0B1E-4ADC-BC87-66CA62EBFF9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57FCC62-5CA7-4673-8AFC-35311548481D}" type="datetimeFigureOut">
              <a:rPr lang="tr-TR" smtClean="0"/>
              <a:t>10.11.2022</a:t>
            </a:fld>
            <a:endParaRPr lang="tr-T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tr-T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CE04DBD-0B1E-4ADC-BC87-66CA62EBFF96}" type="slidenum">
              <a:rPr lang="tr-TR" smtClean="0"/>
              <a:t>‹#›</a:t>
            </a:fld>
            <a:endParaRPr lang="tr-T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oodle.com/articles/how-can-computer-science-help-the-environment" TargetMode="External"/><Relationship Id="rId2" Type="http://schemas.openxmlformats.org/officeDocument/2006/relationships/hyperlink" Target="http://www.istanbulsaglik.gov.tr/w/anasayfalinkler/belge/siber_guvenlik_sunum.pdf" TargetMode="External"/><Relationship Id="rId1" Type="http://schemas.openxmlformats.org/officeDocument/2006/relationships/slideLayout" Target="../slideLayouts/slideLayout2.xml"/><Relationship Id="rId6" Type="http://schemas.openxmlformats.org/officeDocument/2006/relationships/hyperlink" Target="https://clario.com/solutions/medical-imaging/imaging-platform/modalities/" TargetMode="External"/><Relationship Id="rId5" Type="http://schemas.openxmlformats.org/officeDocument/2006/relationships/hyperlink" Target="https://sciencenode.org/feature/5-surprising-ways-computers-are-greening-our-world.php#:~:text=High%2Dperformance%20computing%20is%20reducing,annual%20rise%20in%20global%20temperatures" TargetMode="External"/><Relationship Id="rId4" Type="http://schemas.openxmlformats.org/officeDocument/2006/relationships/hyperlink" Target="https://www.computersciencedegreehub.com/faq/how-can-computer-science-help-the-environment/"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intechopen.com/chapters/70188" TargetMode="External"/><Relationship Id="rId13" Type="http://schemas.openxmlformats.org/officeDocument/2006/relationships/hyperlink" Target="https://globalhospitalsmumbai.com/health-plus-blog/endoscopy-cost-in-mumbai/" TargetMode="External"/><Relationship Id="rId18" Type="http://schemas.openxmlformats.org/officeDocument/2006/relationships/hyperlink" Target="https://www.cigna.com/knowledge-center/hw/dual-energy-x-ray-absorptiometry-of-osteoporosis-zm6058" TargetMode="External"/><Relationship Id="rId3" Type="http://schemas.openxmlformats.org/officeDocument/2006/relationships/hyperlink" Target="https://www.geographyrealm.com/introduction-wildlife-corridors/" TargetMode="External"/><Relationship Id="rId21" Type="http://schemas.openxmlformats.org/officeDocument/2006/relationships/hyperlink" Target="https://medicalxpress.com/news/2020-05-ct-scan-database-ai-covid-.html" TargetMode="External"/><Relationship Id="rId7" Type="http://schemas.openxmlformats.org/officeDocument/2006/relationships/hyperlink" Target="https://www.caliper.com/maptitude/gis_software/default.htm" TargetMode="External"/><Relationship Id="rId12" Type="http://schemas.openxmlformats.org/officeDocument/2006/relationships/hyperlink" Target="https://www.opsweb.org/page/fundusphotography" TargetMode="External"/><Relationship Id="rId17" Type="http://schemas.openxmlformats.org/officeDocument/2006/relationships/hyperlink" Target="https://www.canadianacademyofdentalhygiene.ca/blog/digital-vs-conventional-radiography-dental-office.html" TargetMode="External"/><Relationship Id="rId2" Type="http://schemas.openxmlformats.org/officeDocument/2006/relationships/hyperlink" Target="https://www.microsoft.com/en-us/research/blog/minimizing-trial-and-error-in-the-drug-discovery-process/" TargetMode="External"/><Relationship Id="rId16" Type="http://schemas.openxmlformats.org/officeDocument/2006/relationships/hyperlink" Target="https://jpu.edu/positron-emission-tomography-certificate/" TargetMode="External"/><Relationship Id="rId20" Type="http://schemas.openxmlformats.org/officeDocument/2006/relationships/hyperlink" Target="https://www.fulyaacikemar.com/difuzyon-mr/" TargetMode="External"/><Relationship Id="rId1" Type="http://schemas.openxmlformats.org/officeDocument/2006/relationships/slideLayout" Target="../slideLayouts/slideLayout2.xml"/><Relationship Id="rId6" Type="http://schemas.openxmlformats.org/officeDocument/2006/relationships/hyperlink" Target="https://www.semanticscholar.org/paper/Envirobot%3A-A-bio-inspired-environmental-monitoring-Bayat-Crespi/9ca902a0dac976fd3e8e167c11ea9ee29befbc66" TargetMode="External"/><Relationship Id="rId11" Type="http://schemas.openxmlformats.org/officeDocument/2006/relationships/hyperlink" Target="https://www.science.org/doi/10.1126/scitranslmed.3009850" TargetMode="External"/><Relationship Id="rId5" Type="http://schemas.openxmlformats.org/officeDocument/2006/relationships/hyperlink" Target="https://ideas.ted.com/this-amazing-robot-swims-like-an-eel-and-detects-pollution/" TargetMode="External"/><Relationship Id="rId15" Type="http://schemas.openxmlformats.org/officeDocument/2006/relationships/hyperlink" Target="http://www.differencebetween.net/science/health/difference-between-doppler-and-duplex/" TargetMode="External"/><Relationship Id="rId10" Type="http://schemas.openxmlformats.org/officeDocument/2006/relationships/hyperlink" Target="https://www.epfl.ch/labs/cvlab/data/data-em/" TargetMode="External"/><Relationship Id="rId19" Type="http://schemas.openxmlformats.org/officeDocument/2006/relationships/hyperlink" Target="https://www.news-medical.net/health/What-is-Optical-Coherence-Tomography.aspx" TargetMode="External"/><Relationship Id="rId4" Type="http://schemas.openxmlformats.org/officeDocument/2006/relationships/hyperlink" Target="https://www.lifegate.com/5-important-wildlife-corridors" TargetMode="External"/><Relationship Id="rId9" Type="http://schemas.openxmlformats.org/officeDocument/2006/relationships/hyperlink" Target="https://diydrones.com/profiles/blogs/agricultural-drones-use-technology-for-spraying-mapping-pest" TargetMode="External"/><Relationship Id="rId14" Type="http://schemas.openxmlformats.org/officeDocument/2006/relationships/hyperlink" Target="https://www.merckmanuals.com/professional/gastrointestinal-disorders/diagnostic-and-therapeutic-gastrointestinal-procedures/endoscop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8278688" cy="6120680"/>
          </a:xfrm>
        </p:spPr>
        <p:txBody>
          <a:bodyPr/>
          <a:lstStyle/>
          <a:p>
            <a:r>
              <a:rPr lang="tr-TR" b="1" dirty="0" smtClean="0">
                <a:effectLst/>
              </a:rPr>
              <a:t>Bilgisayar Mühendisliğinin Sağlık, Çevre ve Güvenlik Üzerine Etkileri</a:t>
            </a:r>
            <a:endParaRPr lang="tr-TR" dirty="0"/>
          </a:p>
        </p:txBody>
      </p:sp>
    </p:spTree>
    <p:extLst>
      <p:ext uri="{BB962C8B-B14F-4D97-AF65-F5344CB8AC3E}">
        <p14:creationId xmlns:p14="http://schemas.microsoft.com/office/powerpoint/2010/main" val="92459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Çevre Üzerine Etkiler</a:t>
            </a:r>
            <a:endParaRPr lang="tr-TR" dirty="0"/>
          </a:p>
        </p:txBody>
      </p:sp>
      <p:sp>
        <p:nvSpPr>
          <p:cNvPr id="3" name="Content Placeholder 2"/>
          <p:cNvSpPr>
            <a:spLocks noGrp="1"/>
          </p:cNvSpPr>
          <p:nvPr>
            <p:ph idx="1"/>
          </p:nvPr>
        </p:nvSpPr>
        <p:spPr>
          <a:xfrm>
            <a:off x="457200" y="1600200"/>
            <a:ext cx="8435280" cy="4525963"/>
          </a:xfrm>
        </p:spPr>
        <p:txBody>
          <a:bodyPr/>
          <a:lstStyle/>
          <a:p>
            <a:r>
              <a:rPr lang="tr-TR" dirty="0"/>
              <a:t>Bilim adamları, küresel karbon emisyonlarını azaltmak ve yenilenebilir enerji kaynakları üretmek için bilgisayar bilimini </a:t>
            </a:r>
            <a:r>
              <a:rPr lang="tr-TR" dirty="0" smtClean="0"/>
              <a:t>(bilgisayarlı modelleme, simülasyon ve makine öğrenimi) </a:t>
            </a:r>
            <a:r>
              <a:rPr lang="tr-TR" dirty="0"/>
              <a:t>kullanıyor.</a:t>
            </a:r>
          </a:p>
        </p:txBody>
      </p:sp>
      <p:sp>
        <p:nvSpPr>
          <p:cNvPr id="4" name="AutoShape 2" descr="How Computer Science Can Help Save the Environ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3284984"/>
            <a:ext cx="6408712" cy="335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760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Bilgisayar Destekli </a:t>
            </a:r>
            <a:r>
              <a:rPr lang="tr-TR" dirty="0" smtClean="0"/>
              <a:t>Modelleme</a:t>
            </a:r>
            <a:endParaRPr lang="tr-TR" dirty="0"/>
          </a:p>
        </p:txBody>
      </p:sp>
      <p:sp>
        <p:nvSpPr>
          <p:cNvPr id="3" name="Content Placeholder 2"/>
          <p:cNvSpPr>
            <a:spLocks noGrp="1"/>
          </p:cNvSpPr>
          <p:nvPr>
            <p:ph idx="1"/>
          </p:nvPr>
        </p:nvSpPr>
        <p:spPr>
          <a:xfrm>
            <a:off x="457200" y="1600200"/>
            <a:ext cx="8435280" cy="4925144"/>
          </a:xfrm>
        </p:spPr>
        <p:txBody>
          <a:bodyPr>
            <a:normAutofit fontScale="92500" lnSpcReduction="20000"/>
          </a:bodyPr>
          <a:lstStyle/>
          <a:p>
            <a:r>
              <a:rPr lang="tr-TR" dirty="0" smtClean="0"/>
              <a:t>Bilgisayar destekli modeller, </a:t>
            </a:r>
            <a:r>
              <a:rPr lang="tr-TR" dirty="0"/>
              <a:t>küresel iklim değişikliğini tahmin etmenin belki de en çok kullanılan </a:t>
            </a:r>
            <a:r>
              <a:rPr lang="tr-TR" dirty="0" smtClean="0"/>
              <a:t>yöntemidir</a:t>
            </a:r>
            <a:r>
              <a:rPr lang="tr-TR" dirty="0"/>
              <a:t>. 1980'lerden bu yana bilgisayar bilimcileri, artan küresel sıcaklıkları tahmin etmek için algoritmalar kullanarak devasa veri kümelerini </a:t>
            </a:r>
            <a:r>
              <a:rPr lang="tr-TR" dirty="0" smtClean="0"/>
              <a:t>işlemişlerdir. </a:t>
            </a:r>
            <a:r>
              <a:rPr lang="tr-TR" dirty="0"/>
              <a:t>Bu </a:t>
            </a:r>
            <a:r>
              <a:rPr lang="tr-TR" dirty="0" smtClean="0"/>
              <a:t>modellemenin sonucu olarak, </a:t>
            </a:r>
            <a:r>
              <a:rPr lang="tr-TR" dirty="0"/>
              <a:t>çevre </a:t>
            </a:r>
            <a:r>
              <a:rPr lang="tr-TR" dirty="0" smtClean="0"/>
              <a:t>bilimcileri, insanların faaliyetlerinin çevreye olan </a:t>
            </a:r>
            <a:r>
              <a:rPr lang="tr-TR" dirty="0"/>
              <a:t>etkisini ve bunun Dünya'nın iklimini nasıl etkilediğini daha iyi </a:t>
            </a:r>
            <a:r>
              <a:rPr lang="tr-TR" dirty="0" smtClean="0"/>
              <a:t>anlamamaktadırlar.</a:t>
            </a:r>
          </a:p>
          <a:p>
            <a:r>
              <a:rPr lang="tr-TR" dirty="0"/>
              <a:t>Bilgisayar </a:t>
            </a:r>
            <a:r>
              <a:rPr lang="tr-TR" dirty="0" smtClean="0"/>
              <a:t>destekli modelleme </a:t>
            </a:r>
            <a:r>
              <a:rPr lang="tr-TR" dirty="0"/>
              <a:t>aynı zamanda bilim insanlarının, </a:t>
            </a:r>
            <a:r>
              <a:rPr lang="tr-TR" dirty="0" smtClean="0"/>
              <a:t>çevresel sürdürülebilirliği </a:t>
            </a:r>
            <a:r>
              <a:rPr lang="tr-TR" dirty="0"/>
              <a:t>desteklemek ve sera emisyonlarını azaltmak için yapmamız gereken değişiklikleri </a:t>
            </a:r>
            <a:r>
              <a:rPr lang="tr-TR" dirty="0" smtClean="0"/>
              <a:t>yansıtan </a:t>
            </a:r>
            <a:r>
              <a:rPr lang="tr-TR" dirty="0"/>
              <a:t>çeşitli uygulanabilir senaryolar oluşturmasını </a:t>
            </a:r>
            <a:r>
              <a:rPr lang="tr-TR" dirty="0" smtClean="0"/>
              <a:t>sağlar. Çünkü </a:t>
            </a:r>
            <a:r>
              <a:rPr lang="tr-TR" dirty="0"/>
              <a:t>bunlar nasıl gıda yetiştirdiğimiz, </a:t>
            </a:r>
            <a:r>
              <a:rPr lang="tr-TR" dirty="0" smtClean="0"/>
              <a:t>ürün ürettiğimiz</a:t>
            </a:r>
            <a:r>
              <a:rPr lang="tr-TR" dirty="0"/>
              <a:t>, uluslararası ticareti nasıl yürüttüğümüz, insanları nasıl taşıdığımız, yeşil enerji ürettiğimiz ve yenilenebilir kaynaklara nasıl geçiş yaptığımız ve enerji verimliliğini nasıl geliştirdiğimizle </a:t>
            </a:r>
            <a:r>
              <a:rPr lang="tr-TR" dirty="0" smtClean="0"/>
              <a:t>ilgilidir.</a:t>
            </a:r>
            <a:endParaRPr lang="tr-TR" dirty="0"/>
          </a:p>
        </p:txBody>
      </p:sp>
    </p:spTree>
    <p:extLst>
      <p:ext uri="{BB962C8B-B14F-4D97-AF65-F5344CB8AC3E}">
        <p14:creationId xmlns:p14="http://schemas.microsoft.com/office/powerpoint/2010/main" val="1969719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Vahşi Yaşam Koridorları</a:t>
            </a:r>
            <a:endParaRPr lang="tr-TR" dirty="0"/>
          </a:p>
        </p:txBody>
      </p:sp>
      <p:sp>
        <p:nvSpPr>
          <p:cNvPr id="3" name="Content Placeholder 2"/>
          <p:cNvSpPr>
            <a:spLocks noGrp="1"/>
          </p:cNvSpPr>
          <p:nvPr>
            <p:ph idx="1"/>
          </p:nvPr>
        </p:nvSpPr>
        <p:spPr>
          <a:xfrm>
            <a:off x="457200" y="1600201"/>
            <a:ext cx="8229600" cy="2849492"/>
          </a:xfrm>
        </p:spPr>
        <p:txBody>
          <a:bodyPr>
            <a:normAutofit lnSpcReduction="10000"/>
          </a:bodyPr>
          <a:lstStyle/>
          <a:p>
            <a:r>
              <a:rPr lang="tr-TR" dirty="0" smtClean="0"/>
              <a:t>Bilgisayarlar</a:t>
            </a:r>
            <a:r>
              <a:rPr lang="tr-TR" dirty="0"/>
              <a:t>, vahşi yaşamın </a:t>
            </a:r>
            <a:r>
              <a:rPr lang="tr-TR" dirty="0" smtClean="0"/>
              <a:t>arazi </a:t>
            </a:r>
            <a:r>
              <a:rPr lang="tr-TR" dirty="0"/>
              <a:t>gelişiminin işgalinden daha az etkilenmeleri için </a:t>
            </a:r>
            <a:r>
              <a:rPr lang="tr-TR" dirty="0" smtClean="0"/>
              <a:t>hareket etmeye cesaret edilebileceği </a:t>
            </a:r>
            <a:r>
              <a:rPr lang="tr-TR" dirty="0"/>
              <a:t>koridorlar tasarlamak için kullanılıyor. Bilgisayarlar, bölgenin modellerini oluşturmak için yaban hayatı, çevre, bölgenin coğrafyası ve diğer faktörler hakkında </a:t>
            </a:r>
            <a:r>
              <a:rPr lang="tr-TR" dirty="0" smtClean="0"/>
              <a:t>çok miktarda veriyi işliyor. </a:t>
            </a:r>
            <a:r>
              <a:rPr lang="tr-TR" dirty="0"/>
              <a:t>Amaç, insan </a:t>
            </a:r>
            <a:r>
              <a:rPr lang="tr-TR" dirty="0" smtClean="0"/>
              <a:t>nüfusu üzerinde </a:t>
            </a:r>
            <a:r>
              <a:rPr lang="tr-TR" dirty="0"/>
              <a:t>en az etkiyle korunabilecek alanları belirlemektir.</a:t>
            </a:r>
          </a:p>
        </p:txBody>
      </p:sp>
      <p:pic>
        <p:nvPicPr>
          <p:cNvPr id="2050" name="Picture 2" descr="Aerial image of a wildlife crossing in The Netherlands."/>
          <p:cNvPicPr>
            <a:picLocks noChangeAspect="1" noChangeArrowheads="1"/>
          </p:cNvPicPr>
          <p:nvPr/>
        </p:nvPicPr>
        <p:blipFill rotWithShape="1">
          <a:blip r:embed="rId2">
            <a:extLst>
              <a:ext uri="{28A0092B-C50C-407E-A947-70E740481C1C}">
                <a14:useLocalDpi xmlns:a14="http://schemas.microsoft.com/office/drawing/2010/main" val="0"/>
              </a:ext>
            </a:extLst>
          </a:blip>
          <a:srcRect l="7983" t="23338" r="19640" b="8142"/>
          <a:stretch/>
        </p:blipFill>
        <p:spPr bwMode="auto">
          <a:xfrm>
            <a:off x="858504" y="4449693"/>
            <a:ext cx="3703328" cy="23287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uftbild von der ehemaligen deutschen Grenze zwischen den beiden Staaten, Grenzstück zwischen Tettenborn und Klettenbe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968" y="4449693"/>
            <a:ext cx="3548845" cy="237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758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Ziraat</a:t>
            </a:r>
            <a:endParaRPr lang="tr-TR" dirty="0"/>
          </a:p>
        </p:txBody>
      </p:sp>
      <p:sp>
        <p:nvSpPr>
          <p:cNvPr id="3" name="Content Placeholder 2"/>
          <p:cNvSpPr>
            <a:spLocks noGrp="1"/>
          </p:cNvSpPr>
          <p:nvPr>
            <p:ph idx="1"/>
          </p:nvPr>
        </p:nvSpPr>
        <p:spPr>
          <a:xfrm>
            <a:off x="457200" y="1600200"/>
            <a:ext cx="8363272" cy="4925144"/>
          </a:xfrm>
        </p:spPr>
        <p:txBody>
          <a:bodyPr>
            <a:normAutofit fontScale="92500" lnSpcReduction="20000"/>
          </a:bodyPr>
          <a:lstStyle/>
          <a:p>
            <a:r>
              <a:rPr lang="tr-TR" dirty="0"/>
              <a:t>Çevre </a:t>
            </a:r>
            <a:r>
              <a:rPr lang="tr-TR" dirty="0" smtClean="0"/>
              <a:t>koruma kuruluşları, </a:t>
            </a:r>
            <a:r>
              <a:rPr lang="tr-TR" dirty="0"/>
              <a:t>dünyanın toprağında ve sularında kullanılan kimyasalları izlemek ve araştırmak için yıllardır bilgisayarları </a:t>
            </a:r>
            <a:r>
              <a:rPr lang="tr-TR" dirty="0" smtClean="0"/>
              <a:t>kullanmaktadırlar.</a:t>
            </a:r>
          </a:p>
          <a:p>
            <a:r>
              <a:rPr lang="tr-TR" dirty="0" smtClean="0"/>
              <a:t>Bir makalede, Hesaplamalı Toksikolojinin (</a:t>
            </a:r>
            <a:r>
              <a:rPr lang="tr-TR" dirty="0"/>
              <a:t>Computational Toxicology</a:t>
            </a:r>
            <a:r>
              <a:rPr lang="tr-TR" dirty="0" smtClean="0"/>
              <a:t>), </a:t>
            </a:r>
            <a:r>
              <a:rPr lang="tr-TR" dirty="0"/>
              <a:t>gübreler ve böcek ilaçları gibi şeyleri </a:t>
            </a:r>
            <a:r>
              <a:rPr lang="tr-TR" dirty="0" smtClean="0"/>
              <a:t>düzenlemedeki önemine vurgu yapılmaktadır.</a:t>
            </a:r>
          </a:p>
          <a:p>
            <a:r>
              <a:rPr lang="tr-TR" dirty="0" smtClean="0"/>
              <a:t>Bazı </a:t>
            </a:r>
            <a:r>
              <a:rPr lang="tr-TR" dirty="0"/>
              <a:t>kimyasallar kendi başlarına güvenli olarak değerlendirilebilse de, bilgisayar modelleri bunların toprak seviyesinin altında yeniden birleşerek toksin oluşturabileceklerini </a:t>
            </a:r>
            <a:r>
              <a:rPr lang="tr-TR" dirty="0" smtClean="0"/>
              <a:t>göstermektedir.</a:t>
            </a:r>
          </a:p>
          <a:p>
            <a:r>
              <a:rPr lang="tr-TR" dirty="0" smtClean="0"/>
              <a:t>Ayrıca, </a:t>
            </a:r>
            <a:r>
              <a:rPr lang="tr-TR" dirty="0"/>
              <a:t>bilgisayar bilimi, aşırı nitrojen seviyelerinin veya belirli organizmaların varlığının akışları nasıl olumsuz etkileyebileceğini anlamak ve ardından onları eski haline getirmek için akış restorasyonu gibi şeylerde kullanılmaktadır. Bir su kaynağındaki fazla nitrojen insan yaşamını etkileyebilir çünkü vücutta yüksek düzeyde nitrojen bulunması oksijen kullanma şeklimizi kısıtlar.</a:t>
            </a:r>
          </a:p>
        </p:txBody>
      </p:sp>
    </p:spTree>
    <p:extLst>
      <p:ext uri="{BB962C8B-B14F-4D97-AF65-F5344CB8AC3E}">
        <p14:creationId xmlns:p14="http://schemas.microsoft.com/office/powerpoint/2010/main" val="4029005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Plastikler – Ağır Metaller</a:t>
            </a:r>
            <a:endParaRPr lang="tr-TR" dirty="0"/>
          </a:p>
        </p:txBody>
      </p:sp>
      <p:sp>
        <p:nvSpPr>
          <p:cNvPr id="3" name="Content Placeholder 2"/>
          <p:cNvSpPr>
            <a:spLocks noGrp="1"/>
          </p:cNvSpPr>
          <p:nvPr>
            <p:ph idx="1"/>
          </p:nvPr>
        </p:nvSpPr>
        <p:spPr>
          <a:xfrm>
            <a:off x="395536" y="1600200"/>
            <a:ext cx="8568952" cy="3556992"/>
          </a:xfrm>
        </p:spPr>
        <p:txBody>
          <a:bodyPr>
            <a:normAutofit fontScale="92500" lnSpcReduction="20000"/>
          </a:bodyPr>
          <a:lstStyle/>
          <a:p>
            <a:r>
              <a:rPr lang="tr-TR" dirty="0"/>
              <a:t>Plastic Adrift gibi girişimler, </a:t>
            </a:r>
            <a:r>
              <a:rPr lang="tr-TR" dirty="0" smtClean="0"/>
              <a:t>plastik </a:t>
            </a:r>
            <a:r>
              <a:rPr lang="tr-TR" dirty="0"/>
              <a:t>çöp adacıklarının yollarını izlemek ve sonunda kaynaklarını belirlemek için istatistiksel modeller </a:t>
            </a:r>
            <a:r>
              <a:rPr lang="tr-TR" dirty="0" smtClean="0"/>
              <a:t>oluşturmuştur. </a:t>
            </a:r>
          </a:p>
          <a:p>
            <a:r>
              <a:rPr lang="tr-TR" dirty="0" smtClean="0"/>
              <a:t>Plastikler gibi arıtılmamış </a:t>
            </a:r>
            <a:r>
              <a:rPr lang="tr-TR" dirty="0"/>
              <a:t>kanalizasyon, tarımsal atıklar ve ağır metaller de göllerimizi ve nehirlerimizi kirleterek görünmez bir zehirli </a:t>
            </a:r>
            <a:r>
              <a:rPr lang="tr-TR" dirty="0" smtClean="0"/>
              <a:t>karışım oluşturur.</a:t>
            </a:r>
          </a:p>
          <a:p>
            <a:r>
              <a:rPr lang="tr-TR" dirty="0" smtClean="0"/>
              <a:t>Yılan </a:t>
            </a:r>
            <a:r>
              <a:rPr lang="tr-TR" dirty="0"/>
              <a:t>balığı benzeri bir yüzme robotu olan Envirobot, su örneklerini otonom olarak toplar ve eklemli gövdesine hangi modüllerin takılı olduğuna bağlı olarak bunları çeşitli kirleticiler için test eder. Envirobot, bir su kütlesinde bir kirletici algılarsa, bu zehirlilik akımını takip ederek </a:t>
            </a:r>
            <a:r>
              <a:rPr lang="tr-TR" dirty="0" smtClean="0"/>
              <a:t>kaynağa ulaşmak için </a:t>
            </a:r>
            <a:r>
              <a:rPr lang="tr-TR" dirty="0"/>
              <a:t>"yüzebilir".</a:t>
            </a:r>
          </a:p>
        </p:txBody>
      </p:sp>
      <p:pic>
        <p:nvPicPr>
          <p:cNvPr id="3074" name="Picture 2" descr="https://ideas.ted.com/wp-content/uploads/sites/3/2018/02/social_share_im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874" y="5157192"/>
            <a:ext cx="3024336" cy="15802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ykut\Downloads\1-FigureI-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744" y="5157192"/>
            <a:ext cx="4411680" cy="159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354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Çevre Üzerine Etkiler</a:t>
            </a:r>
            <a:endParaRPr lang="tr-TR" dirty="0"/>
          </a:p>
        </p:txBody>
      </p:sp>
      <p:sp>
        <p:nvSpPr>
          <p:cNvPr id="3" name="Content Placeholder 2"/>
          <p:cNvSpPr>
            <a:spLocks noGrp="1"/>
          </p:cNvSpPr>
          <p:nvPr>
            <p:ph idx="1"/>
          </p:nvPr>
        </p:nvSpPr>
        <p:spPr>
          <a:xfrm>
            <a:off x="155576" y="1600200"/>
            <a:ext cx="6071502" cy="4853136"/>
          </a:xfrm>
        </p:spPr>
        <p:txBody>
          <a:bodyPr>
            <a:normAutofit fontScale="85000" lnSpcReduction="20000"/>
          </a:bodyPr>
          <a:lstStyle/>
          <a:p>
            <a:r>
              <a:rPr lang="tr-TR" dirty="0" smtClean="0"/>
              <a:t>Coğrafi Bilgi Sistemleri (çevre yönetimi için)</a:t>
            </a:r>
          </a:p>
          <a:p>
            <a:r>
              <a:rPr lang="tr-TR" dirty="0" smtClean="0"/>
              <a:t>Remote sensing (uzaktan algılama) – hiperspektral ve LiDAR görüntüleme</a:t>
            </a:r>
          </a:p>
          <a:p>
            <a:r>
              <a:rPr lang="tr-TR" dirty="0" smtClean="0"/>
              <a:t>Tarlalardaki ekin yönetiminin gerçekleştirilmesi (hassas tarım), </a:t>
            </a:r>
          </a:p>
          <a:p>
            <a:r>
              <a:rPr lang="tr-TR" dirty="0" smtClean="0"/>
              <a:t>Su havzalarının korunması amacıyla bilgisayarlı destek sistemleri</a:t>
            </a:r>
          </a:p>
          <a:p>
            <a:r>
              <a:rPr lang="tr-TR" dirty="0" smtClean="0"/>
              <a:t>Çevre modelleme: 3 boyutlu modelleme ile peyzaj tasarımın ön izlemesinin gerçekleştirilebilmesi</a:t>
            </a:r>
          </a:p>
          <a:p>
            <a:r>
              <a:rPr lang="tr-TR" dirty="0" smtClean="0"/>
              <a:t>Uydu </a:t>
            </a:r>
            <a:r>
              <a:rPr lang="tr-TR" dirty="0"/>
              <a:t>görüntülerinden araziler üzerindeki yasa dışı yapılaşmanın otomatik </a:t>
            </a:r>
            <a:r>
              <a:rPr lang="tr-TR" dirty="0" smtClean="0"/>
              <a:t>belirlenmesi</a:t>
            </a:r>
          </a:p>
          <a:p>
            <a:r>
              <a:rPr lang="tr-TR" dirty="0" smtClean="0"/>
              <a:t>Meterorolojik tahminleme</a:t>
            </a:r>
          </a:p>
          <a:p>
            <a:r>
              <a:rPr lang="tr-TR" dirty="0" smtClean="0"/>
              <a:t>Sayısal veritabanları, e-kitaplar, e-postalar... Kağıt ve mürekkep israfını önleme</a:t>
            </a:r>
          </a:p>
          <a:p>
            <a:r>
              <a:rPr lang="tr-TR" dirty="0" smtClean="0"/>
              <a:t>Verilerin elektronik ortamda iletilmesi ile taşımacılık maliyetinin azalması</a:t>
            </a:r>
          </a:p>
        </p:txBody>
      </p:sp>
      <p:sp>
        <p:nvSpPr>
          <p:cNvPr id="4" name="AutoShape 2" descr="GIS Map Softwa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https://www.caliper.com/graphics/xMaptitude_Mapping_Software_Screen.png.pagespeed.ic.O9TOc9dw1h.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760" y="1472114"/>
            <a:ext cx="2493512" cy="174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7" descr="https://www.intechopen.com/media/chapter/70188/media/F6.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r="19810"/>
          <a:stretch/>
        </p:blipFill>
        <p:spPr bwMode="auto">
          <a:xfrm>
            <a:off x="6227077" y="3212976"/>
            <a:ext cx="2772907" cy="223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descr="Agricultural Drones Use Technology for Spraying, Mapping, Pest Control,  Seeding, Remote Sensing, and Precision Agriculture - Blogs - diydron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1402" y="5361172"/>
            <a:ext cx="2304256" cy="1477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213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Güvenlik Üzerine Etkiler (Sibergüvenlik)</a:t>
            </a:r>
            <a:endParaRPr lang="tr-TR" dirty="0"/>
          </a:p>
        </p:txBody>
      </p:sp>
      <p:sp>
        <p:nvSpPr>
          <p:cNvPr id="3" name="Content Placeholder 2"/>
          <p:cNvSpPr>
            <a:spLocks noGrp="1"/>
          </p:cNvSpPr>
          <p:nvPr>
            <p:ph idx="1"/>
          </p:nvPr>
        </p:nvSpPr>
        <p:spPr>
          <a:xfrm>
            <a:off x="457200" y="1600200"/>
            <a:ext cx="8229600" cy="5141168"/>
          </a:xfrm>
        </p:spPr>
        <p:txBody>
          <a:bodyPr>
            <a:normAutofit fontScale="92500" lnSpcReduction="10000"/>
          </a:bodyPr>
          <a:lstStyle/>
          <a:p>
            <a:r>
              <a:rPr lang="tr-TR" b="1" dirty="0" smtClean="0"/>
              <a:t>Siber </a:t>
            </a:r>
            <a:r>
              <a:rPr lang="tr-TR" dirty="0" smtClean="0"/>
              <a:t>terimi </a:t>
            </a:r>
            <a:r>
              <a:rPr lang="tr-TR" b="1" dirty="0" smtClean="0"/>
              <a:t>sibernetik </a:t>
            </a:r>
            <a:r>
              <a:rPr lang="tr-TR" dirty="0" smtClean="0"/>
              <a:t>kökeninden gelmektedir. İlk olarak </a:t>
            </a:r>
            <a:r>
              <a:rPr lang="tr-TR" b="1" dirty="0" smtClean="0"/>
              <a:t>1958 </a:t>
            </a:r>
            <a:r>
              <a:rPr lang="tr-TR" dirty="0" smtClean="0"/>
              <a:t>yılında, canlılar ve/veya makineler arasındaki iletişim disiplinini inceleyen </a:t>
            </a:r>
            <a:r>
              <a:rPr lang="tr-TR" b="1" dirty="0" smtClean="0"/>
              <a:t>Sibernetik </a:t>
            </a:r>
            <a:r>
              <a:rPr lang="tr-TR" dirty="0" smtClean="0"/>
              <a:t>biliminin babası sayılan </a:t>
            </a:r>
            <a:r>
              <a:rPr lang="tr-TR" b="1" dirty="0" smtClean="0"/>
              <a:t>Louis Couffignal </a:t>
            </a:r>
            <a:r>
              <a:rPr lang="tr-TR" dirty="0" smtClean="0"/>
              <a:t>tarafından kullanılmıştır.</a:t>
            </a:r>
          </a:p>
          <a:p>
            <a:r>
              <a:rPr lang="tr-TR" dirty="0"/>
              <a:t>Siber uzay: </a:t>
            </a:r>
            <a:r>
              <a:rPr lang="tr-TR" dirty="0" smtClean="0"/>
              <a:t>İnternet’in bulunduğu, telekomünikasyon ağları ve bilgisayar sistemlerini de içine alan, birbirine bağlı bilgi teknolojileri altyapılarının olduğu küresel bir alandır. İşletim sistemleri, veritabanı yönetim sistemleri, uygulama yazılımları, </a:t>
            </a:r>
            <a:r>
              <a:rPr lang="tr-TR" dirty="0"/>
              <a:t>s</a:t>
            </a:r>
            <a:r>
              <a:rPr lang="tr-TR" dirty="0" smtClean="0"/>
              <a:t>unucular, istemciler, laptop, tablet, akıllı telefonlar, kripto sistemler, sensörler, kablolu/kablosuz iletişim ağları, uydu sistemleri, telekomünikasyon sistemleri ve interneti kapsar.</a:t>
            </a:r>
          </a:p>
          <a:p>
            <a:r>
              <a:rPr lang="tr-TR" dirty="0" smtClean="0"/>
              <a:t>Siber savaş: Bir devletin, başka bir devletin bilgisayar sistemlerine veya ağlarına hasar vermek ya da kesinti oluşturmak üzere gerçekleştirilen sızma faaliyetleridir</a:t>
            </a:r>
            <a:r>
              <a:rPr lang="tr-TR" dirty="0"/>
              <a:t>.</a:t>
            </a:r>
          </a:p>
        </p:txBody>
      </p:sp>
    </p:spTree>
    <p:extLst>
      <p:ext uri="{BB962C8B-B14F-4D97-AF65-F5344CB8AC3E}">
        <p14:creationId xmlns:p14="http://schemas.microsoft.com/office/powerpoint/2010/main" val="2944368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Güvenlik Üzerine Etkiler (Sibergüvenlik)</a:t>
            </a:r>
            <a:endParaRPr lang="tr-TR" dirty="0"/>
          </a:p>
        </p:txBody>
      </p:sp>
      <p:sp>
        <p:nvSpPr>
          <p:cNvPr id="3" name="Content Placeholder 2"/>
          <p:cNvSpPr>
            <a:spLocks noGrp="1"/>
          </p:cNvSpPr>
          <p:nvPr>
            <p:ph idx="1"/>
          </p:nvPr>
        </p:nvSpPr>
        <p:spPr>
          <a:xfrm>
            <a:off x="457200" y="1600200"/>
            <a:ext cx="8229600" cy="5141168"/>
          </a:xfrm>
        </p:spPr>
        <p:txBody>
          <a:bodyPr>
            <a:normAutofit/>
          </a:bodyPr>
          <a:lstStyle/>
          <a:p>
            <a:r>
              <a:rPr lang="tr-TR" b="1" dirty="0"/>
              <a:t>Siber tehditlerin amaçları: </a:t>
            </a:r>
            <a:r>
              <a:rPr lang="tr-TR" dirty="0" smtClean="0"/>
              <a:t>Sisteme yetkisiz erişim, sistemin bozulması, hizmetlerin engellenmesi, bilgilerin değiştirilmesi, bilgilerin yok edilmesi,  bilgilerin ifşa edilmesi, bilgilerin çalınması</a:t>
            </a:r>
          </a:p>
          <a:p>
            <a:r>
              <a:rPr lang="tr-TR" dirty="0"/>
              <a:t>Verinin güvenliği için üç ana kavram:</a:t>
            </a:r>
          </a:p>
          <a:p>
            <a:pPr lvl="1"/>
            <a:r>
              <a:rPr lang="tr-TR" dirty="0"/>
              <a:t>GİZLİLİK: Hassas verilere yetkisiz erişimlerin yapılamaması</a:t>
            </a:r>
          </a:p>
          <a:p>
            <a:pPr lvl="1"/>
            <a:r>
              <a:rPr lang="tr-TR" dirty="0"/>
              <a:t>BÜTÜNLÜK: Bilgilerin kasıtlı veya tesadüfi olarak değiştirilmesini engellemek.</a:t>
            </a:r>
          </a:p>
          <a:p>
            <a:pPr lvl="1"/>
            <a:r>
              <a:rPr lang="tr-TR" dirty="0"/>
              <a:t>KULLANILABİLİRLİK: Gerektiği zaman yetkililerce erişilebilir olmasıdır.</a:t>
            </a:r>
          </a:p>
        </p:txBody>
      </p:sp>
    </p:spTree>
    <p:extLst>
      <p:ext uri="{BB962C8B-B14F-4D97-AF65-F5344CB8AC3E}">
        <p14:creationId xmlns:p14="http://schemas.microsoft.com/office/powerpoint/2010/main" val="2169033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Güvenlik Üzerine Etkiler (Sibergüvenlik)</a:t>
            </a:r>
            <a:endParaRPr lang="tr-TR" dirty="0"/>
          </a:p>
        </p:txBody>
      </p:sp>
      <p:sp>
        <p:nvSpPr>
          <p:cNvPr id="3" name="Content Placeholder 2"/>
          <p:cNvSpPr>
            <a:spLocks noGrp="1"/>
          </p:cNvSpPr>
          <p:nvPr>
            <p:ph idx="1"/>
          </p:nvPr>
        </p:nvSpPr>
        <p:spPr>
          <a:xfrm>
            <a:off x="457200" y="1600200"/>
            <a:ext cx="8229600" cy="5141168"/>
          </a:xfrm>
        </p:spPr>
        <p:txBody>
          <a:bodyPr>
            <a:normAutofit fontScale="92500" lnSpcReduction="10000"/>
          </a:bodyPr>
          <a:lstStyle/>
          <a:p>
            <a:r>
              <a:rPr lang="tr-TR" dirty="0"/>
              <a:t>Siber saldırı türlerine örnekler:  açık mikrofon dinleme, sosyal mühendislik, ağ tarama, yerine geçme, yemleme(phishing) ve spam saldırıları, Malware (kötücül yazılımlar), Clickjacking (tıklama sahteciliği), taklit adresler, kabloya saplama yapma, tuzak kapı (trapdoor, backdoor), hizmet dışı bırakma, kriptografik saldırılar, zamanlama saldırıları, internet servis saldırıları, ağ trafik analizi, IP aldatmacası (IPspoofing), zararlı yazılımlar (virüs, solucan vb.), oturum çalma,...</a:t>
            </a:r>
          </a:p>
          <a:p>
            <a:r>
              <a:rPr lang="tr-TR" dirty="0" smtClean="0"/>
              <a:t>Siber </a:t>
            </a:r>
            <a:r>
              <a:rPr lang="tr-TR" dirty="0"/>
              <a:t>Savunma </a:t>
            </a:r>
            <a:r>
              <a:rPr lang="tr-TR" dirty="0" smtClean="0"/>
              <a:t>Sistemleri: Kimlik doğrulama sistemleri, zafiyet tarayıcı, güvenlik duvarı, saldırı tespit/önleme sistemi, antivürüs, yığın e-posta engelleme sistemi, veri kaçağı önleme sistemi, hava boşluğu sistemi, adli bilişim sistemleri, ağ erişim kontrol sistemi, içerik filtreleyici, uç nokta güvenlik sistemi, steganografi, biyometrik sistemler, akıllı kartlar, bal küpü, şifreleme sistemleri, sayısal imza...</a:t>
            </a:r>
            <a:endParaRPr lang="tr-TR" dirty="0"/>
          </a:p>
          <a:p>
            <a:endParaRPr lang="tr-TR" dirty="0"/>
          </a:p>
        </p:txBody>
      </p:sp>
    </p:spTree>
    <p:extLst>
      <p:ext uri="{BB962C8B-B14F-4D97-AF65-F5344CB8AC3E}">
        <p14:creationId xmlns:p14="http://schemas.microsoft.com/office/powerpoint/2010/main" val="80656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Güvenlik Üzerine Etkiler (Ev / İşyeri Güvenliği)</a:t>
            </a:r>
            <a:endParaRPr lang="tr-TR" dirty="0"/>
          </a:p>
        </p:txBody>
      </p:sp>
      <p:sp>
        <p:nvSpPr>
          <p:cNvPr id="3" name="Content Placeholder 2"/>
          <p:cNvSpPr>
            <a:spLocks noGrp="1"/>
          </p:cNvSpPr>
          <p:nvPr>
            <p:ph idx="1"/>
          </p:nvPr>
        </p:nvSpPr>
        <p:spPr>
          <a:xfrm>
            <a:off x="457200" y="1600200"/>
            <a:ext cx="8229600" cy="5141168"/>
          </a:xfrm>
        </p:spPr>
        <p:txBody>
          <a:bodyPr>
            <a:normAutofit/>
          </a:bodyPr>
          <a:lstStyle/>
          <a:p>
            <a:r>
              <a:rPr lang="tr-TR" dirty="0" smtClean="0"/>
              <a:t>Hırsızlık alarm sistemleri</a:t>
            </a:r>
          </a:p>
          <a:p>
            <a:r>
              <a:rPr lang="tr-TR" dirty="0" smtClean="0"/>
              <a:t>Panik butonu mobil uygulaması</a:t>
            </a:r>
          </a:p>
          <a:p>
            <a:r>
              <a:rPr lang="tr-TR" dirty="0" smtClean="0"/>
              <a:t>Yangın alarmı</a:t>
            </a:r>
          </a:p>
          <a:p>
            <a:r>
              <a:rPr lang="tr-TR" dirty="0" smtClean="0"/>
              <a:t>Gaz kaçağı alarmı</a:t>
            </a:r>
          </a:p>
          <a:p>
            <a:r>
              <a:rPr lang="tr-TR" dirty="0" smtClean="0"/>
              <a:t>Su baskını alarmı</a:t>
            </a:r>
          </a:p>
          <a:p>
            <a:r>
              <a:rPr lang="tr-TR" dirty="0" smtClean="0"/>
              <a:t>Kamera sistemleri</a:t>
            </a:r>
          </a:p>
          <a:p>
            <a:r>
              <a:rPr lang="tr-TR" dirty="0" smtClean="0"/>
              <a:t>Bina giriş kontrol sistemleri</a:t>
            </a:r>
          </a:p>
          <a:p>
            <a:r>
              <a:rPr lang="tr-TR" dirty="0" smtClean="0"/>
              <a:t>X-ray cihazları (havaalanları, meydanlar)</a:t>
            </a:r>
            <a:endParaRPr lang="tr-TR" dirty="0"/>
          </a:p>
          <a:p>
            <a:endParaRPr lang="tr-TR" dirty="0"/>
          </a:p>
        </p:txBody>
      </p:sp>
    </p:spTree>
    <p:extLst>
      <p:ext uri="{BB962C8B-B14F-4D97-AF65-F5344CB8AC3E}">
        <p14:creationId xmlns:p14="http://schemas.microsoft.com/office/powerpoint/2010/main" val="1585171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Sağlık Üzerine Etkiler</a:t>
            </a:r>
            <a:endParaRPr lang="tr-TR" dirty="0"/>
          </a:p>
        </p:txBody>
      </p:sp>
      <p:sp>
        <p:nvSpPr>
          <p:cNvPr id="3" name="Content Placeholder 2"/>
          <p:cNvSpPr>
            <a:spLocks noGrp="1"/>
          </p:cNvSpPr>
          <p:nvPr>
            <p:ph idx="1"/>
          </p:nvPr>
        </p:nvSpPr>
        <p:spPr>
          <a:xfrm>
            <a:off x="179512" y="1600200"/>
            <a:ext cx="8856984" cy="5141168"/>
          </a:xfrm>
        </p:spPr>
        <p:txBody>
          <a:bodyPr>
            <a:normAutofit fontScale="92500" lnSpcReduction="20000"/>
          </a:bodyPr>
          <a:lstStyle/>
          <a:p>
            <a:r>
              <a:rPr lang="tr-TR" altLang="tr-TR" dirty="0" smtClean="0">
                <a:solidFill>
                  <a:srgbClr val="FF0000"/>
                </a:solidFill>
              </a:rPr>
              <a:t>Teletıp</a:t>
            </a:r>
            <a:r>
              <a:rPr lang="tr-TR" altLang="tr-TR" dirty="0"/>
              <a:t>, tarafların aynı mekanda yer almadığı </a:t>
            </a:r>
            <a:r>
              <a:rPr lang="tr-TR" altLang="tr-TR" dirty="0" smtClean="0"/>
              <a:t>durumlarda </a:t>
            </a:r>
            <a:r>
              <a:rPr lang="tr-TR" altLang="tr-TR" dirty="0"/>
              <a:t>sağlık hizmetlerinin </a:t>
            </a:r>
            <a:r>
              <a:rPr lang="tr-TR" altLang="tr-TR" dirty="0" smtClean="0"/>
              <a:t>bilişim </a:t>
            </a:r>
            <a:r>
              <a:rPr lang="tr-TR" altLang="tr-TR" dirty="0"/>
              <a:t>teknolojileri kullanımı aracılığı ile sunulmasıdır</a:t>
            </a:r>
            <a:r>
              <a:rPr lang="tr-TR" altLang="tr-TR" dirty="0" smtClean="0"/>
              <a:t>.</a:t>
            </a:r>
          </a:p>
          <a:p>
            <a:pPr>
              <a:lnSpc>
                <a:spcPct val="110000"/>
              </a:lnSpc>
              <a:buFont typeface="Wingdings" panose="05000000000000000000" pitchFamily="2" charset="2"/>
              <a:buChar char="§"/>
            </a:pPr>
            <a:r>
              <a:rPr lang="tr-TR" altLang="tr-TR" dirty="0" smtClean="0"/>
              <a:t>Mortalite’nin </a:t>
            </a:r>
            <a:r>
              <a:rPr lang="tr-TR" altLang="tr-TR" dirty="0"/>
              <a:t>azaltılması:  </a:t>
            </a:r>
            <a:r>
              <a:rPr lang="tr-TR" altLang="tr-TR" dirty="0" smtClean="0"/>
              <a:t>Tele </a:t>
            </a:r>
            <a:r>
              <a:rPr lang="tr-TR" altLang="tr-TR" dirty="0"/>
              <a:t>Sağlık hastaları %15-%55 daha uzun yaşıyor</a:t>
            </a:r>
            <a:r>
              <a:rPr lang="tr-TR" altLang="tr-TR" dirty="0" smtClean="0"/>
              <a:t>.</a:t>
            </a:r>
            <a:endParaRPr lang="tr-TR" altLang="tr-TR" dirty="0"/>
          </a:p>
          <a:p>
            <a:pPr>
              <a:lnSpc>
                <a:spcPct val="110000"/>
              </a:lnSpc>
              <a:buFont typeface="Wingdings" panose="05000000000000000000" pitchFamily="2" charset="2"/>
              <a:buChar char="§"/>
            </a:pPr>
            <a:r>
              <a:rPr lang="tr-TR" altLang="tr-TR" dirty="0"/>
              <a:t> Hastane Yatışlarının azaltılması</a:t>
            </a:r>
            <a:r>
              <a:rPr lang="tr-TR" altLang="tr-TR" dirty="0" smtClean="0"/>
              <a:t>: %</a:t>
            </a:r>
            <a:r>
              <a:rPr lang="tr-TR" altLang="tr-TR" dirty="0"/>
              <a:t>30-%50 azalma, hastanede yatış süresi %26-%48 </a:t>
            </a:r>
            <a:r>
              <a:rPr lang="tr-TR" altLang="tr-TR" dirty="0" smtClean="0"/>
              <a:t>azalması</a:t>
            </a:r>
            <a:endParaRPr lang="tr-TR" altLang="tr-TR" dirty="0"/>
          </a:p>
          <a:p>
            <a:pPr>
              <a:lnSpc>
                <a:spcPct val="110000"/>
              </a:lnSpc>
              <a:buFont typeface="Wingdings" panose="05000000000000000000" pitchFamily="2" charset="2"/>
              <a:buChar char="§"/>
            </a:pPr>
            <a:r>
              <a:rPr lang="tr-TR" altLang="tr-TR" dirty="0"/>
              <a:t> Alevlenmelerin erken teşhisi: </a:t>
            </a:r>
            <a:r>
              <a:rPr lang="tr-TR" altLang="tr-TR" dirty="0" smtClean="0"/>
              <a:t>Hayati </a:t>
            </a:r>
            <a:r>
              <a:rPr lang="tr-TR" altLang="tr-TR" dirty="0"/>
              <a:t>bulguların, davranışların ve çevrenin takibi ile %35’e varan </a:t>
            </a:r>
            <a:r>
              <a:rPr lang="tr-TR" altLang="tr-TR" dirty="0" smtClean="0"/>
              <a:t>azalma</a:t>
            </a:r>
            <a:endParaRPr lang="tr-TR" altLang="tr-TR" dirty="0"/>
          </a:p>
          <a:p>
            <a:pPr>
              <a:lnSpc>
                <a:spcPct val="110000"/>
              </a:lnSpc>
              <a:buFont typeface="Wingdings" panose="05000000000000000000" pitchFamily="2" charset="2"/>
              <a:buChar char="§"/>
            </a:pPr>
            <a:r>
              <a:rPr lang="tr-TR" altLang="tr-TR" dirty="0"/>
              <a:t> Hastaların Hayat Kalitesinin </a:t>
            </a:r>
            <a:r>
              <a:rPr lang="tr-TR" altLang="tr-TR" dirty="0" smtClean="0"/>
              <a:t>artması:</a:t>
            </a:r>
            <a:r>
              <a:rPr lang="tr-TR" altLang="tr-TR" dirty="0"/>
              <a:t> </a:t>
            </a:r>
            <a:r>
              <a:rPr lang="tr-TR" altLang="tr-TR" dirty="0" smtClean="0"/>
              <a:t>Stabilize </a:t>
            </a:r>
            <a:r>
              <a:rPr lang="tr-TR" altLang="tr-TR" dirty="0"/>
              <a:t>olmuş hastalar, ruhsal sağlık, sağlık profesyonelleri ile daha iyi </a:t>
            </a:r>
            <a:r>
              <a:rPr lang="tr-TR" altLang="tr-TR" dirty="0" smtClean="0"/>
              <a:t>iletişim</a:t>
            </a:r>
          </a:p>
          <a:p>
            <a:pPr>
              <a:lnSpc>
                <a:spcPct val="110000"/>
              </a:lnSpc>
              <a:buFont typeface="Wingdings" panose="05000000000000000000" pitchFamily="2" charset="2"/>
              <a:buChar char="§"/>
            </a:pPr>
            <a:r>
              <a:rPr lang="tr-TR" dirty="0">
                <a:solidFill>
                  <a:srgbClr val="FF0000"/>
                </a:solidFill>
              </a:rPr>
              <a:t>Sağlık takibi</a:t>
            </a:r>
            <a:r>
              <a:rPr lang="tr-TR" dirty="0"/>
              <a:t>: Giyilebilir sağlık takip cihazları (FitBit, Apple, Garmin vd.)kalp atış hızı ve aktivite seviyelerini sensörlerden alıyor ve işliyor. Buna göre kullanıcıya veya doktora uyarı mesajları atabiliyor.</a:t>
            </a:r>
          </a:p>
          <a:p>
            <a:pPr>
              <a:lnSpc>
                <a:spcPct val="110000"/>
              </a:lnSpc>
              <a:buFont typeface="Wingdings" panose="05000000000000000000" pitchFamily="2" charset="2"/>
              <a:buChar char="§"/>
            </a:pPr>
            <a:endParaRPr lang="tr-TR" altLang="tr-TR" dirty="0"/>
          </a:p>
        </p:txBody>
      </p:sp>
    </p:spTree>
    <p:extLst>
      <p:ext uri="{BB962C8B-B14F-4D97-AF65-F5344CB8AC3E}">
        <p14:creationId xmlns:p14="http://schemas.microsoft.com/office/powerpoint/2010/main" val="2462503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Kaynaklar</a:t>
            </a:r>
            <a:endParaRPr lang="tr-TR" dirty="0"/>
          </a:p>
        </p:txBody>
      </p:sp>
      <p:sp>
        <p:nvSpPr>
          <p:cNvPr id="3" name="Content Placeholder 2"/>
          <p:cNvSpPr>
            <a:spLocks noGrp="1"/>
          </p:cNvSpPr>
          <p:nvPr>
            <p:ph idx="1"/>
          </p:nvPr>
        </p:nvSpPr>
        <p:spPr>
          <a:xfrm>
            <a:off x="457200" y="1600200"/>
            <a:ext cx="8229600" cy="4925144"/>
          </a:xfrm>
        </p:spPr>
        <p:txBody>
          <a:bodyPr>
            <a:normAutofit fontScale="70000" lnSpcReduction="20000"/>
          </a:bodyPr>
          <a:lstStyle/>
          <a:p>
            <a:r>
              <a:rPr lang="tr-TR" dirty="0"/>
              <a:t>https://slideplayer.biz.tr/slide/3161381/</a:t>
            </a:r>
          </a:p>
          <a:p>
            <a:r>
              <a:rPr lang="tr-TR" dirty="0"/>
              <a:t>https://www.google.com.tr/search?q=%C3%A7evre+%C3%BCzerine+bilgisayar+etkileri&amp;ei=k_PCW8bSFYORsgGor5aADg&amp;start=10&amp;sa=N&amp;biw=1366&amp;bih=667</a:t>
            </a:r>
          </a:p>
          <a:p>
            <a:r>
              <a:rPr lang="tr-TR" dirty="0">
                <a:hlinkClick r:id="rId2"/>
              </a:rPr>
              <a:t>http://</a:t>
            </a:r>
            <a:r>
              <a:rPr lang="tr-TR" dirty="0" smtClean="0">
                <a:hlinkClick r:id="rId2"/>
              </a:rPr>
              <a:t>www.istanbulsaglik.gov.tr/w/anasayfalinkler/belge/siber_guvenlik_sunum.pdf</a:t>
            </a:r>
            <a:endParaRPr lang="tr-TR" dirty="0" smtClean="0"/>
          </a:p>
          <a:p>
            <a:r>
              <a:rPr lang="tr-TR" dirty="0">
                <a:hlinkClick r:id="rId3"/>
              </a:rPr>
              <a:t>https://</a:t>
            </a:r>
            <a:r>
              <a:rPr lang="tr-TR" dirty="0" smtClean="0">
                <a:hlinkClick r:id="rId3"/>
              </a:rPr>
              <a:t>www.noodle.com/articles/how-can-computer-science-help-the-environment</a:t>
            </a:r>
            <a:endParaRPr lang="tr-TR" dirty="0" smtClean="0"/>
          </a:p>
          <a:p>
            <a:r>
              <a:rPr lang="tr-TR" dirty="0">
                <a:hlinkClick r:id="rId4"/>
              </a:rPr>
              <a:t>https://www.computersciencedegreehub.com/faq/how-can-computer-science-help-the-environment</a:t>
            </a:r>
            <a:r>
              <a:rPr lang="tr-TR" dirty="0" smtClean="0">
                <a:hlinkClick r:id="rId4"/>
              </a:rPr>
              <a:t>/</a:t>
            </a:r>
            <a:endParaRPr lang="tr-TR" dirty="0" smtClean="0"/>
          </a:p>
          <a:p>
            <a:r>
              <a:rPr lang="tr-TR" dirty="0">
                <a:hlinkClick r:id="rId5"/>
              </a:rPr>
              <a:t>https://sciencenode.org/feature/5-surprising-ways-computers-are-greening-our-world.php#:~:text=High%2Dperformance%20computing%20is%20reducing,annual%20rise%20in%20global%20temperatures</a:t>
            </a:r>
            <a:r>
              <a:rPr lang="tr-TR" dirty="0" smtClean="0"/>
              <a:t>.</a:t>
            </a:r>
          </a:p>
          <a:p>
            <a:r>
              <a:rPr lang="tr-TR" dirty="0"/>
              <a:t>https://www.engati.com/blog/chatbots-for-healthcare#:~:text=Healthcare%20Chatbots%20are%20conversationalists%20that,generation%2C%20result%20analysis%2C%20etc.</a:t>
            </a:r>
            <a:endParaRPr lang="tr-TR" dirty="0" smtClean="0"/>
          </a:p>
          <a:p>
            <a:r>
              <a:rPr lang="tr-TR" dirty="0">
                <a:hlinkClick r:id="rId6"/>
              </a:rPr>
              <a:t>https://clario.com/solutions/medical-imaging/imaging-platform/modalities</a:t>
            </a:r>
            <a:r>
              <a:rPr lang="tr-TR" dirty="0" smtClean="0">
                <a:hlinkClick r:id="rId6"/>
              </a:rPr>
              <a:t>/</a:t>
            </a:r>
            <a:endParaRPr lang="tr-TR" dirty="0" smtClean="0"/>
          </a:p>
          <a:p>
            <a:r>
              <a:rPr lang="tr-TR" altLang="tr-TR" dirty="0"/>
              <a:t>https://www.drugtargetreview.com/article/47942/uniting-humans-and-data-the-role-of-ai-in-genomics/</a:t>
            </a:r>
          </a:p>
          <a:p>
            <a:endParaRPr lang="tr-TR" dirty="0"/>
          </a:p>
        </p:txBody>
      </p:sp>
    </p:spTree>
    <p:extLst>
      <p:ext uri="{BB962C8B-B14F-4D97-AF65-F5344CB8AC3E}">
        <p14:creationId xmlns:p14="http://schemas.microsoft.com/office/powerpoint/2010/main" val="1160752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Kaynaklar-2</a:t>
            </a:r>
            <a:endParaRPr lang="tr-TR" dirty="0"/>
          </a:p>
        </p:txBody>
      </p:sp>
      <p:sp>
        <p:nvSpPr>
          <p:cNvPr id="3" name="Content Placeholder 2"/>
          <p:cNvSpPr>
            <a:spLocks noGrp="1"/>
          </p:cNvSpPr>
          <p:nvPr>
            <p:ph idx="1"/>
          </p:nvPr>
        </p:nvSpPr>
        <p:spPr>
          <a:xfrm>
            <a:off x="323528" y="1600200"/>
            <a:ext cx="8568952" cy="5141168"/>
          </a:xfrm>
        </p:spPr>
        <p:txBody>
          <a:bodyPr>
            <a:normAutofit fontScale="55000" lnSpcReduction="20000"/>
          </a:bodyPr>
          <a:lstStyle/>
          <a:p>
            <a:r>
              <a:rPr lang="tr-TR" dirty="0">
                <a:hlinkClick r:id="rId2"/>
              </a:rPr>
              <a:t>https://www.microsoft.com/en-us/research/blog/minimizing-trial-and-error-in-the-drug-discovery-process</a:t>
            </a:r>
            <a:r>
              <a:rPr lang="tr-TR" dirty="0" smtClean="0">
                <a:hlinkClick r:id="rId2"/>
              </a:rPr>
              <a:t>/</a:t>
            </a:r>
            <a:endParaRPr lang="tr-TR" dirty="0" smtClean="0"/>
          </a:p>
          <a:p>
            <a:r>
              <a:rPr lang="tr-TR" dirty="0">
                <a:hlinkClick r:id="rId3"/>
              </a:rPr>
              <a:t>https://www.geographyrealm.com/introduction-wildlife-corridors</a:t>
            </a:r>
            <a:r>
              <a:rPr lang="tr-TR" dirty="0" smtClean="0">
                <a:hlinkClick r:id="rId3"/>
              </a:rPr>
              <a:t>/</a:t>
            </a:r>
            <a:endParaRPr lang="tr-TR" dirty="0" smtClean="0"/>
          </a:p>
          <a:p>
            <a:r>
              <a:rPr lang="tr-TR" dirty="0">
                <a:hlinkClick r:id="rId4"/>
              </a:rPr>
              <a:t>https://</a:t>
            </a:r>
            <a:r>
              <a:rPr lang="tr-TR" dirty="0" smtClean="0">
                <a:hlinkClick r:id="rId4"/>
              </a:rPr>
              <a:t>www.lifegate.com/5-important-wildlife-corridors</a:t>
            </a:r>
            <a:endParaRPr lang="tr-TR" dirty="0" smtClean="0"/>
          </a:p>
          <a:p>
            <a:r>
              <a:rPr lang="tr-TR" dirty="0">
                <a:hlinkClick r:id="rId5"/>
              </a:rPr>
              <a:t>https://ideas.ted.com/this-amazing-robot-swims-like-an-eel-and-detects-pollution</a:t>
            </a:r>
            <a:r>
              <a:rPr lang="tr-TR" dirty="0" smtClean="0">
                <a:hlinkClick r:id="rId5"/>
              </a:rPr>
              <a:t>/</a:t>
            </a:r>
            <a:endParaRPr lang="tr-TR" dirty="0" smtClean="0"/>
          </a:p>
          <a:p>
            <a:r>
              <a:rPr lang="tr-TR" dirty="0">
                <a:hlinkClick r:id="rId6"/>
              </a:rPr>
              <a:t>https://</a:t>
            </a:r>
            <a:r>
              <a:rPr lang="tr-TR" dirty="0" smtClean="0">
                <a:hlinkClick r:id="rId6"/>
              </a:rPr>
              <a:t>www.semanticscholar.org/paper/Envirobot%3A-A-bio-inspired-environmental-monitoring-Bayat-Crespi/9ca902a0dac976fd3e8e167c11ea9ee29befbc66</a:t>
            </a:r>
            <a:endParaRPr lang="tr-TR" dirty="0" smtClean="0"/>
          </a:p>
          <a:p>
            <a:r>
              <a:rPr lang="tr-TR" dirty="0">
                <a:hlinkClick r:id="rId7"/>
              </a:rPr>
              <a:t>https://</a:t>
            </a:r>
            <a:r>
              <a:rPr lang="tr-TR" dirty="0" smtClean="0">
                <a:hlinkClick r:id="rId7"/>
              </a:rPr>
              <a:t>www.caliper.com/maptitude/gis_software/default.htm</a:t>
            </a:r>
            <a:endParaRPr lang="tr-TR" dirty="0" smtClean="0"/>
          </a:p>
          <a:p>
            <a:r>
              <a:rPr lang="tr-TR" dirty="0">
                <a:hlinkClick r:id="rId8"/>
              </a:rPr>
              <a:t>https://</a:t>
            </a:r>
            <a:r>
              <a:rPr lang="tr-TR" dirty="0" smtClean="0">
                <a:hlinkClick r:id="rId8"/>
              </a:rPr>
              <a:t>www.intechopen.com/chapters/70188</a:t>
            </a:r>
            <a:endParaRPr lang="tr-TR" dirty="0" smtClean="0"/>
          </a:p>
          <a:p>
            <a:r>
              <a:rPr lang="tr-TR" dirty="0">
                <a:hlinkClick r:id="rId9"/>
              </a:rPr>
              <a:t>https://</a:t>
            </a:r>
            <a:r>
              <a:rPr lang="tr-TR" dirty="0" smtClean="0">
                <a:hlinkClick r:id="rId9"/>
              </a:rPr>
              <a:t>diydrones.com/profiles/blogs/agricultural-drones-use-technology-for-spraying-mapping-pest</a:t>
            </a:r>
            <a:endParaRPr lang="tr-TR" dirty="0" smtClean="0"/>
          </a:p>
          <a:p>
            <a:r>
              <a:rPr lang="tr-TR" dirty="0">
                <a:hlinkClick r:id="rId10"/>
              </a:rPr>
              <a:t>https://www.epfl.ch/labs/cvlab/data/data-em</a:t>
            </a:r>
            <a:r>
              <a:rPr lang="tr-TR" dirty="0" smtClean="0">
                <a:hlinkClick r:id="rId10"/>
              </a:rPr>
              <a:t>/</a:t>
            </a:r>
            <a:endParaRPr lang="tr-TR" dirty="0" smtClean="0"/>
          </a:p>
          <a:p>
            <a:r>
              <a:rPr lang="tr-TR" dirty="0">
                <a:hlinkClick r:id="rId11"/>
              </a:rPr>
              <a:t>https://</a:t>
            </a:r>
            <a:r>
              <a:rPr lang="tr-TR" dirty="0" smtClean="0">
                <a:hlinkClick r:id="rId11"/>
              </a:rPr>
              <a:t>www.science.org/doi/10.1126/scitranslmed.3009850</a:t>
            </a:r>
            <a:endParaRPr lang="tr-TR" dirty="0" smtClean="0"/>
          </a:p>
          <a:p>
            <a:r>
              <a:rPr lang="tr-TR" dirty="0">
                <a:hlinkClick r:id="rId12"/>
              </a:rPr>
              <a:t>https://</a:t>
            </a:r>
            <a:r>
              <a:rPr lang="tr-TR" dirty="0" smtClean="0">
                <a:hlinkClick r:id="rId12"/>
              </a:rPr>
              <a:t>www.opsweb.org/page/fundusphotography</a:t>
            </a:r>
            <a:endParaRPr lang="tr-TR" dirty="0" smtClean="0"/>
          </a:p>
          <a:p>
            <a:r>
              <a:rPr lang="tr-TR" dirty="0">
                <a:hlinkClick r:id="rId13"/>
              </a:rPr>
              <a:t>https://globalhospitalsmumbai.com/health-plus-blog/endoscopy-cost-in-mumbai</a:t>
            </a:r>
            <a:r>
              <a:rPr lang="tr-TR" dirty="0" smtClean="0">
                <a:hlinkClick r:id="rId13"/>
              </a:rPr>
              <a:t>/</a:t>
            </a:r>
            <a:endParaRPr lang="tr-TR" dirty="0" smtClean="0"/>
          </a:p>
          <a:p>
            <a:r>
              <a:rPr lang="tr-TR" dirty="0">
                <a:hlinkClick r:id="rId14"/>
              </a:rPr>
              <a:t>https://</a:t>
            </a:r>
            <a:r>
              <a:rPr lang="tr-TR" dirty="0" smtClean="0">
                <a:hlinkClick r:id="rId14"/>
              </a:rPr>
              <a:t>www.merckmanuals.com/professional/gastrointestinal-disorders/diagnostic-and-therapeutic-gastrointestinal-procedures/endoscopy</a:t>
            </a:r>
            <a:endParaRPr lang="tr-TR" dirty="0" smtClean="0"/>
          </a:p>
          <a:p>
            <a:r>
              <a:rPr lang="tr-TR" dirty="0">
                <a:hlinkClick r:id="rId15"/>
              </a:rPr>
              <a:t>http://www.differencebetween.net/science/health/difference-between-doppler-and-duplex</a:t>
            </a:r>
            <a:r>
              <a:rPr lang="tr-TR" dirty="0" smtClean="0">
                <a:hlinkClick r:id="rId15"/>
              </a:rPr>
              <a:t>/</a:t>
            </a:r>
            <a:endParaRPr lang="tr-TR" dirty="0" smtClean="0"/>
          </a:p>
          <a:p>
            <a:r>
              <a:rPr lang="tr-TR" dirty="0">
                <a:hlinkClick r:id="rId16"/>
              </a:rPr>
              <a:t>https://jpu.edu/positron-emission-tomography-certificate</a:t>
            </a:r>
            <a:r>
              <a:rPr lang="tr-TR" dirty="0" smtClean="0">
                <a:hlinkClick r:id="rId16"/>
              </a:rPr>
              <a:t>/</a:t>
            </a:r>
            <a:endParaRPr lang="tr-TR" dirty="0" smtClean="0"/>
          </a:p>
          <a:p>
            <a:r>
              <a:rPr lang="tr-TR" dirty="0">
                <a:hlinkClick r:id="rId17"/>
              </a:rPr>
              <a:t>https://</a:t>
            </a:r>
            <a:r>
              <a:rPr lang="tr-TR" dirty="0" smtClean="0">
                <a:hlinkClick r:id="rId17"/>
              </a:rPr>
              <a:t>www.canadianacademyofdentalhygiene.ca/blog/digital-vs-conventional-radiography-dental-office.html</a:t>
            </a:r>
            <a:endParaRPr lang="tr-TR" dirty="0" smtClean="0"/>
          </a:p>
          <a:p>
            <a:r>
              <a:rPr lang="tr-TR" dirty="0">
                <a:hlinkClick r:id="rId18"/>
              </a:rPr>
              <a:t>https://</a:t>
            </a:r>
            <a:r>
              <a:rPr lang="tr-TR" dirty="0" smtClean="0">
                <a:hlinkClick r:id="rId18"/>
              </a:rPr>
              <a:t>www.cigna.com/knowledge-center/hw/dual-energy-x-ray-absorptiometry-of-osteoporosis-zm6058</a:t>
            </a:r>
            <a:endParaRPr lang="tr-TR" dirty="0" smtClean="0"/>
          </a:p>
          <a:p>
            <a:r>
              <a:rPr lang="tr-TR" dirty="0">
                <a:hlinkClick r:id="rId19"/>
              </a:rPr>
              <a:t>https://</a:t>
            </a:r>
            <a:r>
              <a:rPr lang="tr-TR" dirty="0" smtClean="0">
                <a:hlinkClick r:id="rId19"/>
              </a:rPr>
              <a:t>www.news-medical.net/health/What-is-Optical-Coherence-Tomography.aspx</a:t>
            </a:r>
            <a:endParaRPr lang="tr-TR" dirty="0" smtClean="0"/>
          </a:p>
          <a:p>
            <a:r>
              <a:rPr lang="tr-TR" dirty="0">
                <a:hlinkClick r:id="rId20"/>
              </a:rPr>
              <a:t>https://www.fulyaacikemar.com/difuzyon-mr</a:t>
            </a:r>
            <a:r>
              <a:rPr lang="tr-TR" dirty="0" smtClean="0">
                <a:hlinkClick r:id="rId20"/>
              </a:rPr>
              <a:t>/</a:t>
            </a:r>
            <a:endParaRPr lang="tr-TR" dirty="0" smtClean="0"/>
          </a:p>
          <a:p>
            <a:r>
              <a:rPr lang="tr-TR" dirty="0">
                <a:hlinkClick r:id="rId21"/>
              </a:rPr>
              <a:t>https://medicalxpress.com/news/2020-05-ct-scan-database-ai-covid-.</a:t>
            </a:r>
            <a:r>
              <a:rPr lang="tr-TR" dirty="0" smtClean="0">
                <a:hlinkClick r:id="rId21"/>
              </a:rPr>
              <a:t>html</a:t>
            </a:r>
            <a:endParaRPr lang="tr-TR" dirty="0" smtClean="0"/>
          </a:p>
          <a:p>
            <a:r>
              <a:rPr lang="tr-TR" dirty="0"/>
              <a:t>https://www.linkedin.com/pulse/top-12-health-chatbots-bertalan-mesk%C3%B3-md-phd/</a:t>
            </a:r>
            <a:endParaRPr lang="tr-TR" dirty="0" smtClean="0"/>
          </a:p>
        </p:txBody>
      </p:sp>
    </p:spTree>
    <p:extLst>
      <p:ext uri="{BB962C8B-B14F-4D97-AF65-F5344CB8AC3E}">
        <p14:creationId xmlns:p14="http://schemas.microsoft.com/office/powerpoint/2010/main" val="69686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Tıbbi Sohbet Robotları</a:t>
            </a:r>
            <a:endParaRPr lang="en-US" dirty="0"/>
          </a:p>
        </p:txBody>
      </p:sp>
      <p:sp>
        <p:nvSpPr>
          <p:cNvPr id="3" name="İçerik Yer Tutucusu 2"/>
          <p:cNvSpPr>
            <a:spLocks noGrp="1"/>
          </p:cNvSpPr>
          <p:nvPr>
            <p:ph idx="1"/>
          </p:nvPr>
        </p:nvSpPr>
        <p:spPr>
          <a:xfrm>
            <a:off x="457200" y="1600200"/>
            <a:ext cx="8435280" cy="4925144"/>
          </a:xfrm>
        </p:spPr>
        <p:txBody>
          <a:bodyPr>
            <a:normAutofit fontScale="70000" lnSpcReduction="20000"/>
          </a:bodyPr>
          <a:lstStyle/>
          <a:p>
            <a:r>
              <a:rPr lang="tr-TR" dirty="0" err="1" smtClean="0">
                <a:solidFill>
                  <a:srgbClr val="FF0000"/>
                </a:solidFill>
              </a:rPr>
              <a:t>Medical</a:t>
            </a:r>
            <a:r>
              <a:rPr lang="en-US" dirty="0" smtClean="0">
                <a:solidFill>
                  <a:srgbClr val="FF0000"/>
                </a:solidFill>
              </a:rPr>
              <a:t> </a:t>
            </a:r>
            <a:r>
              <a:rPr lang="en-US" dirty="0" err="1">
                <a:solidFill>
                  <a:srgbClr val="FF0000"/>
                </a:solidFill>
              </a:rPr>
              <a:t>Chatbot</a:t>
            </a:r>
            <a:r>
              <a:rPr lang="en-US" dirty="0" err="1"/>
              <a:t>'lar</a:t>
            </a:r>
            <a:r>
              <a:rPr lang="en-US" dirty="0"/>
              <a:t>, </a:t>
            </a:r>
            <a:r>
              <a:rPr lang="en-US" dirty="0" err="1" smtClean="0"/>
              <a:t>makine</a:t>
            </a:r>
            <a:r>
              <a:rPr lang="en-US" dirty="0" smtClean="0"/>
              <a:t> </a:t>
            </a:r>
            <a:r>
              <a:rPr lang="en-US" dirty="0" err="1"/>
              <a:t>öğrenimi</a:t>
            </a:r>
            <a:r>
              <a:rPr lang="en-US" dirty="0"/>
              <a:t> </a:t>
            </a:r>
            <a:r>
              <a:rPr lang="en-US" dirty="0" err="1"/>
              <a:t>kuralları</a:t>
            </a:r>
            <a:r>
              <a:rPr lang="en-US" dirty="0"/>
              <a:t> </a:t>
            </a:r>
            <a:r>
              <a:rPr lang="en-US" dirty="0" err="1"/>
              <a:t>üzerinde</a:t>
            </a:r>
            <a:r>
              <a:rPr lang="en-US" dirty="0"/>
              <a:t> </a:t>
            </a:r>
            <a:r>
              <a:rPr lang="en-US" dirty="0" err="1"/>
              <a:t>çalışan</a:t>
            </a:r>
            <a:r>
              <a:rPr lang="en-US" dirty="0"/>
              <a:t> </a:t>
            </a:r>
            <a:r>
              <a:rPr lang="en-US" dirty="0" err="1"/>
              <a:t>sohbetçilerdir</a:t>
            </a:r>
            <a:r>
              <a:rPr lang="en-US" dirty="0"/>
              <a:t>. </a:t>
            </a:r>
            <a:r>
              <a:rPr lang="en-US" dirty="0" err="1"/>
              <a:t>Etkileşimleri</a:t>
            </a:r>
            <a:r>
              <a:rPr lang="en-US" dirty="0"/>
              <a:t> </a:t>
            </a:r>
            <a:r>
              <a:rPr lang="en-US" dirty="0" err="1"/>
              <a:t>gerçekleştirmenin</a:t>
            </a:r>
            <a:r>
              <a:rPr lang="en-US" dirty="0"/>
              <a:t> </a:t>
            </a:r>
            <a:r>
              <a:rPr lang="en-US" dirty="0" err="1"/>
              <a:t>yanı</a:t>
            </a:r>
            <a:r>
              <a:rPr lang="en-US" dirty="0"/>
              <a:t> </a:t>
            </a:r>
            <a:r>
              <a:rPr lang="en-US" dirty="0" err="1"/>
              <a:t>sıra</a:t>
            </a:r>
            <a:r>
              <a:rPr lang="en-US" dirty="0"/>
              <a:t> </a:t>
            </a:r>
            <a:r>
              <a:rPr lang="en-US" dirty="0" err="1"/>
              <a:t>çözüm</a:t>
            </a:r>
            <a:r>
              <a:rPr lang="en-US" dirty="0"/>
              <a:t> </a:t>
            </a:r>
            <a:r>
              <a:rPr lang="en-US" dirty="0" err="1"/>
              <a:t>sağlama</a:t>
            </a:r>
            <a:r>
              <a:rPr lang="en-US" dirty="0"/>
              <a:t>, e-</a:t>
            </a:r>
            <a:r>
              <a:rPr lang="en-US" dirty="0" err="1"/>
              <a:t>posta</a:t>
            </a:r>
            <a:r>
              <a:rPr lang="en-US" dirty="0"/>
              <a:t> </a:t>
            </a:r>
            <a:r>
              <a:rPr lang="en-US" dirty="0" err="1"/>
              <a:t>gönderme</a:t>
            </a:r>
            <a:r>
              <a:rPr lang="en-US" dirty="0"/>
              <a:t>, </a:t>
            </a:r>
            <a:r>
              <a:rPr lang="en-US" dirty="0" err="1" smtClean="0"/>
              <a:t>olası</a:t>
            </a:r>
            <a:r>
              <a:rPr lang="en-US" dirty="0" smtClean="0"/>
              <a:t> </a:t>
            </a:r>
            <a:r>
              <a:rPr lang="en-US" dirty="0" err="1"/>
              <a:t>satış</a:t>
            </a:r>
            <a:r>
              <a:rPr lang="en-US" dirty="0"/>
              <a:t> </a:t>
            </a:r>
            <a:r>
              <a:rPr lang="en-US" dirty="0" err="1"/>
              <a:t>oluşturma</a:t>
            </a:r>
            <a:r>
              <a:rPr lang="en-US" dirty="0"/>
              <a:t>, </a:t>
            </a:r>
            <a:r>
              <a:rPr lang="en-US" dirty="0" err="1"/>
              <a:t>sonuç</a:t>
            </a:r>
            <a:r>
              <a:rPr lang="en-US" dirty="0"/>
              <a:t> </a:t>
            </a:r>
            <a:r>
              <a:rPr lang="en-US" dirty="0" err="1"/>
              <a:t>analizi</a:t>
            </a:r>
            <a:r>
              <a:rPr lang="en-US" dirty="0"/>
              <a:t> </a:t>
            </a:r>
            <a:r>
              <a:rPr lang="en-US" dirty="0" err="1"/>
              <a:t>gibi</a:t>
            </a:r>
            <a:r>
              <a:rPr lang="en-US" dirty="0"/>
              <a:t> </a:t>
            </a:r>
            <a:r>
              <a:rPr lang="en-US" dirty="0" err="1"/>
              <a:t>tekrarlayan</a:t>
            </a:r>
            <a:r>
              <a:rPr lang="en-US" dirty="0"/>
              <a:t> </a:t>
            </a:r>
            <a:r>
              <a:rPr lang="en-US" dirty="0" err="1"/>
              <a:t>görevleri</a:t>
            </a:r>
            <a:r>
              <a:rPr lang="en-US" dirty="0"/>
              <a:t> </a:t>
            </a:r>
            <a:r>
              <a:rPr lang="en-US" dirty="0" smtClean="0"/>
              <a:t>de</a:t>
            </a:r>
            <a:r>
              <a:rPr lang="tr-TR" dirty="0"/>
              <a:t> </a:t>
            </a:r>
            <a:r>
              <a:rPr lang="en-US" dirty="0" err="1" smtClean="0"/>
              <a:t>gerçekleştirirler</a:t>
            </a:r>
            <a:r>
              <a:rPr lang="en-US" dirty="0" smtClean="0"/>
              <a:t>.</a:t>
            </a:r>
            <a:r>
              <a:rPr lang="tr-TR" dirty="0" smtClean="0"/>
              <a:t> </a:t>
            </a:r>
            <a:endParaRPr lang="tr-TR" dirty="0"/>
          </a:p>
          <a:p>
            <a:r>
              <a:rPr lang="en-US" dirty="0" err="1" smtClean="0"/>
              <a:t>Chatbot'lar</a:t>
            </a:r>
            <a:r>
              <a:rPr lang="en-US" dirty="0"/>
              <a:t>, </a:t>
            </a:r>
            <a:r>
              <a:rPr lang="en-US" dirty="0" err="1"/>
              <a:t>bir</a:t>
            </a:r>
            <a:r>
              <a:rPr lang="en-US" dirty="0"/>
              <a:t> </a:t>
            </a:r>
            <a:r>
              <a:rPr lang="en-US" dirty="0" err="1"/>
              <a:t>temsilcinin</a:t>
            </a:r>
            <a:r>
              <a:rPr lang="en-US" dirty="0"/>
              <a:t> </a:t>
            </a:r>
            <a:r>
              <a:rPr lang="en-US" dirty="0" err="1"/>
              <a:t>yapacağı</a:t>
            </a:r>
            <a:r>
              <a:rPr lang="en-US" dirty="0"/>
              <a:t> </a:t>
            </a:r>
            <a:r>
              <a:rPr lang="en-US" dirty="0" err="1"/>
              <a:t>tüm</a:t>
            </a:r>
            <a:r>
              <a:rPr lang="en-US" dirty="0"/>
              <a:t> </a:t>
            </a:r>
            <a:r>
              <a:rPr lang="en-US" dirty="0" err="1"/>
              <a:t>tekrarlayan</a:t>
            </a:r>
            <a:r>
              <a:rPr lang="en-US" dirty="0"/>
              <a:t> </a:t>
            </a:r>
            <a:r>
              <a:rPr lang="en-US" dirty="0" err="1"/>
              <a:t>ve</a:t>
            </a:r>
            <a:r>
              <a:rPr lang="en-US" dirty="0"/>
              <a:t> </a:t>
            </a:r>
            <a:r>
              <a:rPr lang="en-US" dirty="0" err="1"/>
              <a:t>daha</a:t>
            </a:r>
            <a:r>
              <a:rPr lang="en-US" dirty="0"/>
              <a:t> </a:t>
            </a:r>
            <a:r>
              <a:rPr lang="en-US" dirty="0" err="1"/>
              <a:t>düşük</a:t>
            </a:r>
            <a:r>
              <a:rPr lang="en-US" dirty="0"/>
              <a:t> </a:t>
            </a:r>
            <a:r>
              <a:rPr lang="en-US" dirty="0" err="1"/>
              <a:t>seviyeli</a:t>
            </a:r>
            <a:r>
              <a:rPr lang="en-US" dirty="0"/>
              <a:t> </a:t>
            </a:r>
            <a:r>
              <a:rPr lang="en-US" dirty="0" err="1"/>
              <a:t>görevleri</a:t>
            </a:r>
            <a:r>
              <a:rPr lang="en-US" dirty="0"/>
              <a:t> </a:t>
            </a:r>
            <a:r>
              <a:rPr lang="en-US" dirty="0" err="1"/>
              <a:t>otomatikleştirerek</a:t>
            </a:r>
            <a:r>
              <a:rPr lang="en-US" dirty="0"/>
              <a:t> </a:t>
            </a:r>
            <a:r>
              <a:rPr lang="en-US" dirty="0" err="1"/>
              <a:t>sağlık</a:t>
            </a:r>
            <a:r>
              <a:rPr lang="en-US" dirty="0"/>
              <a:t> </a:t>
            </a:r>
            <a:r>
              <a:rPr lang="en-US" dirty="0" err="1"/>
              <a:t>sektöründe</a:t>
            </a:r>
            <a:r>
              <a:rPr lang="en-US" dirty="0"/>
              <a:t> </a:t>
            </a:r>
            <a:r>
              <a:rPr lang="en-US" dirty="0" err="1"/>
              <a:t>yardımcı</a:t>
            </a:r>
            <a:r>
              <a:rPr lang="en-US" dirty="0"/>
              <a:t> </a:t>
            </a:r>
            <a:r>
              <a:rPr lang="en-US" dirty="0" err="1"/>
              <a:t>olur</a:t>
            </a:r>
            <a:r>
              <a:rPr lang="en-US" dirty="0"/>
              <a:t>. </a:t>
            </a:r>
            <a:r>
              <a:rPr lang="en-US" dirty="0" err="1"/>
              <a:t>Bir</a:t>
            </a:r>
            <a:r>
              <a:rPr lang="en-US" dirty="0"/>
              <a:t> </a:t>
            </a:r>
            <a:r>
              <a:rPr lang="en-US" dirty="0" err="1"/>
              <a:t>sohbet</a:t>
            </a:r>
            <a:r>
              <a:rPr lang="en-US" dirty="0"/>
              <a:t> </a:t>
            </a:r>
            <a:r>
              <a:rPr lang="en-US" dirty="0" err="1"/>
              <a:t>robotunun</a:t>
            </a:r>
            <a:r>
              <a:rPr lang="en-US" dirty="0"/>
              <a:t> </a:t>
            </a:r>
            <a:r>
              <a:rPr lang="en-US" dirty="0" err="1"/>
              <a:t>basit</a:t>
            </a:r>
            <a:r>
              <a:rPr lang="en-US" dirty="0"/>
              <a:t>, </a:t>
            </a:r>
            <a:r>
              <a:rPr lang="en-US" dirty="0" err="1"/>
              <a:t>monoton</a:t>
            </a:r>
            <a:r>
              <a:rPr lang="en-US" dirty="0"/>
              <a:t> </a:t>
            </a:r>
            <a:r>
              <a:rPr lang="en-US" dirty="0" err="1"/>
              <a:t>görevleri</a:t>
            </a:r>
            <a:r>
              <a:rPr lang="en-US" dirty="0"/>
              <a:t> </a:t>
            </a:r>
            <a:r>
              <a:rPr lang="en-US" dirty="0" err="1"/>
              <a:t>yerine</a:t>
            </a:r>
            <a:r>
              <a:rPr lang="en-US" dirty="0"/>
              <a:t> </a:t>
            </a:r>
            <a:r>
              <a:rPr lang="en-US" dirty="0" err="1"/>
              <a:t>getirmesine</a:t>
            </a:r>
            <a:r>
              <a:rPr lang="en-US" dirty="0"/>
              <a:t> </a:t>
            </a:r>
            <a:r>
              <a:rPr lang="en-US" dirty="0" err="1"/>
              <a:t>izin</a:t>
            </a:r>
            <a:r>
              <a:rPr lang="en-US" dirty="0"/>
              <a:t> </a:t>
            </a:r>
            <a:r>
              <a:rPr lang="en-US" dirty="0" err="1"/>
              <a:t>verdiğinizde</a:t>
            </a:r>
            <a:r>
              <a:rPr lang="en-US" dirty="0"/>
              <a:t>, </a:t>
            </a:r>
            <a:r>
              <a:rPr lang="en-US" dirty="0" err="1"/>
              <a:t>sağlık</a:t>
            </a:r>
            <a:r>
              <a:rPr lang="en-US" dirty="0"/>
              <a:t> </a:t>
            </a:r>
            <a:r>
              <a:rPr lang="en-US" dirty="0" err="1"/>
              <a:t>uzmanları</a:t>
            </a:r>
            <a:r>
              <a:rPr lang="en-US" dirty="0"/>
              <a:t> </a:t>
            </a:r>
            <a:r>
              <a:rPr lang="en-US" dirty="0" err="1"/>
              <a:t>dikkatlerini</a:t>
            </a:r>
            <a:r>
              <a:rPr lang="en-US" dirty="0"/>
              <a:t> </a:t>
            </a:r>
            <a:r>
              <a:rPr lang="en-US" dirty="0" err="1"/>
              <a:t>karmaşık</a:t>
            </a:r>
            <a:r>
              <a:rPr lang="en-US" dirty="0"/>
              <a:t> </a:t>
            </a:r>
            <a:r>
              <a:rPr lang="en-US" dirty="0" err="1"/>
              <a:t>görevlere</a:t>
            </a:r>
            <a:r>
              <a:rPr lang="en-US" dirty="0"/>
              <a:t> </a:t>
            </a:r>
            <a:r>
              <a:rPr lang="en-US" dirty="0" err="1"/>
              <a:t>odaklama</a:t>
            </a:r>
            <a:r>
              <a:rPr lang="en-US" dirty="0"/>
              <a:t> </a:t>
            </a:r>
            <a:r>
              <a:rPr lang="en-US" dirty="0" err="1"/>
              <a:t>ve</a:t>
            </a:r>
            <a:r>
              <a:rPr lang="en-US" dirty="0"/>
              <a:t> </a:t>
            </a:r>
            <a:r>
              <a:rPr lang="en-US" dirty="0" err="1"/>
              <a:t>bunlarla</a:t>
            </a:r>
            <a:r>
              <a:rPr lang="en-US" dirty="0"/>
              <a:t> </a:t>
            </a:r>
            <a:r>
              <a:rPr lang="en-US" dirty="0" err="1"/>
              <a:t>daha</a:t>
            </a:r>
            <a:r>
              <a:rPr lang="en-US" dirty="0"/>
              <a:t> </a:t>
            </a:r>
            <a:r>
              <a:rPr lang="en-US" dirty="0" err="1"/>
              <a:t>etkin</a:t>
            </a:r>
            <a:r>
              <a:rPr lang="en-US" dirty="0"/>
              <a:t> </a:t>
            </a:r>
            <a:r>
              <a:rPr lang="en-US" dirty="0" err="1"/>
              <a:t>bir</a:t>
            </a:r>
            <a:r>
              <a:rPr lang="en-US" dirty="0"/>
              <a:t> </a:t>
            </a:r>
            <a:r>
              <a:rPr lang="en-US" dirty="0" err="1"/>
              <a:t>şekilde</a:t>
            </a:r>
            <a:r>
              <a:rPr lang="en-US" dirty="0"/>
              <a:t> </a:t>
            </a:r>
            <a:r>
              <a:rPr lang="en-US" dirty="0" err="1"/>
              <a:t>ilgilenme</a:t>
            </a:r>
            <a:r>
              <a:rPr lang="en-US" dirty="0"/>
              <a:t> </a:t>
            </a:r>
            <a:r>
              <a:rPr lang="en-US" dirty="0" err="1"/>
              <a:t>yetkisine</a:t>
            </a:r>
            <a:r>
              <a:rPr lang="en-US" dirty="0"/>
              <a:t> </a:t>
            </a:r>
            <a:r>
              <a:rPr lang="en-US" dirty="0" err="1"/>
              <a:t>sahip</a:t>
            </a:r>
            <a:r>
              <a:rPr lang="en-US" dirty="0"/>
              <a:t> </a:t>
            </a:r>
            <a:r>
              <a:rPr lang="en-US" dirty="0" err="1"/>
              <a:t>olur</a:t>
            </a:r>
            <a:r>
              <a:rPr lang="en-US" dirty="0" smtClean="0"/>
              <a:t>.</a:t>
            </a:r>
            <a:endParaRPr lang="tr-TR" dirty="0" smtClean="0"/>
          </a:p>
          <a:p>
            <a:r>
              <a:rPr lang="en-US" dirty="0" err="1" smtClean="0"/>
              <a:t>Artık</a:t>
            </a:r>
            <a:r>
              <a:rPr lang="en-US" dirty="0" smtClean="0"/>
              <a:t> </a:t>
            </a:r>
            <a:r>
              <a:rPr lang="en-US" dirty="0" err="1"/>
              <a:t>bir</a:t>
            </a:r>
            <a:r>
              <a:rPr lang="en-US" dirty="0"/>
              <a:t> </a:t>
            </a:r>
            <a:r>
              <a:rPr lang="en-US" dirty="0" err="1"/>
              <a:t>temsilci</a:t>
            </a:r>
            <a:r>
              <a:rPr lang="en-US" dirty="0"/>
              <a:t> </a:t>
            </a:r>
            <a:r>
              <a:rPr lang="en-US" dirty="0" err="1"/>
              <a:t>sorgularını</a:t>
            </a:r>
            <a:r>
              <a:rPr lang="en-US" dirty="0"/>
              <a:t> </a:t>
            </a:r>
            <a:r>
              <a:rPr lang="en-US" dirty="0" err="1"/>
              <a:t>incelemeden</a:t>
            </a:r>
            <a:r>
              <a:rPr lang="en-US" dirty="0"/>
              <a:t> </a:t>
            </a:r>
            <a:r>
              <a:rPr lang="en-US" dirty="0" err="1"/>
              <a:t>önce</a:t>
            </a:r>
            <a:r>
              <a:rPr lang="en-US" dirty="0"/>
              <a:t> </a:t>
            </a:r>
            <a:r>
              <a:rPr lang="en-US" dirty="0" err="1"/>
              <a:t>hastalarınızın</a:t>
            </a:r>
            <a:r>
              <a:rPr lang="en-US" dirty="0"/>
              <a:t> </a:t>
            </a:r>
            <a:r>
              <a:rPr lang="en-US" dirty="0" err="1"/>
              <a:t>birlikte</a:t>
            </a:r>
            <a:r>
              <a:rPr lang="en-US" dirty="0"/>
              <a:t> </a:t>
            </a:r>
            <a:r>
              <a:rPr lang="en-US" dirty="0" err="1"/>
              <a:t>saatlerce</a:t>
            </a:r>
            <a:r>
              <a:rPr lang="en-US" dirty="0"/>
              <a:t> </a:t>
            </a:r>
            <a:r>
              <a:rPr lang="en-US" dirty="0" err="1"/>
              <a:t>kuyrukta</a:t>
            </a:r>
            <a:r>
              <a:rPr lang="en-US" dirty="0"/>
              <a:t> </a:t>
            </a:r>
            <a:r>
              <a:rPr lang="en-US" dirty="0" err="1"/>
              <a:t>beklemesine</a:t>
            </a:r>
            <a:r>
              <a:rPr lang="en-US" dirty="0"/>
              <a:t> </a:t>
            </a:r>
            <a:r>
              <a:rPr lang="en-US" dirty="0" err="1"/>
              <a:t>gerek</a:t>
            </a:r>
            <a:r>
              <a:rPr lang="en-US" dirty="0"/>
              <a:t> yok; </a:t>
            </a:r>
            <a:r>
              <a:rPr lang="en-US" dirty="0" err="1"/>
              <a:t>bir</a:t>
            </a:r>
            <a:r>
              <a:rPr lang="en-US" dirty="0"/>
              <a:t> </a:t>
            </a:r>
            <a:r>
              <a:rPr lang="en-US" dirty="0" err="1"/>
              <a:t>sağlık</a:t>
            </a:r>
            <a:r>
              <a:rPr lang="en-US" dirty="0"/>
              <a:t> </a:t>
            </a:r>
            <a:r>
              <a:rPr lang="en-US" dirty="0" err="1"/>
              <a:t>sohbet</a:t>
            </a:r>
            <a:r>
              <a:rPr lang="en-US" dirty="0"/>
              <a:t> </a:t>
            </a:r>
            <a:r>
              <a:rPr lang="en-US" dirty="0" err="1"/>
              <a:t>robotu</a:t>
            </a:r>
            <a:r>
              <a:rPr lang="en-US" dirty="0"/>
              <a:t> </a:t>
            </a:r>
            <a:r>
              <a:rPr lang="en-US" dirty="0" err="1"/>
              <a:t>bunlara</a:t>
            </a:r>
            <a:r>
              <a:rPr lang="en-US" dirty="0"/>
              <a:t> </a:t>
            </a:r>
            <a:r>
              <a:rPr lang="en-US" dirty="0" err="1"/>
              <a:t>cevap</a:t>
            </a:r>
            <a:r>
              <a:rPr lang="en-US" dirty="0"/>
              <a:t> </a:t>
            </a:r>
            <a:r>
              <a:rPr lang="en-US" dirty="0" err="1"/>
              <a:t>verebilir</a:t>
            </a:r>
            <a:r>
              <a:rPr lang="en-US" dirty="0"/>
              <a:t> </a:t>
            </a:r>
            <a:r>
              <a:rPr lang="en-US" dirty="0" err="1"/>
              <a:t>ve</a:t>
            </a:r>
            <a:r>
              <a:rPr lang="en-US" dirty="0"/>
              <a:t> </a:t>
            </a:r>
            <a:r>
              <a:rPr lang="en-US" dirty="0" err="1"/>
              <a:t>anında</a:t>
            </a:r>
            <a:r>
              <a:rPr lang="en-US" dirty="0"/>
              <a:t> </a:t>
            </a:r>
            <a:r>
              <a:rPr lang="en-US" dirty="0" err="1"/>
              <a:t>doğru</a:t>
            </a:r>
            <a:r>
              <a:rPr lang="en-US" dirty="0"/>
              <a:t> </a:t>
            </a:r>
            <a:r>
              <a:rPr lang="en-US" dirty="0" err="1"/>
              <a:t>bilgi</a:t>
            </a:r>
            <a:r>
              <a:rPr lang="en-US" dirty="0"/>
              <a:t> </a:t>
            </a:r>
            <a:r>
              <a:rPr lang="en-US" dirty="0" err="1" smtClean="0"/>
              <a:t>sağlayabilir</a:t>
            </a:r>
            <a:r>
              <a:rPr lang="en-US" dirty="0" smtClean="0"/>
              <a:t>!</a:t>
            </a:r>
            <a:endParaRPr lang="tr-TR" dirty="0" smtClean="0"/>
          </a:p>
          <a:p>
            <a:r>
              <a:rPr lang="en-US" dirty="0" err="1" smtClean="0"/>
              <a:t>Ayrıca</a:t>
            </a:r>
            <a:r>
              <a:rPr lang="en-US" dirty="0"/>
              <a:t>, </a:t>
            </a:r>
            <a:r>
              <a:rPr lang="en-US" dirty="0" err="1"/>
              <a:t>bir</a:t>
            </a:r>
            <a:r>
              <a:rPr lang="en-US" dirty="0"/>
              <a:t> </a:t>
            </a:r>
            <a:r>
              <a:rPr lang="en-US" dirty="0" err="1"/>
              <a:t>araştırmaya</a:t>
            </a:r>
            <a:r>
              <a:rPr lang="en-US" dirty="0"/>
              <a:t> </a:t>
            </a:r>
            <a:r>
              <a:rPr lang="en-US" dirty="0" err="1"/>
              <a:t>göre</a:t>
            </a:r>
            <a:r>
              <a:rPr lang="en-US" dirty="0"/>
              <a:t>, Y </a:t>
            </a:r>
            <a:r>
              <a:rPr lang="en-US" dirty="0" err="1"/>
              <a:t>kuşağı</a:t>
            </a:r>
            <a:r>
              <a:rPr lang="en-US" dirty="0"/>
              <a:t> </a:t>
            </a:r>
            <a:r>
              <a:rPr lang="en-US" dirty="0" err="1"/>
              <a:t>arama</a:t>
            </a:r>
            <a:r>
              <a:rPr lang="en-US" dirty="0"/>
              <a:t> </a:t>
            </a:r>
            <a:r>
              <a:rPr lang="en-US" dirty="0" err="1"/>
              <a:t>yerine</a:t>
            </a:r>
            <a:r>
              <a:rPr lang="en-US" dirty="0"/>
              <a:t> </a:t>
            </a:r>
            <a:r>
              <a:rPr lang="en-US" dirty="0" err="1"/>
              <a:t>mesajlaşmayı</a:t>
            </a:r>
            <a:r>
              <a:rPr lang="en-US" dirty="0"/>
              <a:t> </a:t>
            </a:r>
            <a:r>
              <a:rPr lang="en-US" dirty="0" err="1"/>
              <a:t>tercih</a:t>
            </a:r>
            <a:r>
              <a:rPr lang="en-US" dirty="0"/>
              <a:t> </a:t>
            </a:r>
            <a:r>
              <a:rPr lang="en-US" dirty="0" err="1"/>
              <a:t>ediyor</a:t>
            </a:r>
            <a:r>
              <a:rPr lang="en-US" dirty="0"/>
              <a:t>. </a:t>
            </a:r>
            <a:r>
              <a:rPr lang="en-US" dirty="0" err="1"/>
              <a:t>Böylece</a:t>
            </a:r>
            <a:r>
              <a:rPr lang="en-US" dirty="0"/>
              <a:t> </a:t>
            </a:r>
            <a:r>
              <a:rPr lang="en-US" dirty="0" err="1"/>
              <a:t>sohbet</a:t>
            </a:r>
            <a:r>
              <a:rPr lang="en-US" dirty="0"/>
              <a:t> </a:t>
            </a:r>
            <a:r>
              <a:rPr lang="en-US" dirty="0" err="1"/>
              <a:t>robotları</a:t>
            </a:r>
            <a:r>
              <a:rPr lang="en-US" dirty="0"/>
              <a:t> </a:t>
            </a:r>
            <a:r>
              <a:rPr lang="en-US" dirty="0" err="1"/>
              <a:t>günümüzün</a:t>
            </a:r>
            <a:r>
              <a:rPr lang="en-US" dirty="0"/>
              <a:t> </a:t>
            </a:r>
            <a:r>
              <a:rPr lang="en-US" dirty="0" err="1"/>
              <a:t>tüm</a:t>
            </a:r>
            <a:r>
              <a:rPr lang="en-US" dirty="0"/>
              <a:t> </a:t>
            </a:r>
            <a:r>
              <a:rPr lang="en-US" dirty="0" err="1"/>
              <a:t>gereksinimlerine</a:t>
            </a:r>
            <a:r>
              <a:rPr lang="en-US" dirty="0"/>
              <a:t> </a:t>
            </a:r>
            <a:r>
              <a:rPr lang="en-US" dirty="0" err="1"/>
              <a:t>mükemmel</a:t>
            </a:r>
            <a:r>
              <a:rPr lang="en-US" dirty="0"/>
              <a:t> </a:t>
            </a:r>
            <a:r>
              <a:rPr lang="en-US" dirty="0" err="1"/>
              <a:t>şekilde</a:t>
            </a:r>
            <a:r>
              <a:rPr lang="en-US" dirty="0"/>
              <a:t> </a:t>
            </a:r>
            <a:r>
              <a:rPr lang="en-US" dirty="0" err="1"/>
              <a:t>uyar</a:t>
            </a:r>
            <a:r>
              <a:rPr lang="en-US" dirty="0" smtClean="0"/>
              <a:t>!</a:t>
            </a:r>
            <a:endParaRPr lang="tr-TR" dirty="0" smtClean="0"/>
          </a:p>
          <a:p>
            <a:r>
              <a:rPr lang="en-US" dirty="0"/>
              <a:t>Bu </a:t>
            </a:r>
            <a:r>
              <a:rPr lang="en-US" dirty="0" err="1"/>
              <a:t>akıllı</a:t>
            </a:r>
            <a:r>
              <a:rPr lang="en-US" dirty="0"/>
              <a:t> </a:t>
            </a:r>
            <a:r>
              <a:rPr lang="en-US" dirty="0" err="1"/>
              <a:t>programlar</a:t>
            </a:r>
            <a:r>
              <a:rPr lang="en-US" dirty="0"/>
              <a:t> </a:t>
            </a:r>
            <a:r>
              <a:rPr lang="en-US" dirty="0" err="1"/>
              <a:t>semptomları</a:t>
            </a:r>
            <a:r>
              <a:rPr lang="en-US" dirty="0"/>
              <a:t> </a:t>
            </a:r>
            <a:r>
              <a:rPr lang="en-US" dirty="0" err="1"/>
              <a:t>tespit</a:t>
            </a:r>
            <a:r>
              <a:rPr lang="en-US" dirty="0"/>
              <a:t> </a:t>
            </a:r>
            <a:r>
              <a:rPr lang="en-US" dirty="0" err="1"/>
              <a:t>edebilir</a:t>
            </a:r>
            <a:r>
              <a:rPr lang="en-US" dirty="0"/>
              <a:t>, </a:t>
            </a:r>
            <a:r>
              <a:rPr lang="en-US" dirty="0" err="1"/>
              <a:t>ilaçları</a:t>
            </a:r>
            <a:r>
              <a:rPr lang="en-US" dirty="0"/>
              <a:t> </a:t>
            </a:r>
            <a:r>
              <a:rPr lang="en-US" dirty="0" err="1"/>
              <a:t>yönetebilir</a:t>
            </a:r>
            <a:r>
              <a:rPr lang="en-US" dirty="0"/>
              <a:t> </a:t>
            </a:r>
            <a:r>
              <a:rPr lang="en-US" dirty="0" err="1"/>
              <a:t>ve</a:t>
            </a:r>
            <a:r>
              <a:rPr lang="en-US" dirty="0"/>
              <a:t> </a:t>
            </a:r>
            <a:r>
              <a:rPr lang="en-US" dirty="0" err="1"/>
              <a:t>kronik</a:t>
            </a:r>
            <a:r>
              <a:rPr lang="en-US" dirty="0"/>
              <a:t> </a:t>
            </a:r>
            <a:r>
              <a:rPr lang="en-US" dirty="0" err="1"/>
              <a:t>sağlık</a:t>
            </a:r>
            <a:r>
              <a:rPr lang="en-US" dirty="0"/>
              <a:t> </a:t>
            </a:r>
            <a:r>
              <a:rPr lang="en-US" dirty="0" err="1"/>
              <a:t>sorunlarına</a:t>
            </a:r>
            <a:r>
              <a:rPr lang="en-US" dirty="0"/>
              <a:t> </a:t>
            </a:r>
            <a:r>
              <a:rPr lang="en-US" dirty="0" err="1"/>
              <a:t>yardımcı</a:t>
            </a:r>
            <a:r>
              <a:rPr lang="en-US" dirty="0"/>
              <a:t> </a:t>
            </a:r>
            <a:r>
              <a:rPr lang="en-US" dirty="0" err="1"/>
              <a:t>olabilir</a:t>
            </a:r>
            <a:r>
              <a:rPr lang="en-US" dirty="0"/>
              <a:t>. </a:t>
            </a:r>
            <a:r>
              <a:rPr lang="en-US" dirty="0" err="1"/>
              <a:t>İnsanları</a:t>
            </a:r>
            <a:r>
              <a:rPr lang="en-US" dirty="0"/>
              <a:t> </a:t>
            </a:r>
            <a:r>
              <a:rPr lang="en-US" dirty="0" err="1"/>
              <a:t>ciddi</a:t>
            </a:r>
            <a:r>
              <a:rPr lang="en-US" dirty="0"/>
              <a:t> </a:t>
            </a:r>
            <a:r>
              <a:rPr lang="en-US" dirty="0" err="1"/>
              <a:t>hastalıklar</a:t>
            </a:r>
            <a:r>
              <a:rPr lang="en-US" dirty="0"/>
              <a:t> </a:t>
            </a:r>
            <a:r>
              <a:rPr lang="en-US" dirty="0" err="1"/>
              <a:t>için</a:t>
            </a:r>
            <a:r>
              <a:rPr lang="en-US" dirty="0"/>
              <a:t> </a:t>
            </a:r>
            <a:r>
              <a:rPr lang="en-US" dirty="0" err="1"/>
              <a:t>doğru</a:t>
            </a:r>
            <a:r>
              <a:rPr lang="en-US" dirty="0"/>
              <a:t> </a:t>
            </a:r>
            <a:r>
              <a:rPr lang="en-US" dirty="0" err="1"/>
              <a:t>şekilde</a:t>
            </a:r>
            <a:r>
              <a:rPr lang="en-US" dirty="0"/>
              <a:t> </a:t>
            </a:r>
            <a:r>
              <a:rPr lang="en-US" dirty="0" err="1"/>
              <a:t>yönlendirirler</a:t>
            </a:r>
            <a:r>
              <a:rPr lang="en-US" dirty="0"/>
              <a:t> </a:t>
            </a:r>
            <a:r>
              <a:rPr lang="en-US" dirty="0" err="1"/>
              <a:t>ve</a:t>
            </a:r>
            <a:r>
              <a:rPr lang="en-US" dirty="0"/>
              <a:t> </a:t>
            </a:r>
            <a:r>
              <a:rPr lang="en-US" dirty="0" err="1"/>
              <a:t>ayrıca</a:t>
            </a:r>
            <a:r>
              <a:rPr lang="en-US" dirty="0"/>
              <a:t> </a:t>
            </a:r>
            <a:r>
              <a:rPr lang="en-US" dirty="0" err="1"/>
              <a:t>profesyonellerle</a:t>
            </a:r>
            <a:r>
              <a:rPr lang="en-US" dirty="0"/>
              <a:t> </a:t>
            </a:r>
            <a:r>
              <a:rPr lang="en-US" dirty="0" err="1"/>
              <a:t>randevu</a:t>
            </a:r>
            <a:r>
              <a:rPr lang="en-US" dirty="0"/>
              <a:t> </a:t>
            </a:r>
            <a:r>
              <a:rPr lang="en-US" dirty="0" err="1"/>
              <a:t>almalarına</a:t>
            </a:r>
            <a:r>
              <a:rPr lang="en-US" dirty="0"/>
              <a:t> </a:t>
            </a:r>
            <a:r>
              <a:rPr lang="en-US" dirty="0" err="1"/>
              <a:t>yardımcı</a:t>
            </a:r>
            <a:r>
              <a:rPr lang="en-US" dirty="0"/>
              <a:t> </a:t>
            </a:r>
            <a:r>
              <a:rPr lang="en-US" dirty="0" err="1"/>
              <a:t>olurlar</a:t>
            </a:r>
            <a:r>
              <a:rPr lang="en-US" dirty="0" smtClean="0"/>
              <a:t>.</a:t>
            </a:r>
            <a:endParaRPr lang="tr-TR" dirty="0" smtClean="0"/>
          </a:p>
          <a:p>
            <a:r>
              <a:rPr lang="en-US" dirty="0" smtClean="0"/>
              <a:t>Pfizer</a:t>
            </a:r>
            <a:r>
              <a:rPr lang="en-US" dirty="0"/>
              <a:t>, UK NHS, Mayo Clinic </a:t>
            </a:r>
            <a:r>
              <a:rPr lang="en-US" dirty="0" err="1"/>
              <a:t>ve</a:t>
            </a:r>
            <a:r>
              <a:rPr lang="en-US" dirty="0"/>
              <a:t> </a:t>
            </a:r>
            <a:r>
              <a:rPr lang="en-US" dirty="0" err="1"/>
              <a:t>diğerleri</a:t>
            </a:r>
            <a:r>
              <a:rPr lang="en-US" dirty="0"/>
              <a:t> </a:t>
            </a:r>
            <a:r>
              <a:rPr lang="en-US" dirty="0" err="1"/>
              <a:t>gibi</a:t>
            </a:r>
            <a:r>
              <a:rPr lang="en-US" dirty="0"/>
              <a:t> </a:t>
            </a:r>
            <a:r>
              <a:rPr lang="en-US" dirty="0" err="1"/>
              <a:t>dünyaca</a:t>
            </a:r>
            <a:r>
              <a:rPr lang="en-US" dirty="0"/>
              <a:t> </a:t>
            </a:r>
            <a:r>
              <a:rPr lang="en-US" dirty="0" err="1"/>
              <a:t>ünlü</a:t>
            </a:r>
            <a:r>
              <a:rPr lang="en-US" dirty="0"/>
              <a:t> </a:t>
            </a:r>
            <a:r>
              <a:rPr lang="en-US" dirty="0" err="1"/>
              <a:t>sağlık</a:t>
            </a:r>
            <a:r>
              <a:rPr lang="en-US" dirty="0"/>
              <a:t> </a:t>
            </a:r>
            <a:r>
              <a:rPr lang="en-US" dirty="0" err="1"/>
              <a:t>şirketleri</a:t>
            </a:r>
            <a:r>
              <a:rPr lang="en-US" dirty="0"/>
              <a:t>, </a:t>
            </a:r>
            <a:r>
              <a:rPr lang="en-US" dirty="0" err="1"/>
              <a:t>hastalarının</a:t>
            </a:r>
            <a:r>
              <a:rPr lang="en-US" dirty="0"/>
              <a:t> </a:t>
            </a:r>
            <a:r>
              <a:rPr lang="en-US" dirty="0" err="1"/>
              <a:t>taleplerini</a:t>
            </a:r>
            <a:r>
              <a:rPr lang="en-US" dirty="0"/>
              <a:t> </a:t>
            </a:r>
            <a:r>
              <a:rPr lang="en-US" dirty="0" err="1"/>
              <a:t>kolayca</a:t>
            </a:r>
            <a:r>
              <a:rPr lang="en-US" dirty="0"/>
              <a:t> </a:t>
            </a:r>
            <a:r>
              <a:rPr lang="en-US" dirty="0" err="1"/>
              <a:t>karşılamak</a:t>
            </a:r>
            <a:r>
              <a:rPr lang="en-US" dirty="0"/>
              <a:t> </a:t>
            </a:r>
            <a:r>
              <a:rPr lang="en-US" dirty="0" err="1"/>
              <a:t>için</a:t>
            </a:r>
            <a:r>
              <a:rPr lang="en-US" dirty="0"/>
              <a:t> Healthcare </a:t>
            </a:r>
            <a:r>
              <a:rPr lang="en-US" dirty="0" err="1"/>
              <a:t>Chatbot'ları</a:t>
            </a:r>
            <a:r>
              <a:rPr lang="en-US" dirty="0"/>
              <a:t> </a:t>
            </a:r>
            <a:r>
              <a:rPr lang="en-US" dirty="0" err="1"/>
              <a:t>kullanıyor</a:t>
            </a:r>
            <a:r>
              <a:rPr lang="en-US" dirty="0"/>
              <a:t>.</a:t>
            </a:r>
          </a:p>
        </p:txBody>
      </p:sp>
    </p:spTree>
    <p:extLst>
      <p:ext uri="{BB962C8B-B14F-4D97-AF65-F5344CB8AC3E}">
        <p14:creationId xmlns:p14="http://schemas.microsoft.com/office/powerpoint/2010/main" val="239444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199" y="3636978"/>
            <a:ext cx="8531225" cy="3060981"/>
          </a:xfrm>
        </p:spPr>
        <p:txBody>
          <a:bodyPr>
            <a:noAutofit/>
          </a:bodyPr>
          <a:lstStyle/>
          <a:p>
            <a:r>
              <a:rPr lang="en-US" sz="1700" dirty="0" smtClean="0"/>
              <a:t>‍2</a:t>
            </a:r>
            <a:r>
              <a:rPr lang="en-US" sz="1700" dirty="0"/>
              <a:t>. </a:t>
            </a:r>
            <a:r>
              <a:rPr lang="en-US" sz="1700" dirty="0" err="1"/>
              <a:t>Kritik</a:t>
            </a:r>
            <a:r>
              <a:rPr lang="en-US" sz="1700" dirty="0"/>
              <a:t> </a:t>
            </a:r>
            <a:r>
              <a:rPr lang="en-US" sz="1700" dirty="0" err="1"/>
              <a:t>bilgileri</a:t>
            </a:r>
            <a:r>
              <a:rPr lang="en-US" sz="1700" dirty="0"/>
              <a:t> </a:t>
            </a:r>
            <a:r>
              <a:rPr lang="en-US" sz="1700" dirty="0" err="1"/>
              <a:t>anında</a:t>
            </a:r>
            <a:r>
              <a:rPr lang="en-US" sz="1700" dirty="0"/>
              <a:t> </a:t>
            </a:r>
            <a:r>
              <a:rPr lang="en-US" sz="1700" dirty="0" err="1" smtClean="0"/>
              <a:t>sağlar</a:t>
            </a:r>
            <a:r>
              <a:rPr lang="tr-TR" sz="1700" dirty="0" smtClean="0"/>
              <a:t>: </a:t>
            </a:r>
            <a:r>
              <a:rPr lang="en-US" sz="1700" dirty="0" err="1" smtClean="0"/>
              <a:t>Sağlıkta</a:t>
            </a:r>
            <a:r>
              <a:rPr lang="en-US" sz="1700" dirty="0" smtClean="0"/>
              <a:t> </a:t>
            </a:r>
            <a:r>
              <a:rPr lang="en-US" sz="1700" dirty="0"/>
              <a:t>zaman </a:t>
            </a:r>
            <a:r>
              <a:rPr lang="en-US" sz="1700" dirty="0" err="1"/>
              <a:t>çok</a:t>
            </a:r>
            <a:r>
              <a:rPr lang="en-US" sz="1700" dirty="0"/>
              <a:t> </a:t>
            </a:r>
            <a:r>
              <a:rPr lang="en-US" sz="1700" dirty="0" err="1"/>
              <a:t>önemlidir</a:t>
            </a:r>
            <a:r>
              <a:rPr lang="en-US" sz="1700" dirty="0"/>
              <a:t>. </a:t>
            </a:r>
            <a:r>
              <a:rPr lang="en-US" sz="1700" dirty="0" err="1"/>
              <a:t>Chatbotlar</a:t>
            </a:r>
            <a:r>
              <a:rPr lang="en-US" sz="1700" dirty="0"/>
              <a:t>, </a:t>
            </a:r>
            <a:r>
              <a:rPr lang="en-US" sz="1700" dirty="0" err="1"/>
              <a:t>özellikle</a:t>
            </a:r>
            <a:r>
              <a:rPr lang="en-US" sz="1700" dirty="0"/>
              <a:t> her </a:t>
            </a:r>
            <a:r>
              <a:rPr lang="en-US" sz="1700" dirty="0" err="1"/>
              <a:t>saniyenin</a:t>
            </a:r>
            <a:r>
              <a:rPr lang="en-US" sz="1700" dirty="0"/>
              <a:t> </a:t>
            </a:r>
            <a:r>
              <a:rPr lang="en-US" sz="1700" dirty="0" err="1"/>
              <a:t>önemli</a:t>
            </a:r>
            <a:r>
              <a:rPr lang="en-US" sz="1700" dirty="0"/>
              <a:t> </a:t>
            </a:r>
            <a:r>
              <a:rPr lang="en-US" sz="1700" dirty="0" err="1"/>
              <a:t>olduğu</a:t>
            </a:r>
            <a:r>
              <a:rPr lang="en-US" sz="1700" dirty="0"/>
              <a:t> </a:t>
            </a:r>
            <a:r>
              <a:rPr lang="en-US" sz="1700" dirty="0" err="1"/>
              <a:t>zamanlarda</a:t>
            </a:r>
            <a:r>
              <a:rPr lang="en-US" sz="1700" dirty="0"/>
              <a:t> </a:t>
            </a:r>
            <a:r>
              <a:rPr lang="en-US" sz="1700" dirty="0" err="1"/>
              <a:t>anında</a:t>
            </a:r>
            <a:r>
              <a:rPr lang="en-US" sz="1700" dirty="0"/>
              <a:t> </a:t>
            </a:r>
            <a:r>
              <a:rPr lang="en-US" sz="1700" dirty="0" err="1"/>
              <a:t>yardımcı</a:t>
            </a:r>
            <a:r>
              <a:rPr lang="en-US" sz="1700" dirty="0"/>
              <a:t> </a:t>
            </a:r>
            <a:r>
              <a:rPr lang="en-US" sz="1700" dirty="0" err="1"/>
              <a:t>bilgiler</a:t>
            </a:r>
            <a:r>
              <a:rPr lang="en-US" sz="1700" dirty="0"/>
              <a:t> </a:t>
            </a:r>
            <a:r>
              <a:rPr lang="en-US" sz="1700" dirty="0" err="1"/>
              <a:t>sağlar</a:t>
            </a:r>
            <a:r>
              <a:rPr lang="en-US" sz="1700" dirty="0"/>
              <a:t>. </a:t>
            </a:r>
            <a:r>
              <a:rPr lang="en-US" sz="1700" dirty="0" err="1"/>
              <a:t>Örneğin</a:t>
            </a:r>
            <a:r>
              <a:rPr lang="en-US" sz="1700" dirty="0"/>
              <a:t>, </a:t>
            </a:r>
            <a:r>
              <a:rPr lang="en-US" sz="1700" dirty="0" err="1"/>
              <a:t>bir</a:t>
            </a:r>
            <a:r>
              <a:rPr lang="en-US" sz="1700" dirty="0"/>
              <a:t> hasta </a:t>
            </a:r>
            <a:r>
              <a:rPr lang="en-US" sz="1700" dirty="0" err="1"/>
              <a:t>bir</a:t>
            </a:r>
            <a:r>
              <a:rPr lang="en-US" sz="1700" dirty="0"/>
              <a:t> </a:t>
            </a:r>
            <a:r>
              <a:rPr lang="en-US" sz="1700" dirty="0" err="1"/>
              <a:t>atakla</a:t>
            </a:r>
            <a:r>
              <a:rPr lang="en-US" sz="1700" dirty="0"/>
              <a:t> </a:t>
            </a:r>
            <a:r>
              <a:rPr lang="en-US" sz="1700" dirty="0" err="1"/>
              <a:t>içeri</a:t>
            </a:r>
            <a:r>
              <a:rPr lang="en-US" sz="1700" dirty="0"/>
              <a:t> </a:t>
            </a:r>
            <a:r>
              <a:rPr lang="en-US" sz="1700" dirty="0" err="1"/>
              <a:t>girerse</a:t>
            </a:r>
            <a:r>
              <a:rPr lang="en-US" sz="1700" dirty="0"/>
              <a:t>, </a:t>
            </a:r>
            <a:r>
              <a:rPr lang="en-US" sz="1700" dirty="0" err="1"/>
              <a:t>doktor</a:t>
            </a:r>
            <a:r>
              <a:rPr lang="en-US" sz="1700" dirty="0"/>
              <a:t> </a:t>
            </a:r>
            <a:r>
              <a:rPr lang="en-US" sz="1700" dirty="0" err="1"/>
              <a:t>hastanın</a:t>
            </a:r>
            <a:r>
              <a:rPr lang="en-US" sz="1700" dirty="0"/>
              <a:t> </a:t>
            </a:r>
            <a:r>
              <a:rPr lang="en-US" sz="1700" dirty="0" err="1"/>
              <a:t>önceki</a:t>
            </a:r>
            <a:r>
              <a:rPr lang="en-US" sz="1700" dirty="0"/>
              <a:t> </a:t>
            </a:r>
            <a:r>
              <a:rPr lang="en-US" sz="1700" dirty="0" err="1"/>
              <a:t>kayıtları</a:t>
            </a:r>
            <a:r>
              <a:rPr lang="en-US" sz="1700" dirty="0"/>
              <a:t>, </a:t>
            </a:r>
            <a:r>
              <a:rPr lang="en-US" sz="1700" dirty="0" err="1"/>
              <a:t>diğer</a:t>
            </a:r>
            <a:r>
              <a:rPr lang="en-US" sz="1700" dirty="0"/>
              <a:t> </a:t>
            </a:r>
            <a:r>
              <a:rPr lang="en-US" sz="1700" dirty="0" err="1"/>
              <a:t>hastalıkları</a:t>
            </a:r>
            <a:r>
              <a:rPr lang="en-US" sz="1700" dirty="0"/>
              <a:t>, </a:t>
            </a:r>
            <a:r>
              <a:rPr lang="en-US" sz="1700" dirty="0" err="1"/>
              <a:t>alerjileri</a:t>
            </a:r>
            <a:r>
              <a:rPr lang="en-US" sz="1700" dirty="0"/>
              <a:t>, </a:t>
            </a:r>
            <a:r>
              <a:rPr lang="en-US" sz="1700" dirty="0" err="1"/>
              <a:t>kontrolleri</a:t>
            </a:r>
            <a:r>
              <a:rPr lang="en-US" sz="1700" dirty="0"/>
              <a:t> vb. </a:t>
            </a:r>
            <a:r>
              <a:rPr lang="en-US" sz="1700" dirty="0" err="1"/>
              <a:t>gibi</a:t>
            </a:r>
            <a:r>
              <a:rPr lang="en-US" sz="1700" dirty="0"/>
              <a:t> </a:t>
            </a:r>
            <a:r>
              <a:rPr lang="en-US" sz="1700" dirty="0" err="1"/>
              <a:t>bilgilerini</a:t>
            </a:r>
            <a:r>
              <a:rPr lang="en-US" sz="1700" dirty="0"/>
              <a:t> </a:t>
            </a:r>
            <a:r>
              <a:rPr lang="en-US" sz="1700" dirty="0" err="1"/>
              <a:t>bir</a:t>
            </a:r>
            <a:r>
              <a:rPr lang="en-US" sz="1700" dirty="0"/>
              <a:t> bot </a:t>
            </a:r>
            <a:r>
              <a:rPr lang="en-US" sz="1700" dirty="0" err="1"/>
              <a:t>üzerinden</a:t>
            </a:r>
            <a:r>
              <a:rPr lang="en-US" sz="1700" dirty="0"/>
              <a:t> </a:t>
            </a:r>
            <a:r>
              <a:rPr lang="en-US" sz="1700" dirty="0" err="1"/>
              <a:t>anında</a:t>
            </a:r>
            <a:r>
              <a:rPr lang="en-US" sz="1700" dirty="0"/>
              <a:t> </a:t>
            </a:r>
            <a:r>
              <a:rPr lang="en-US" sz="1700" dirty="0" err="1" smtClean="0"/>
              <a:t>alabilir</a:t>
            </a:r>
            <a:r>
              <a:rPr lang="en-US" sz="1700" dirty="0" smtClean="0"/>
              <a:t>.‍</a:t>
            </a:r>
            <a:endParaRPr lang="tr-TR" sz="1700" dirty="0" smtClean="0"/>
          </a:p>
          <a:p>
            <a:r>
              <a:rPr lang="en-US" sz="1700" dirty="0" smtClean="0"/>
              <a:t>3</a:t>
            </a:r>
            <a:r>
              <a:rPr lang="en-US" sz="1700" dirty="0"/>
              <a:t>. </a:t>
            </a:r>
            <a:r>
              <a:rPr lang="en-US" sz="1700" dirty="0" err="1"/>
              <a:t>Hastalarla</a:t>
            </a:r>
            <a:r>
              <a:rPr lang="en-US" sz="1700" dirty="0"/>
              <a:t> </a:t>
            </a:r>
            <a:r>
              <a:rPr lang="en-US" sz="1700" dirty="0" err="1"/>
              <a:t>ilişki</a:t>
            </a:r>
            <a:r>
              <a:rPr lang="en-US" sz="1700" dirty="0"/>
              <a:t> </a:t>
            </a:r>
            <a:r>
              <a:rPr lang="en-US" sz="1700" dirty="0" err="1"/>
              <a:t>kurar</a:t>
            </a:r>
            <a:r>
              <a:rPr lang="en-US" sz="1700" dirty="0"/>
              <a:t> </a:t>
            </a:r>
            <a:r>
              <a:rPr lang="en-US" sz="1700" dirty="0" err="1"/>
              <a:t>ve</a:t>
            </a:r>
            <a:r>
              <a:rPr lang="en-US" sz="1700" dirty="0"/>
              <a:t> </a:t>
            </a:r>
            <a:r>
              <a:rPr lang="en-US" sz="1700" dirty="0" err="1"/>
              <a:t>yardım</a:t>
            </a:r>
            <a:r>
              <a:rPr lang="en-US" sz="1700" dirty="0"/>
              <a:t> </a:t>
            </a:r>
            <a:r>
              <a:rPr lang="en-US" sz="1700" dirty="0" err="1" smtClean="0"/>
              <a:t>sağlar</a:t>
            </a:r>
            <a:r>
              <a:rPr lang="tr-TR" sz="1700" dirty="0" smtClean="0"/>
              <a:t>: </a:t>
            </a:r>
            <a:r>
              <a:rPr lang="en-US" sz="1700" dirty="0" err="1" smtClean="0"/>
              <a:t>Hastanızın</a:t>
            </a:r>
            <a:r>
              <a:rPr lang="en-US" sz="1700" dirty="0" smtClean="0"/>
              <a:t> </a:t>
            </a:r>
            <a:r>
              <a:rPr lang="en-US" sz="1700" dirty="0"/>
              <a:t>web </a:t>
            </a:r>
            <a:r>
              <a:rPr lang="en-US" sz="1700" dirty="0" err="1"/>
              <a:t>sitenizde</a:t>
            </a:r>
            <a:r>
              <a:rPr lang="en-US" sz="1700" dirty="0"/>
              <a:t> </a:t>
            </a:r>
            <a:r>
              <a:rPr lang="en-US" sz="1700" dirty="0" err="1"/>
              <a:t>bir</a:t>
            </a:r>
            <a:r>
              <a:rPr lang="en-US" sz="1700" dirty="0"/>
              <a:t> </a:t>
            </a:r>
            <a:r>
              <a:rPr lang="en-US" sz="1700" dirty="0" err="1"/>
              <a:t>semptom</a:t>
            </a:r>
            <a:r>
              <a:rPr lang="en-US" sz="1700" dirty="0"/>
              <a:t> </a:t>
            </a:r>
            <a:r>
              <a:rPr lang="en-US" sz="1700" dirty="0" err="1"/>
              <a:t>aradığını</a:t>
            </a:r>
            <a:r>
              <a:rPr lang="en-US" sz="1700" dirty="0"/>
              <a:t> </a:t>
            </a:r>
            <a:r>
              <a:rPr lang="en-US" sz="1700" dirty="0" err="1"/>
              <a:t>ancak</a:t>
            </a:r>
            <a:r>
              <a:rPr lang="en-US" sz="1700" dirty="0"/>
              <a:t> </a:t>
            </a:r>
            <a:r>
              <a:rPr lang="en-US" sz="1700" dirty="0" err="1"/>
              <a:t>çözümü</a:t>
            </a:r>
            <a:r>
              <a:rPr lang="en-US" sz="1700" dirty="0"/>
              <a:t> tam </a:t>
            </a:r>
            <a:r>
              <a:rPr lang="en-US" sz="1700" dirty="0" err="1"/>
              <a:t>olarak</a:t>
            </a:r>
            <a:r>
              <a:rPr lang="en-US" sz="1700" dirty="0"/>
              <a:t> </a:t>
            </a:r>
            <a:r>
              <a:rPr lang="en-US" sz="1700" dirty="0" err="1"/>
              <a:t>nereden</a:t>
            </a:r>
            <a:r>
              <a:rPr lang="en-US" sz="1700" dirty="0"/>
              <a:t> </a:t>
            </a:r>
            <a:r>
              <a:rPr lang="en-US" sz="1700" dirty="0" err="1"/>
              <a:t>öğreneceğini</a:t>
            </a:r>
            <a:r>
              <a:rPr lang="en-US" sz="1700" dirty="0"/>
              <a:t> </a:t>
            </a:r>
            <a:r>
              <a:rPr lang="en-US" sz="1700" dirty="0" err="1"/>
              <a:t>ve</a:t>
            </a:r>
            <a:r>
              <a:rPr lang="en-US" sz="1700" dirty="0"/>
              <a:t> </a:t>
            </a:r>
            <a:r>
              <a:rPr lang="en-US" sz="1700" dirty="0" err="1"/>
              <a:t>sizden</a:t>
            </a:r>
            <a:r>
              <a:rPr lang="en-US" sz="1700" dirty="0"/>
              <a:t> </a:t>
            </a:r>
            <a:r>
              <a:rPr lang="en-US" sz="1700" dirty="0" err="1"/>
              <a:t>nasıl</a:t>
            </a:r>
            <a:r>
              <a:rPr lang="en-US" sz="1700" dirty="0"/>
              <a:t> </a:t>
            </a:r>
            <a:r>
              <a:rPr lang="en-US" sz="1700" dirty="0" err="1"/>
              <a:t>randevu</a:t>
            </a:r>
            <a:r>
              <a:rPr lang="en-US" sz="1700" dirty="0"/>
              <a:t> </a:t>
            </a:r>
            <a:r>
              <a:rPr lang="en-US" sz="1700" dirty="0" err="1"/>
              <a:t>alacağını</a:t>
            </a:r>
            <a:r>
              <a:rPr lang="en-US" sz="1700" dirty="0"/>
              <a:t> </a:t>
            </a:r>
            <a:r>
              <a:rPr lang="en-US" sz="1700" dirty="0" err="1"/>
              <a:t>bilmediğini</a:t>
            </a:r>
            <a:r>
              <a:rPr lang="en-US" sz="1700" dirty="0"/>
              <a:t> </a:t>
            </a:r>
            <a:r>
              <a:rPr lang="en-US" sz="1700" dirty="0" err="1"/>
              <a:t>hayal</a:t>
            </a:r>
            <a:r>
              <a:rPr lang="en-US" sz="1700" dirty="0"/>
              <a:t> </a:t>
            </a:r>
            <a:r>
              <a:rPr lang="en-US" sz="1700" dirty="0" err="1"/>
              <a:t>edin</a:t>
            </a:r>
            <a:r>
              <a:rPr lang="en-US" sz="1700" dirty="0"/>
              <a:t>. </a:t>
            </a:r>
            <a:r>
              <a:rPr lang="en-US" sz="1700" dirty="0" err="1" smtClean="0"/>
              <a:t>Bir</a:t>
            </a:r>
            <a:r>
              <a:rPr lang="en-US" sz="1700" dirty="0" smtClean="0"/>
              <a:t> </a:t>
            </a:r>
            <a:r>
              <a:rPr lang="en-US" sz="1700" dirty="0"/>
              <a:t>hasta web </a:t>
            </a:r>
            <a:r>
              <a:rPr lang="en-US" sz="1700" dirty="0" err="1"/>
              <a:t>sitenizi</a:t>
            </a:r>
            <a:r>
              <a:rPr lang="en-US" sz="1700" dirty="0"/>
              <a:t> </a:t>
            </a:r>
            <a:r>
              <a:rPr lang="en-US" sz="1700" dirty="0" err="1"/>
              <a:t>ziyaret</a:t>
            </a:r>
            <a:r>
              <a:rPr lang="en-US" sz="1700" dirty="0"/>
              <a:t> </a:t>
            </a:r>
            <a:r>
              <a:rPr lang="en-US" sz="1700" dirty="0" err="1"/>
              <a:t>ettiğinde</a:t>
            </a:r>
            <a:r>
              <a:rPr lang="en-US" sz="1700" dirty="0"/>
              <a:t>, </a:t>
            </a:r>
            <a:r>
              <a:rPr lang="en-US" sz="1700" dirty="0" err="1"/>
              <a:t>sohbet</a:t>
            </a:r>
            <a:r>
              <a:rPr lang="en-US" sz="1700" dirty="0"/>
              <a:t> </a:t>
            </a:r>
            <a:r>
              <a:rPr lang="en-US" sz="1700" dirty="0" err="1"/>
              <a:t>robotunuz</a:t>
            </a:r>
            <a:r>
              <a:rPr lang="en-US" sz="1700" dirty="0"/>
              <a:t> </a:t>
            </a:r>
            <a:r>
              <a:rPr lang="en-US" sz="1700" dirty="0" err="1"/>
              <a:t>onlara</a:t>
            </a:r>
            <a:r>
              <a:rPr lang="en-US" sz="1700" dirty="0"/>
              <a:t> </a:t>
            </a:r>
            <a:r>
              <a:rPr lang="en-US" sz="1700" dirty="0" err="1"/>
              <a:t>sıcak</a:t>
            </a:r>
            <a:r>
              <a:rPr lang="en-US" sz="1700" dirty="0"/>
              <a:t> </a:t>
            </a:r>
            <a:r>
              <a:rPr lang="en-US" sz="1700" dirty="0" err="1"/>
              <a:t>bir</a:t>
            </a:r>
            <a:r>
              <a:rPr lang="en-US" sz="1700" dirty="0"/>
              <a:t> </a:t>
            </a:r>
            <a:r>
              <a:rPr lang="en-US" sz="1700" dirty="0" err="1"/>
              <a:t>karşılama</a:t>
            </a:r>
            <a:r>
              <a:rPr lang="en-US" sz="1700" dirty="0"/>
              <a:t> </a:t>
            </a:r>
            <a:r>
              <a:rPr lang="en-US" sz="1700" dirty="0" err="1"/>
              <a:t>yapacak</a:t>
            </a:r>
            <a:r>
              <a:rPr lang="en-US" sz="1700" dirty="0"/>
              <a:t> </a:t>
            </a:r>
            <a:r>
              <a:rPr lang="en-US" sz="1700" dirty="0" err="1"/>
              <a:t>ve</a:t>
            </a:r>
            <a:r>
              <a:rPr lang="en-US" sz="1700" dirty="0"/>
              <a:t> </a:t>
            </a:r>
            <a:r>
              <a:rPr lang="en-US" sz="1700" dirty="0" err="1"/>
              <a:t>semptomlar</a:t>
            </a:r>
            <a:r>
              <a:rPr lang="en-US" sz="1700" dirty="0"/>
              <a:t> </a:t>
            </a:r>
            <a:r>
              <a:rPr lang="en-US" sz="1700" dirty="0" err="1"/>
              <a:t>konusunda</a:t>
            </a:r>
            <a:r>
              <a:rPr lang="en-US" sz="1700" dirty="0"/>
              <a:t> </a:t>
            </a:r>
            <a:r>
              <a:rPr lang="en-US" sz="1700" dirty="0" err="1"/>
              <a:t>onlara</a:t>
            </a:r>
            <a:r>
              <a:rPr lang="en-US" sz="1700" dirty="0"/>
              <a:t> </a:t>
            </a:r>
            <a:r>
              <a:rPr lang="en-US" sz="1700" dirty="0" err="1"/>
              <a:t>yardımcı</a:t>
            </a:r>
            <a:r>
              <a:rPr lang="en-US" sz="1700" dirty="0"/>
              <a:t> </a:t>
            </a:r>
            <a:r>
              <a:rPr lang="en-US" sz="1700" dirty="0" err="1"/>
              <a:t>olacak</a:t>
            </a:r>
            <a:r>
              <a:rPr lang="en-US" sz="1700" dirty="0"/>
              <a:t>, </a:t>
            </a:r>
            <a:r>
              <a:rPr lang="en-US" sz="1700" dirty="0" err="1"/>
              <a:t>olası</a:t>
            </a:r>
            <a:r>
              <a:rPr lang="en-US" sz="1700" dirty="0"/>
              <a:t> </a:t>
            </a:r>
            <a:r>
              <a:rPr lang="en-US" sz="1700" dirty="0" err="1"/>
              <a:t>teşhisleri</a:t>
            </a:r>
            <a:r>
              <a:rPr lang="en-US" sz="1700" dirty="0"/>
              <a:t> </a:t>
            </a:r>
            <a:r>
              <a:rPr lang="en-US" sz="1700" dirty="0" err="1"/>
              <a:t>tahmin</a:t>
            </a:r>
            <a:r>
              <a:rPr lang="en-US" sz="1700" dirty="0"/>
              <a:t> </a:t>
            </a:r>
            <a:r>
              <a:rPr lang="en-US" sz="1700" dirty="0" err="1"/>
              <a:t>edecek</a:t>
            </a:r>
            <a:r>
              <a:rPr lang="en-US" sz="1700" dirty="0"/>
              <a:t> </a:t>
            </a:r>
            <a:r>
              <a:rPr lang="en-US" sz="1700" dirty="0" err="1"/>
              <a:t>ve</a:t>
            </a:r>
            <a:r>
              <a:rPr lang="en-US" sz="1700" dirty="0"/>
              <a:t> </a:t>
            </a:r>
            <a:r>
              <a:rPr lang="en-US" sz="1700" dirty="0" err="1"/>
              <a:t>onlara</a:t>
            </a:r>
            <a:r>
              <a:rPr lang="en-US" sz="1700" dirty="0"/>
              <a:t> </a:t>
            </a:r>
            <a:r>
              <a:rPr lang="en-US" sz="1700" dirty="0" err="1"/>
              <a:t>doğrudan</a:t>
            </a:r>
            <a:r>
              <a:rPr lang="en-US" sz="1700" dirty="0"/>
              <a:t> </a:t>
            </a:r>
            <a:r>
              <a:rPr lang="en-US" sz="1700" dirty="0" err="1"/>
              <a:t>sizinle</a:t>
            </a:r>
            <a:r>
              <a:rPr lang="en-US" sz="1700" dirty="0"/>
              <a:t> </a:t>
            </a:r>
            <a:r>
              <a:rPr lang="en-US" sz="1700" dirty="0" err="1"/>
              <a:t>randevu</a:t>
            </a:r>
            <a:r>
              <a:rPr lang="en-US" sz="1700" dirty="0"/>
              <a:t> alma </a:t>
            </a:r>
            <a:r>
              <a:rPr lang="en-US" sz="1700" dirty="0" err="1"/>
              <a:t>seçeneği</a:t>
            </a:r>
            <a:r>
              <a:rPr lang="en-US" sz="1700" dirty="0"/>
              <a:t> </a:t>
            </a:r>
            <a:r>
              <a:rPr lang="en-US" sz="1700" dirty="0" err="1"/>
              <a:t>sunacaktır</a:t>
            </a:r>
            <a:r>
              <a:rPr lang="en-US" sz="1700" dirty="0" smtClean="0"/>
              <a:t>.</a:t>
            </a:r>
            <a:endParaRPr lang="tr-TR" sz="1700" dirty="0" smtClean="0"/>
          </a:p>
        </p:txBody>
      </p:sp>
      <p:pic>
        <p:nvPicPr>
          <p:cNvPr id="2050" name="Picture 2" descr="https://cdn.medicalfuturist.com/wp-content/uploads/2018/05/your.m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60648"/>
            <a:ext cx="5064497" cy="3376331"/>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827583" y="1198200"/>
            <a:ext cx="3096343" cy="2446824"/>
          </a:xfrm>
          <a:prstGeom prst="rect">
            <a:avLst/>
          </a:prstGeom>
        </p:spPr>
        <p:txBody>
          <a:bodyPr wrap="square">
            <a:spAutoFit/>
          </a:bodyPr>
          <a:lstStyle/>
          <a:p>
            <a:r>
              <a:rPr lang="en-US" sz="1700" dirty="0">
                <a:solidFill>
                  <a:schemeClr val="tx1">
                    <a:lumMod val="50000"/>
                    <a:lumOff val="50000"/>
                  </a:schemeClr>
                </a:solidFill>
                <a:latin typeface="+mj-lt"/>
              </a:rPr>
              <a:t>1. </a:t>
            </a:r>
            <a:r>
              <a:rPr lang="en-US" sz="1700" dirty="0" err="1">
                <a:solidFill>
                  <a:schemeClr val="tx1">
                    <a:lumMod val="50000"/>
                    <a:lumOff val="50000"/>
                  </a:schemeClr>
                </a:solidFill>
                <a:latin typeface="+mj-lt"/>
              </a:rPr>
              <a:t>Günün</a:t>
            </a:r>
            <a:r>
              <a:rPr lang="en-US" sz="1700" dirty="0">
                <a:solidFill>
                  <a:schemeClr val="tx1">
                    <a:lumMod val="50000"/>
                    <a:lumOff val="50000"/>
                  </a:schemeClr>
                </a:solidFill>
                <a:latin typeface="+mj-lt"/>
              </a:rPr>
              <a:t> her </a:t>
            </a:r>
            <a:r>
              <a:rPr lang="en-US" sz="1700" dirty="0" err="1">
                <a:solidFill>
                  <a:schemeClr val="tx1">
                    <a:lumMod val="50000"/>
                    <a:lumOff val="50000"/>
                  </a:schemeClr>
                </a:solidFill>
                <a:latin typeface="+mj-lt"/>
              </a:rPr>
              <a:t>saati</a:t>
            </a:r>
            <a:r>
              <a:rPr lang="en-US" sz="1700" dirty="0">
                <a:solidFill>
                  <a:schemeClr val="tx1">
                    <a:lumMod val="50000"/>
                    <a:lumOff val="50000"/>
                  </a:schemeClr>
                </a:solidFill>
                <a:latin typeface="+mj-lt"/>
              </a:rPr>
              <a:t> </a:t>
            </a:r>
            <a:r>
              <a:rPr lang="en-US" sz="1700" dirty="0" err="1">
                <a:solidFill>
                  <a:schemeClr val="tx1">
                    <a:lumMod val="50000"/>
                    <a:lumOff val="50000"/>
                  </a:schemeClr>
                </a:solidFill>
                <a:latin typeface="+mj-lt"/>
              </a:rPr>
              <a:t>ulaşılabilirlik</a:t>
            </a:r>
            <a:r>
              <a:rPr lang="tr-TR" sz="1700" dirty="0">
                <a:solidFill>
                  <a:schemeClr val="tx1">
                    <a:lumMod val="50000"/>
                    <a:lumOff val="50000"/>
                  </a:schemeClr>
                </a:solidFill>
                <a:latin typeface="+mj-lt"/>
              </a:rPr>
              <a:t>: </a:t>
            </a:r>
            <a:r>
              <a:rPr lang="en-US" sz="1700" dirty="0" err="1">
                <a:solidFill>
                  <a:schemeClr val="tx1">
                    <a:lumMod val="50000"/>
                    <a:lumOff val="50000"/>
                  </a:schemeClr>
                </a:solidFill>
                <a:latin typeface="+mj-lt"/>
              </a:rPr>
              <a:t>Tıbbi</a:t>
            </a:r>
            <a:r>
              <a:rPr lang="en-US" sz="1700" dirty="0">
                <a:solidFill>
                  <a:schemeClr val="tx1">
                    <a:lumMod val="50000"/>
                    <a:lumOff val="50000"/>
                  </a:schemeClr>
                </a:solidFill>
                <a:latin typeface="+mj-lt"/>
              </a:rPr>
              <a:t> </a:t>
            </a:r>
            <a:r>
              <a:rPr lang="en-US" sz="1700" dirty="0" err="1">
                <a:solidFill>
                  <a:schemeClr val="tx1">
                    <a:lumMod val="50000"/>
                    <a:lumOff val="50000"/>
                  </a:schemeClr>
                </a:solidFill>
                <a:latin typeface="+mj-lt"/>
              </a:rPr>
              <a:t>acil</a:t>
            </a:r>
            <a:r>
              <a:rPr lang="en-US" sz="1700" dirty="0">
                <a:solidFill>
                  <a:schemeClr val="tx1">
                    <a:lumMod val="50000"/>
                    <a:lumOff val="50000"/>
                  </a:schemeClr>
                </a:solidFill>
                <a:latin typeface="+mj-lt"/>
              </a:rPr>
              <a:t> </a:t>
            </a:r>
            <a:r>
              <a:rPr lang="en-US" sz="1700" dirty="0" err="1">
                <a:solidFill>
                  <a:schemeClr val="tx1">
                    <a:lumMod val="50000"/>
                    <a:lumOff val="50000"/>
                  </a:schemeClr>
                </a:solidFill>
                <a:latin typeface="+mj-lt"/>
              </a:rPr>
              <a:t>durumlar</a:t>
            </a:r>
            <a:r>
              <a:rPr lang="en-US" sz="1700" dirty="0">
                <a:solidFill>
                  <a:schemeClr val="tx1">
                    <a:lumMod val="50000"/>
                    <a:lumOff val="50000"/>
                  </a:schemeClr>
                </a:solidFill>
                <a:latin typeface="+mj-lt"/>
              </a:rPr>
              <a:t> her an </a:t>
            </a:r>
            <a:r>
              <a:rPr lang="en-US" sz="1700" dirty="0" err="1">
                <a:solidFill>
                  <a:schemeClr val="tx1">
                    <a:lumMod val="50000"/>
                    <a:lumOff val="50000"/>
                  </a:schemeClr>
                </a:solidFill>
                <a:latin typeface="+mj-lt"/>
              </a:rPr>
              <a:t>ortaya</a:t>
            </a:r>
            <a:r>
              <a:rPr lang="en-US" sz="1700" dirty="0">
                <a:solidFill>
                  <a:schemeClr val="tx1">
                    <a:lumMod val="50000"/>
                    <a:lumOff val="50000"/>
                  </a:schemeClr>
                </a:solidFill>
                <a:latin typeface="+mj-lt"/>
              </a:rPr>
              <a:t> </a:t>
            </a:r>
            <a:r>
              <a:rPr lang="en-US" sz="1700" dirty="0" err="1">
                <a:solidFill>
                  <a:schemeClr val="tx1">
                    <a:lumMod val="50000"/>
                    <a:lumOff val="50000"/>
                  </a:schemeClr>
                </a:solidFill>
                <a:latin typeface="+mj-lt"/>
              </a:rPr>
              <a:t>çıkabilir</a:t>
            </a:r>
            <a:r>
              <a:rPr lang="en-US" sz="1700" dirty="0">
                <a:solidFill>
                  <a:schemeClr val="tx1">
                    <a:lumMod val="50000"/>
                    <a:lumOff val="50000"/>
                  </a:schemeClr>
                </a:solidFill>
                <a:latin typeface="+mj-lt"/>
              </a:rPr>
              <a:t>. </a:t>
            </a:r>
            <a:r>
              <a:rPr lang="en-US" sz="1700" dirty="0" err="1">
                <a:solidFill>
                  <a:schemeClr val="tx1">
                    <a:lumMod val="50000"/>
                    <a:lumOff val="50000"/>
                  </a:schemeClr>
                </a:solidFill>
                <a:latin typeface="+mj-lt"/>
              </a:rPr>
              <a:t>Semptomları</a:t>
            </a:r>
            <a:r>
              <a:rPr lang="en-US" sz="1700" dirty="0">
                <a:solidFill>
                  <a:schemeClr val="tx1">
                    <a:lumMod val="50000"/>
                    <a:lumOff val="50000"/>
                  </a:schemeClr>
                </a:solidFill>
                <a:latin typeface="+mj-lt"/>
              </a:rPr>
              <a:t> </a:t>
            </a:r>
            <a:r>
              <a:rPr lang="en-US" sz="1700" dirty="0" err="1">
                <a:solidFill>
                  <a:schemeClr val="tx1">
                    <a:lumMod val="50000"/>
                    <a:lumOff val="50000"/>
                  </a:schemeClr>
                </a:solidFill>
                <a:latin typeface="+mj-lt"/>
              </a:rPr>
              <a:t>tanımlamaktan</a:t>
            </a:r>
            <a:r>
              <a:rPr lang="en-US" sz="1700" dirty="0">
                <a:solidFill>
                  <a:schemeClr val="tx1">
                    <a:lumMod val="50000"/>
                    <a:lumOff val="50000"/>
                  </a:schemeClr>
                </a:solidFill>
                <a:latin typeface="+mj-lt"/>
              </a:rPr>
              <a:t> </a:t>
            </a:r>
            <a:r>
              <a:rPr lang="en-US" sz="1700" dirty="0" err="1">
                <a:solidFill>
                  <a:schemeClr val="tx1">
                    <a:lumMod val="50000"/>
                    <a:lumOff val="50000"/>
                  </a:schemeClr>
                </a:solidFill>
                <a:latin typeface="+mj-lt"/>
              </a:rPr>
              <a:t>ameliyatları</a:t>
            </a:r>
            <a:r>
              <a:rPr lang="en-US" sz="1700" dirty="0">
                <a:solidFill>
                  <a:schemeClr val="tx1">
                    <a:lumMod val="50000"/>
                    <a:lumOff val="50000"/>
                  </a:schemeClr>
                </a:solidFill>
                <a:latin typeface="+mj-lt"/>
              </a:rPr>
              <a:t> </a:t>
            </a:r>
            <a:r>
              <a:rPr lang="en-US" sz="1700" dirty="0" err="1">
                <a:solidFill>
                  <a:schemeClr val="tx1">
                    <a:lumMod val="50000"/>
                    <a:lumOff val="50000"/>
                  </a:schemeClr>
                </a:solidFill>
                <a:latin typeface="+mj-lt"/>
              </a:rPr>
              <a:t>planlamaya</a:t>
            </a:r>
            <a:r>
              <a:rPr lang="en-US" sz="1700" dirty="0">
                <a:solidFill>
                  <a:schemeClr val="tx1">
                    <a:lumMod val="50000"/>
                    <a:lumOff val="50000"/>
                  </a:schemeClr>
                </a:solidFill>
                <a:latin typeface="+mj-lt"/>
              </a:rPr>
              <a:t> </a:t>
            </a:r>
            <a:r>
              <a:rPr lang="en-US" sz="1700" dirty="0" err="1">
                <a:solidFill>
                  <a:schemeClr val="tx1">
                    <a:lumMod val="50000"/>
                    <a:lumOff val="50000"/>
                  </a:schemeClr>
                </a:solidFill>
                <a:latin typeface="+mj-lt"/>
              </a:rPr>
              <a:t>kadar</a:t>
            </a:r>
            <a:r>
              <a:rPr lang="en-US" sz="1700" dirty="0">
                <a:solidFill>
                  <a:schemeClr val="tx1">
                    <a:lumMod val="50000"/>
                    <a:lumOff val="50000"/>
                  </a:schemeClr>
                </a:solidFill>
                <a:latin typeface="+mj-lt"/>
              </a:rPr>
              <a:t>, </a:t>
            </a:r>
            <a:r>
              <a:rPr lang="en-US" sz="1700" dirty="0" err="1">
                <a:solidFill>
                  <a:schemeClr val="tx1">
                    <a:lumMod val="50000"/>
                    <a:lumOff val="50000"/>
                  </a:schemeClr>
                </a:solidFill>
                <a:latin typeface="+mj-lt"/>
              </a:rPr>
              <a:t>bir</a:t>
            </a:r>
            <a:r>
              <a:rPr lang="en-US" sz="1700" dirty="0">
                <a:solidFill>
                  <a:schemeClr val="tx1">
                    <a:lumMod val="50000"/>
                    <a:lumOff val="50000"/>
                  </a:schemeClr>
                </a:solidFill>
                <a:latin typeface="+mj-lt"/>
              </a:rPr>
              <a:t> </a:t>
            </a:r>
            <a:r>
              <a:rPr lang="en-US" sz="1700" dirty="0" err="1">
                <a:solidFill>
                  <a:schemeClr val="tx1">
                    <a:lumMod val="50000"/>
                    <a:lumOff val="50000"/>
                  </a:schemeClr>
                </a:solidFill>
                <a:latin typeface="+mj-lt"/>
              </a:rPr>
              <a:t>hastanın</a:t>
            </a:r>
            <a:r>
              <a:rPr lang="en-US" sz="1700" dirty="0">
                <a:solidFill>
                  <a:schemeClr val="tx1">
                    <a:lumMod val="50000"/>
                    <a:lumOff val="50000"/>
                  </a:schemeClr>
                </a:solidFill>
                <a:latin typeface="+mj-lt"/>
              </a:rPr>
              <a:t> </a:t>
            </a:r>
            <a:r>
              <a:rPr lang="en-US" sz="1700" dirty="0" err="1">
                <a:solidFill>
                  <a:schemeClr val="tx1">
                    <a:lumMod val="50000"/>
                    <a:lumOff val="50000"/>
                  </a:schemeClr>
                </a:solidFill>
                <a:latin typeface="+mj-lt"/>
              </a:rPr>
              <a:t>herhangi</a:t>
            </a:r>
            <a:r>
              <a:rPr lang="en-US" sz="1700" dirty="0">
                <a:solidFill>
                  <a:schemeClr val="tx1">
                    <a:lumMod val="50000"/>
                    <a:lumOff val="50000"/>
                  </a:schemeClr>
                </a:solidFill>
                <a:latin typeface="+mj-lt"/>
              </a:rPr>
              <a:t> </a:t>
            </a:r>
            <a:r>
              <a:rPr lang="en-US" sz="1700" dirty="0" err="1">
                <a:solidFill>
                  <a:schemeClr val="tx1">
                    <a:lumMod val="50000"/>
                    <a:lumOff val="50000"/>
                  </a:schemeClr>
                </a:solidFill>
                <a:latin typeface="+mj-lt"/>
              </a:rPr>
              <a:t>bir</a:t>
            </a:r>
            <a:r>
              <a:rPr lang="en-US" sz="1700" dirty="0">
                <a:solidFill>
                  <a:schemeClr val="tx1">
                    <a:lumMod val="50000"/>
                    <a:lumOff val="50000"/>
                  </a:schemeClr>
                </a:solidFill>
                <a:latin typeface="+mj-lt"/>
              </a:rPr>
              <a:t> </a:t>
            </a:r>
            <a:r>
              <a:rPr lang="en-US" sz="1700" dirty="0" err="1">
                <a:solidFill>
                  <a:schemeClr val="tx1">
                    <a:lumMod val="50000"/>
                    <a:lumOff val="50000"/>
                  </a:schemeClr>
                </a:solidFill>
                <a:latin typeface="+mj-lt"/>
              </a:rPr>
              <a:t>zamanda</a:t>
            </a:r>
            <a:r>
              <a:rPr lang="en-US" sz="1700" dirty="0">
                <a:solidFill>
                  <a:schemeClr val="tx1">
                    <a:lumMod val="50000"/>
                    <a:lumOff val="50000"/>
                  </a:schemeClr>
                </a:solidFill>
                <a:latin typeface="+mj-lt"/>
              </a:rPr>
              <a:t> </a:t>
            </a:r>
            <a:r>
              <a:rPr lang="en-US" sz="1700" dirty="0" err="1">
                <a:solidFill>
                  <a:schemeClr val="tx1">
                    <a:lumMod val="50000"/>
                    <a:lumOff val="50000"/>
                  </a:schemeClr>
                </a:solidFill>
                <a:latin typeface="+mj-lt"/>
              </a:rPr>
              <a:t>herhangi</a:t>
            </a:r>
            <a:r>
              <a:rPr lang="en-US" sz="1700" dirty="0">
                <a:solidFill>
                  <a:schemeClr val="tx1">
                    <a:lumMod val="50000"/>
                    <a:lumOff val="50000"/>
                  </a:schemeClr>
                </a:solidFill>
                <a:latin typeface="+mj-lt"/>
              </a:rPr>
              <a:t> </a:t>
            </a:r>
            <a:r>
              <a:rPr lang="en-US" sz="1700" dirty="0" err="1">
                <a:solidFill>
                  <a:schemeClr val="tx1">
                    <a:lumMod val="50000"/>
                    <a:lumOff val="50000"/>
                  </a:schemeClr>
                </a:solidFill>
                <a:latin typeface="+mj-lt"/>
              </a:rPr>
              <a:t>bir</a:t>
            </a:r>
            <a:r>
              <a:rPr lang="en-US" sz="1700" dirty="0">
                <a:solidFill>
                  <a:schemeClr val="tx1">
                    <a:lumMod val="50000"/>
                    <a:lumOff val="50000"/>
                  </a:schemeClr>
                </a:solidFill>
                <a:latin typeface="+mj-lt"/>
              </a:rPr>
              <a:t> </a:t>
            </a:r>
            <a:r>
              <a:rPr lang="en-US" sz="1700" dirty="0" err="1">
                <a:solidFill>
                  <a:schemeClr val="tx1">
                    <a:lumMod val="50000"/>
                    <a:lumOff val="50000"/>
                  </a:schemeClr>
                </a:solidFill>
                <a:latin typeface="+mj-lt"/>
              </a:rPr>
              <a:t>şeye</a:t>
            </a:r>
            <a:r>
              <a:rPr lang="en-US" sz="1700" dirty="0">
                <a:solidFill>
                  <a:schemeClr val="tx1">
                    <a:lumMod val="50000"/>
                    <a:lumOff val="50000"/>
                  </a:schemeClr>
                </a:solidFill>
                <a:latin typeface="+mj-lt"/>
              </a:rPr>
              <a:t> </a:t>
            </a:r>
            <a:r>
              <a:rPr lang="en-US" sz="1700" dirty="0" err="1">
                <a:solidFill>
                  <a:schemeClr val="tx1">
                    <a:lumMod val="50000"/>
                    <a:lumOff val="50000"/>
                  </a:schemeClr>
                </a:solidFill>
                <a:latin typeface="+mj-lt"/>
              </a:rPr>
              <a:t>ihtiyacı</a:t>
            </a:r>
            <a:r>
              <a:rPr lang="en-US" sz="1700" dirty="0">
                <a:solidFill>
                  <a:schemeClr val="tx1">
                    <a:lumMod val="50000"/>
                    <a:lumOff val="50000"/>
                  </a:schemeClr>
                </a:solidFill>
                <a:latin typeface="+mj-lt"/>
              </a:rPr>
              <a:t> </a:t>
            </a:r>
            <a:r>
              <a:rPr lang="en-US" sz="1700" dirty="0" err="1">
                <a:solidFill>
                  <a:schemeClr val="tx1">
                    <a:lumMod val="50000"/>
                    <a:lumOff val="50000"/>
                  </a:schemeClr>
                </a:solidFill>
                <a:latin typeface="+mj-lt"/>
              </a:rPr>
              <a:t>olabilir</a:t>
            </a:r>
            <a:r>
              <a:rPr lang="en-US" sz="1700" dirty="0">
                <a:solidFill>
                  <a:schemeClr val="tx1">
                    <a:lumMod val="50000"/>
                    <a:lumOff val="50000"/>
                  </a:schemeClr>
                </a:solidFill>
                <a:latin typeface="+mj-lt"/>
              </a:rPr>
              <a:t>.</a:t>
            </a:r>
            <a:endParaRPr lang="tr-TR" sz="1700" dirty="0">
              <a:solidFill>
                <a:schemeClr val="tx1">
                  <a:lumMod val="50000"/>
                  <a:lumOff val="50000"/>
                </a:schemeClr>
              </a:solidFill>
              <a:latin typeface="+mj-lt"/>
            </a:endParaRPr>
          </a:p>
        </p:txBody>
      </p:sp>
    </p:spTree>
    <p:extLst>
      <p:ext uri="{BB962C8B-B14F-4D97-AF65-F5344CB8AC3E}">
        <p14:creationId xmlns:p14="http://schemas.microsoft.com/office/powerpoint/2010/main" val="3365066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Tıbbi ve tanısal görüntüleme yöntemleri</a:t>
            </a:r>
          </a:p>
        </p:txBody>
      </p:sp>
      <p:sp>
        <p:nvSpPr>
          <p:cNvPr id="3" name="Content Placeholder 2"/>
          <p:cNvSpPr>
            <a:spLocks noGrp="1"/>
          </p:cNvSpPr>
          <p:nvPr>
            <p:ph idx="1"/>
          </p:nvPr>
        </p:nvSpPr>
        <p:spPr>
          <a:xfrm>
            <a:off x="26653" y="1565352"/>
            <a:ext cx="5842992" cy="5292647"/>
          </a:xfrm>
        </p:spPr>
        <p:txBody>
          <a:bodyPr>
            <a:normAutofit fontScale="70000" lnSpcReduction="20000"/>
          </a:bodyPr>
          <a:lstStyle/>
          <a:p>
            <a:r>
              <a:rPr lang="tr-TR" b="1" dirty="0"/>
              <a:t>Bilgisayarlı </a:t>
            </a:r>
            <a:r>
              <a:rPr lang="tr-TR" b="1" dirty="0" smtClean="0"/>
              <a:t>Tomografi </a:t>
            </a:r>
            <a:r>
              <a:rPr lang="tr-TR" dirty="0" smtClean="0"/>
              <a:t>(CT): Farklı </a:t>
            </a:r>
            <a:r>
              <a:rPr lang="tr-TR" dirty="0"/>
              <a:t>açılardan alınan bir dizi X-ışını görüntüsünü birleştirir ve vücudunuzdaki kemiklerin, kan damarlarının ve yumuşak dokuların enine kesit görüntülerini veya dilimlerini oluşturmak için </a:t>
            </a:r>
            <a:r>
              <a:rPr lang="tr-TR" dirty="0" smtClean="0"/>
              <a:t>bilgisayarlardan faydalanır.</a:t>
            </a:r>
          </a:p>
          <a:p>
            <a:r>
              <a:rPr lang="tr-TR" b="1" dirty="0"/>
              <a:t>Manyetik Rezonans Görüntüleme </a:t>
            </a:r>
            <a:r>
              <a:rPr lang="tr-TR" dirty="0"/>
              <a:t>(MRI</a:t>
            </a:r>
            <a:r>
              <a:rPr lang="tr-TR" dirty="0" smtClean="0"/>
              <a:t>): CT'ye </a:t>
            </a:r>
            <a:r>
              <a:rPr lang="tr-TR" dirty="0"/>
              <a:t>benzer şekilde vücudun enine kesit görüntüsünü oluşturmak için su molekülleri ile etkileşime girmek için radyo dalgaları ve mıknatıslar kullanır. </a:t>
            </a:r>
            <a:r>
              <a:rPr lang="tr-TR" dirty="0" smtClean="0"/>
              <a:t>Özellikle </a:t>
            </a:r>
            <a:r>
              <a:rPr lang="tr-TR" dirty="0"/>
              <a:t>beyin, organlar, kaslar ve eklemlerin görüntülenmesi için yararlıdır</a:t>
            </a:r>
            <a:r>
              <a:rPr lang="tr-TR" dirty="0" smtClean="0"/>
              <a:t>.</a:t>
            </a:r>
          </a:p>
          <a:p>
            <a:r>
              <a:rPr lang="tr-TR" b="1" dirty="0"/>
              <a:t>Optik Koherens Tomografi </a:t>
            </a:r>
            <a:r>
              <a:rPr lang="tr-TR" dirty="0"/>
              <a:t>(</a:t>
            </a:r>
            <a:r>
              <a:rPr lang="tr-TR" dirty="0" smtClean="0"/>
              <a:t>OCT): Optik </a:t>
            </a:r>
            <a:r>
              <a:rPr lang="tr-TR" dirty="0"/>
              <a:t>saçılma ortamından mikrometre çözünürlüklü, iki ve üç boyutlu görüntüleri yakalamak için düşük tutarlılıklı ışık kullanan bir görüntüleme tekniğidir</a:t>
            </a:r>
            <a:r>
              <a:rPr lang="tr-TR" dirty="0" smtClean="0"/>
              <a:t>.</a:t>
            </a:r>
          </a:p>
          <a:p>
            <a:r>
              <a:rPr lang="tr-TR" b="1" dirty="0"/>
              <a:t>Çift enerjili X-ışını absorpsiyometrisi </a:t>
            </a:r>
            <a:r>
              <a:rPr lang="tr-TR" dirty="0"/>
              <a:t>(DXA</a:t>
            </a:r>
            <a:r>
              <a:rPr lang="tr-TR" dirty="0" smtClean="0"/>
              <a:t>): Sıklıkla </a:t>
            </a:r>
            <a:r>
              <a:rPr lang="tr-TR" dirty="0"/>
              <a:t>osteoporozu teşhis etmek için kullanılır. </a:t>
            </a:r>
            <a:r>
              <a:rPr lang="tr-TR" dirty="0" smtClean="0"/>
              <a:t>Kemik </a:t>
            </a:r>
            <a:r>
              <a:rPr lang="tr-TR" dirty="0"/>
              <a:t>mineral yoğunluğunu (BMD) ölçer ve kırılma riskini tahmin etmek için kullanılabilir. Aynı tarama vücudun yağ ve yağsız bileşimini ölçebilir</a:t>
            </a:r>
            <a:r>
              <a:rPr lang="tr-TR" dirty="0" smtClean="0"/>
              <a:t>.</a:t>
            </a:r>
          </a:p>
        </p:txBody>
      </p:sp>
      <p:pic>
        <p:nvPicPr>
          <p:cNvPr id="4" name="Picture 2" descr="https://cdn-goagb.nitrocdn.com/UIWgMoZplElfecxNvncpgpJqVIqUCFKo/assets/static/optimized/rev-b0fb5ff/wp-content/uploads/2021/02/resim-201608021236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5683" y="2988951"/>
            <a:ext cx="3096344" cy="13761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scx1.b-cdn.net/csz/news/800a/2020/ctscandatab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475" r="7529"/>
          <a:stretch/>
        </p:blipFill>
        <p:spPr bwMode="auto">
          <a:xfrm>
            <a:off x="6588732" y="1484785"/>
            <a:ext cx="1871700" cy="14762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d2jx2rerrg6sh3.cloudfront.net/image-handler/ts/20181010093959/ri/673/picture/2018/10/shutterstock_4317346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864" y="4408710"/>
            <a:ext cx="3205163" cy="12525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content.healthwise.net/resources/13.3/en-us/media/medical/hw/h9991223.jpg"/>
          <p:cNvPicPr>
            <a:picLocks noChangeAspect="1" noChangeArrowheads="1"/>
          </p:cNvPicPr>
          <p:nvPr/>
        </p:nvPicPr>
        <p:blipFill rotWithShape="1">
          <a:blip r:embed="rId5">
            <a:extLst>
              <a:ext uri="{28A0092B-C50C-407E-A947-70E740481C1C}">
                <a14:useLocalDpi xmlns:a14="http://schemas.microsoft.com/office/drawing/2010/main" val="0"/>
              </a:ext>
            </a:extLst>
          </a:blip>
          <a:srcRect b="57209"/>
          <a:stretch/>
        </p:blipFill>
        <p:spPr bwMode="auto">
          <a:xfrm>
            <a:off x="5208120" y="5708928"/>
            <a:ext cx="3901955" cy="1081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677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96752"/>
            <a:ext cx="5338936" cy="5472608"/>
          </a:xfrm>
        </p:spPr>
        <p:txBody>
          <a:bodyPr>
            <a:normAutofit fontScale="77500" lnSpcReduction="20000"/>
          </a:bodyPr>
          <a:lstStyle/>
          <a:p>
            <a:r>
              <a:rPr lang="tr-TR" b="1" dirty="0"/>
              <a:t>Radyografi:</a:t>
            </a:r>
            <a:r>
              <a:rPr lang="tr-TR" dirty="0"/>
              <a:t> Vücudun içini, özellikle kemikleri ve eklemleri görüntülemek için X-ışınlarını kullanır. Vasküler sistemi ve diğer yapıları görselleştirmek için vücuda X-ışınlarını emen sıvılar enjekte edilebilir.</a:t>
            </a:r>
          </a:p>
          <a:p>
            <a:r>
              <a:rPr lang="tr-TR" b="1" dirty="0"/>
              <a:t>Moleküler Görüntüleme</a:t>
            </a:r>
            <a:r>
              <a:rPr lang="tr-TR" dirty="0"/>
              <a:t>: Radyoaktif izleyicilerin vücuda enjekte edilmesi ve yayılan radyasyonun kaydedilmesi yoluyla canlı hastalarda tıbbi ilgi çeken moleküllerin görüntülenmesine odaklanır.</a:t>
            </a:r>
          </a:p>
          <a:p>
            <a:r>
              <a:rPr lang="tr-TR" b="1" dirty="0"/>
              <a:t>Ultrason</a:t>
            </a:r>
            <a:r>
              <a:rPr lang="tr-TR" dirty="0"/>
              <a:t>: Vücudun iç yapılarını görselleştirmek için yüksek frekanslı ses dalgalarını kullanır. Damarlardaki kan akışını ve dokuların malzeme özelliklerini saptamak ve ölçmek için özel teknikler kullanılabilir.</a:t>
            </a:r>
          </a:p>
          <a:p>
            <a:r>
              <a:rPr lang="tr-TR" b="1" dirty="0"/>
              <a:t>Endoskopi</a:t>
            </a:r>
            <a:r>
              <a:rPr lang="tr-TR" dirty="0"/>
              <a:t>: Doğal açıklıklar veya cerrahi kesiler yoluyla doğrudan vücuda bir kamera yerleştirerek vücudun içine bakmak için klinik deneylerde, araştırmalarda ve tıpta kullanılan bir görüntüleme prosedürüdür.</a:t>
            </a:r>
          </a:p>
          <a:p>
            <a:endParaRPr lang="tr-TR" dirty="0"/>
          </a:p>
        </p:txBody>
      </p:sp>
      <p:pic>
        <p:nvPicPr>
          <p:cNvPr id="3074" name="Picture 2" descr="Dental x-r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5537" y="925035"/>
            <a:ext cx="2592288" cy="13518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ositron emission tomograph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160" b="11471"/>
          <a:stretch/>
        </p:blipFill>
        <p:spPr bwMode="auto">
          <a:xfrm>
            <a:off x="5580112" y="2348880"/>
            <a:ext cx="3428715" cy="12282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cdn.differencebetween.net/wp-content/uploads/2018/11/Difference-Between-Doppler-and-Duplex.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325" b="8974"/>
          <a:stretch/>
        </p:blipFill>
        <p:spPr bwMode="auto">
          <a:xfrm>
            <a:off x="6058015" y="3577179"/>
            <a:ext cx="2472907" cy="169804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5334874"/>
            <a:ext cx="1511676" cy="1508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descr="https://globalhospitalsmumbai.com/wp-content/uploads/2021/05/Endoscopy-Cost_Mumbai-768x38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8405" y="5424342"/>
            <a:ext cx="2440422" cy="1220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899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4536504" cy="5602029"/>
          </a:xfrm>
        </p:spPr>
        <p:txBody>
          <a:bodyPr>
            <a:normAutofit fontScale="85000" lnSpcReduction="20000"/>
          </a:bodyPr>
          <a:lstStyle/>
          <a:p>
            <a:r>
              <a:rPr lang="tr-TR" b="1" dirty="0" smtClean="0"/>
              <a:t>Fundus görüntüleme</a:t>
            </a:r>
            <a:r>
              <a:rPr lang="tr-TR" dirty="0" smtClean="0"/>
              <a:t>: Retinayı görüntülemek için kullanılır</a:t>
            </a:r>
            <a:r>
              <a:rPr lang="tr-TR" dirty="0"/>
              <a:t>. Fundus kamerası, </a:t>
            </a:r>
            <a:r>
              <a:rPr lang="tr-TR" dirty="0" smtClean="0"/>
              <a:t>özel </a:t>
            </a:r>
            <a:r>
              <a:rPr lang="tr-TR" dirty="0"/>
              <a:t>bir düşük güçlü </a:t>
            </a:r>
            <a:r>
              <a:rPr lang="tr-TR" dirty="0" smtClean="0"/>
              <a:t>mikroskop ve ona bağlı bir kameradan oluşmaktadır. </a:t>
            </a:r>
            <a:r>
              <a:rPr lang="tr-TR" dirty="0"/>
              <a:t>Optik tasarımı dolaylı oftalmoskopa dayanmaktadır.</a:t>
            </a:r>
            <a:endParaRPr lang="tr-TR" dirty="0" smtClean="0"/>
          </a:p>
          <a:p>
            <a:r>
              <a:rPr lang="tr-TR" b="1" dirty="0" smtClean="0"/>
              <a:t>Mikroskobik görüntüleme</a:t>
            </a:r>
            <a:r>
              <a:rPr lang="tr-TR" dirty="0"/>
              <a:t>: hücreleri, dokuları, parçacıkları </a:t>
            </a:r>
            <a:r>
              <a:rPr lang="tr-TR" dirty="0" smtClean="0"/>
              <a:t>vs görüntülemek için kullanılır. Günümüzde optik mikroskopların haricinde </a:t>
            </a:r>
            <a:r>
              <a:rPr lang="en-US" dirty="0"/>
              <a:t>electron </a:t>
            </a:r>
            <a:r>
              <a:rPr lang="en-US" dirty="0" smtClean="0"/>
              <a:t>mi</a:t>
            </a:r>
            <a:r>
              <a:rPr lang="tr-TR" dirty="0" smtClean="0"/>
              <a:t>k</a:t>
            </a:r>
            <a:r>
              <a:rPr lang="en-US" dirty="0" err="1" smtClean="0"/>
              <a:t>ros</a:t>
            </a:r>
            <a:r>
              <a:rPr lang="tr-TR" dirty="0" smtClean="0"/>
              <a:t>kopları</a:t>
            </a:r>
            <a:r>
              <a:rPr lang="en-US" dirty="0" smtClean="0"/>
              <a:t>, atom</a:t>
            </a:r>
            <a:r>
              <a:rPr lang="tr-TR" dirty="0" smtClean="0"/>
              <a:t>sal kuvvet mikroskopları</a:t>
            </a:r>
            <a:r>
              <a:rPr lang="en-US" dirty="0" smtClean="0"/>
              <a:t>, </a:t>
            </a:r>
            <a:r>
              <a:rPr lang="tr-TR" dirty="0" smtClean="0"/>
              <a:t>eşodaklı mikroskoplar, merceksiz mikroskoplar ve </a:t>
            </a:r>
            <a:r>
              <a:rPr lang="en-US" dirty="0" smtClean="0"/>
              <a:t>s</a:t>
            </a:r>
            <a:r>
              <a:rPr lang="tr-TR" dirty="0" smtClean="0"/>
              <a:t>ü</a:t>
            </a:r>
            <a:r>
              <a:rPr lang="en-US" dirty="0" smtClean="0"/>
              <a:t>per-</a:t>
            </a:r>
            <a:r>
              <a:rPr lang="tr-TR" dirty="0" smtClean="0"/>
              <a:t>çözünürlük </a:t>
            </a:r>
            <a:r>
              <a:rPr lang="en-US" dirty="0" smtClean="0"/>
              <a:t> </a:t>
            </a:r>
            <a:r>
              <a:rPr lang="tr-TR" dirty="0" smtClean="0"/>
              <a:t>mikroskopları gibi çeşitleri mevcuttur.</a:t>
            </a:r>
          </a:p>
          <a:p>
            <a:r>
              <a:rPr lang="tr-TR" b="1" dirty="0" smtClean="0"/>
              <a:t>Diğerleri</a:t>
            </a:r>
            <a:r>
              <a:rPr lang="tr-TR" dirty="0" smtClean="0"/>
              <a:t>: EEG,</a:t>
            </a:r>
          </a:p>
          <a:p>
            <a:r>
              <a:rPr lang="tr-TR" dirty="0" smtClean="0"/>
              <a:t>EKG, EMG ve</a:t>
            </a:r>
          </a:p>
          <a:p>
            <a:r>
              <a:rPr lang="tr-TR" dirty="0" smtClean="0"/>
              <a:t>diğer tek boyutlu</a:t>
            </a:r>
            <a:br>
              <a:rPr lang="tr-TR" dirty="0" smtClean="0"/>
            </a:br>
            <a:r>
              <a:rPr lang="tr-TR" dirty="0" smtClean="0"/>
              <a:t>işaretler</a:t>
            </a:r>
            <a:endParaRPr lang="tr-TR" dirty="0"/>
          </a:p>
        </p:txBody>
      </p:sp>
      <p:pic>
        <p:nvPicPr>
          <p:cNvPr id="4098" name="Picture 2" descr="https://cdn.ymaws.com/www.opsweb.org/resource/resmgr/op_fundus/angle_of_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88640"/>
            <a:ext cx="3192344" cy="297361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100400"/>
            <a:ext cx="3744416" cy="299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https://www.epfl.ch/labs/cvlab/wp-content/uploads/2018/08/FIBSLICE0035_left_to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0786" y="4941168"/>
            <a:ext cx="2403982" cy="180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851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Sağlık Üzerine Etkiler</a:t>
            </a:r>
            <a:endParaRPr lang="tr-TR" dirty="0"/>
          </a:p>
        </p:txBody>
      </p:sp>
      <p:sp>
        <p:nvSpPr>
          <p:cNvPr id="3" name="Content Placeholder 2"/>
          <p:cNvSpPr>
            <a:spLocks noGrp="1"/>
          </p:cNvSpPr>
          <p:nvPr>
            <p:ph idx="1"/>
          </p:nvPr>
        </p:nvSpPr>
        <p:spPr>
          <a:xfrm>
            <a:off x="0" y="1600200"/>
            <a:ext cx="9144000" cy="5141168"/>
          </a:xfrm>
        </p:spPr>
        <p:txBody>
          <a:bodyPr>
            <a:normAutofit/>
          </a:bodyPr>
          <a:lstStyle/>
          <a:p>
            <a:r>
              <a:rPr lang="tr-TR" altLang="tr-TR" dirty="0" smtClean="0"/>
              <a:t>Tıbbi ortamda alının görüntülerin (MR, ultrason, X-ray, kamera, mikroskopi …) ve işaretlerin (EEG, EMG, EKG …) bilgisayar ortamında takibi, </a:t>
            </a:r>
            <a:r>
              <a:rPr lang="tr-TR" altLang="tr-TR" dirty="0" smtClean="0">
                <a:solidFill>
                  <a:srgbClr val="FF0000"/>
                </a:solidFill>
              </a:rPr>
              <a:t>birleştirilmesi, bölütlenmesi ve yorumlanması</a:t>
            </a:r>
            <a:r>
              <a:rPr lang="tr-TR" altLang="tr-TR" dirty="0" smtClean="0"/>
              <a:t>nı içeren tanıma sistemleri</a:t>
            </a:r>
          </a:p>
          <a:p>
            <a:r>
              <a:rPr lang="tr-TR" altLang="tr-TR" dirty="0" smtClean="0">
                <a:solidFill>
                  <a:srgbClr val="FF0000"/>
                </a:solidFill>
              </a:rPr>
              <a:t>Modelleme sistemleri</a:t>
            </a:r>
            <a:r>
              <a:rPr lang="tr-TR" altLang="tr-TR" dirty="0" smtClean="0"/>
              <a:t>, 2D-3D simülasyon ortamları, robotik cerrahlık</a:t>
            </a:r>
          </a:p>
          <a:p>
            <a:r>
              <a:rPr lang="tr-TR" altLang="tr-TR" dirty="0" smtClean="0">
                <a:solidFill>
                  <a:srgbClr val="FF0000"/>
                </a:solidFill>
              </a:rPr>
              <a:t>Braille ve işaret dili </a:t>
            </a:r>
            <a:r>
              <a:rPr lang="tr-TR" altLang="tr-TR" dirty="0" smtClean="0"/>
              <a:t>tanıma sistemleri ile görme ve işitme engellilerin toplumsal faaliyetlere daha kolay katılabilmeleri</a:t>
            </a:r>
          </a:p>
          <a:p>
            <a:r>
              <a:rPr lang="tr-TR" altLang="tr-TR" dirty="0" smtClean="0"/>
              <a:t>Tıbbi </a:t>
            </a:r>
            <a:r>
              <a:rPr lang="tr-TR" altLang="tr-TR" dirty="0" smtClean="0">
                <a:solidFill>
                  <a:srgbClr val="FF0000"/>
                </a:solidFill>
              </a:rPr>
              <a:t>verilerin tutulması, saklanması, sorgulaması</a:t>
            </a:r>
            <a:r>
              <a:rPr lang="tr-TR" altLang="tr-TR" dirty="0" smtClean="0"/>
              <a:t>, eNabız, MHRS, ...</a:t>
            </a:r>
          </a:p>
          <a:p>
            <a:r>
              <a:rPr lang="tr-TR" altLang="tr-TR" dirty="0" smtClean="0"/>
              <a:t>Salgın hastalıkların belirlenmesi..</a:t>
            </a:r>
            <a:endParaRPr lang="tr-TR" altLang="tr-TR" dirty="0"/>
          </a:p>
        </p:txBody>
      </p:sp>
    </p:spTree>
    <p:extLst>
      <p:ext uri="{BB962C8B-B14F-4D97-AF65-F5344CB8AC3E}">
        <p14:creationId xmlns:p14="http://schemas.microsoft.com/office/powerpoint/2010/main" val="104681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600200"/>
            <a:ext cx="8964488" cy="5141168"/>
          </a:xfrm>
        </p:spPr>
        <p:txBody>
          <a:bodyPr>
            <a:normAutofit fontScale="77500" lnSpcReduction="20000"/>
          </a:bodyPr>
          <a:lstStyle/>
          <a:p>
            <a:r>
              <a:rPr lang="tr-TR" altLang="tr-TR" dirty="0" smtClean="0">
                <a:solidFill>
                  <a:srgbClr val="FF0000"/>
                </a:solidFill>
              </a:rPr>
              <a:t>Genomik uygulamaları</a:t>
            </a:r>
            <a:r>
              <a:rPr lang="tr-TR" altLang="tr-TR" dirty="0" smtClean="0"/>
              <a:t>: </a:t>
            </a:r>
            <a:r>
              <a:rPr lang="tr-TR" dirty="0"/>
              <a:t>Genomik alanı, potansiyel yeni terapötiklerin keşfinde ve geliştirilmesinde kullanılan büyük veri kümeleri </a:t>
            </a:r>
            <a:r>
              <a:rPr lang="tr-TR" dirty="0" smtClean="0"/>
              <a:t>üretir.</a:t>
            </a:r>
            <a:endParaRPr lang="tr-TR" dirty="0"/>
          </a:p>
          <a:p>
            <a:r>
              <a:rPr lang="tr-TR" dirty="0" smtClean="0"/>
              <a:t>İnsan </a:t>
            </a:r>
            <a:r>
              <a:rPr lang="tr-TR" dirty="0"/>
              <a:t>genomunu oluşturan yaklaşık üç milyar baz çiftinin, genetik varyasyonları bulmak için AI aracılığıyla analiz </a:t>
            </a:r>
            <a:r>
              <a:rPr lang="tr-TR" dirty="0" smtClean="0"/>
              <a:t>yapılabilmektedir.</a:t>
            </a:r>
            <a:endParaRPr lang="tr-TR" dirty="0"/>
          </a:p>
          <a:p>
            <a:r>
              <a:rPr lang="tr-TR" dirty="0" smtClean="0"/>
              <a:t>Oluşturulan genomik </a:t>
            </a:r>
            <a:r>
              <a:rPr lang="tr-TR" dirty="0"/>
              <a:t>veri miktarının katlanarak artmasıyla birlikte, </a:t>
            </a:r>
            <a:r>
              <a:rPr lang="tr-TR" dirty="0" smtClean="0"/>
              <a:t>temel sorunun ölçektir.</a:t>
            </a:r>
          </a:p>
          <a:p>
            <a:r>
              <a:rPr lang="tr-TR" dirty="0"/>
              <a:t>Büyük veri kümeleriyle başa çıkmak ve bunları etkin bir şekilde çıkarmak için altyapı ve kaynaklara sahip olmanın zorlukları olmasına rağmen, doğru yönetilirse sorun ortadan kalkar</a:t>
            </a:r>
            <a:r>
              <a:rPr lang="tr-TR" dirty="0" smtClean="0"/>
              <a:t>.</a:t>
            </a:r>
          </a:p>
          <a:p>
            <a:r>
              <a:rPr lang="tr-TR" dirty="0" smtClean="0"/>
              <a:t>Ham </a:t>
            </a:r>
            <a:r>
              <a:rPr lang="tr-TR" dirty="0"/>
              <a:t>genomik dizi </a:t>
            </a:r>
            <a:r>
              <a:rPr lang="tr-TR" dirty="0" smtClean="0"/>
              <a:t>verileri araştırılarak </a:t>
            </a:r>
            <a:r>
              <a:rPr lang="tr-TR" dirty="0"/>
              <a:t>ve son teknoloji derin öğrenme </a:t>
            </a:r>
            <a:r>
              <a:rPr lang="tr-TR" dirty="0" smtClean="0"/>
              <a:t>ağları uygulanarak</a:t>
            </a:r>
            <a:r>
              <a:rPr lang="tr-TR" dirty="0"/>
              <a:t>, </a:t>
            </a:r>
            <a:r>
              <a:rPr lang="tr-TR" dirty="0" smtClean="0"/>
              <a:t>"ham </a:t>
            </a:r>
            <a:r>
              <a:rPr lang="tr-TR" dirty="0"/>
              <a:t>verilerden insan yorumundan daha fazla değer elde </a:t>
            </a:r>
            <a:r>
              <a:rPr lang="tr-TR" dirty="0" smtClean="0"/>
              <a:t>edebileceği" açıklanıyor.</a:t>
            </a:r>
            <a:r>
              <a:rPr lang="tr-TR" dirty="0"/>
              <a:t> Verilerin analiz edilme biçiminin iyileştirilmesi, ilaç hedeflerini belirlemek için istenen sonuçların çıkarılmasında yararlı bir araç olabilir</a:t>
            </a:r>
            <a:r>
              <a:rPr lang="tr-TR" dirty="0" smtClean="0"/>
              <a:t>.</a:t>
            </a:r>
          </a:p>
          <a:p>
            <a:r>
              <a:rPr lang="tr-TR" dirty="0"/>
              <a:t>Columbia </a:t>
            </a:r>
            <a:r>
              <a:rPr lang="tr-TR" dirty="0" smtClean="0"/>
              <a:t>Üniversitesinde </a:t>
            </a:r>
            <a:r>
              <a:rPr lang="tr-TR" dirty="0"/>
              <a:t>kronik böbrek hastalığını araştıran bir </a:t>
            </a:r>
            <a:r>
              <a:rPr lang="tr-TR" dirty="0" smtClean="0"/>
              <a:t>çalışmada ekzom </a:t>
            </a:r>
            <a:r>
              <a:rPr lang="tr-TR" dirty="0"/>
              <a:t>dizilimi ve teşhis analizi gerçekleştirdi ve önemli sayıda (yaklaşık yüzde dokuz) hasta için potansiyel olarak nedensel genetik varyantlar </a:t>
            </a:r>
            <a:r>
              <a:rPr lang="tr-TR" dirty="0" smtClean="0"/>
              <a:t>bulundu</a:t>
            </a:r>
            <a:r>
              <a:rPr lang="tr-TR" dirty="0"/>
              <a:t>. </a:t>
            </a:r>
            <a:endParaRPr lang="tr-TR" altLang="tr-TR" dirty="0" smtClean="0"/>
          </a:p>
          <a:p>
            <a:r>
              <a:rPr lang="tr-TR" altLang="tr-TR" dirty="0" smtClean="0">
                <a:solidFill>
                  <a:srgbClr val="FF0000"/>
                </a:solidFill>
              </a:rPr>
              <a:t>İlaç/aşı </a:t>
            </a:r>
            <a:r>
              <a:rPr lang="tr-TR" altLang="tr-TR" dirty="0">
                <a:solidFill>
                  <a:srgbClr val="FF0000"/>
                </a:solidFill>
              </a:rPr>
              <a:t>keşfi</a:t>
            </a:r>
            <a:r>
              <a:rPr lang="tr-TR" altLang="tr-TR" dirty="0"/>
              <a:t>: https://www.seedtoscale.com/content/revolutionizing-drug-discovery-with-ai</a:t>
            </a:r>
          </a:p>
          <a:p>
            <a:endParaRPr lang="tr-TR" dirty="0"/>
          </a:p>
        </p:txBody>
      </p:sp>
      <p:pic>
        <p:nvPicPr>
          <p:cNvPr id="1026" name="Picture 2" descr="https://www.drugtargetreview.com/wp-content/uploads/shutterstock_1272434191-750x450.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88640"/>
            <a:ext cx="2262256" cy="13573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drugtargetreview.com/wp-content/uploads/shutterstock_1102537547-375x18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87536"/>
            <a:ext cx="2736304" cy="13718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lecules, stock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2064" y="178739"/>
            <a:ext cx="2448272" cy="1377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7052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2196</TotalTime>
  <Words>1969</Words>
  <Application>Microsoft Office PowerPoint</Application>
  <PresentationFormat>On-screen Show (4:3)</PresentationFormat>
  <Paragraphs>125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Executive</vt:lpstr>
      <vt:lpstr>Bilgisayar Mühendisliğinin Sağlık, Çevre ve Güvenlik Üzerine Etkileri</vt:lpstr>
      <vt:lpstr>Sağlık Üzerine Etkiler</vt:lpstr>
      <vt:lpstr>Tıbbi Sohbet Robotları</vt:lpstr>
      <vt:lpstr>PowerPoint Presentation</vt:lpstr>
      <vt:lpstr>Tıbbi ve tanısal görüntüleme yöntemleri</vt:lpstr>
      <vt:lpstr>PowerPoint Presentation</vt:lpstr>
      <vt:lpstr>PowerPoint Presentation</vt:lpstr>
      <vt:lpstr>Sağlık Üzerine Etkiler</vt:lpstr>
      <vt:lpstr>PowerPoint Presentation</vt:lpstr>
      <vt:lpstr>Çevre Üzerine Etkiler</vt:lpstr>
      <vt:lpstr>Bilgisayar Destekli Modelleme</vt:lpstr>
      <vt:lpstr>Vahşi Yaşam Koridorları</vt:lpstr>
      <vt:lpstr>Ziraat</vt:lpstr>
      <vt:lpstr>Plastikler – Ağır Metaller</vt:lpstr>
      <vt:lpstr>Çevre Üzerine Etkiler</vt:lpstr>
      <vt:lpstr>Güvenlik Üzerine Etkiler (Sibergüvenlik)</vt:lpstr>
      <vt:lpstr>Güvenlik Üzerine Etkiler (Sibergüvenlik)</vt:lpstr>
      <vt:lpstr>Güvenlik Üzerine Etkiler (Sibergüvenlik)</vt:lpstr>
      <vt:lpstr>Güvenlik Üzerine Etkiler (Ev / İşyeri Güvenliği)</vt:lpstr>
      <vt:lpstr>Kaynaklar</vt:lpstr>
      <vt:lpstr>Kaynaklar-2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KARADENİZ TEKNİK ÜNİVERSİTESİ</dc:title>
  <dc:creator>aykut</dc:creator>
  <cp:lastModifiedBy>aykut</cp:lastModifiedBy>
  <cp:revision>95</cp:revision>
  <dcterms:created xsi:type="dcterms:W3CDTF">2018-08-16T12:46:46Z</dcterms:created>
  <dcterms:modified xsi:type="dcterms:W3CDTF">2022-11-10T18:53:35Z</dcterms:modified>
</cp:coreProperties>
</file>