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19" r:id="rId4"/>
    <p:sldId id="258" r:id="rId5"/>
    <p:sldId id="259" r:id="rId6"/>
    <p:sldId id="320" r:id="rId7"/>
    <p:sldId id="317" r:id="rId8"/>
    <p:sldId id="260" r:id="rId9"/>
    <p:sldId id="261" r:id="rId10"/>
    <p:sldId id="262" r:id="rId11"/>
    <p:sldId id="263" r:id="rId12"/>
    <p:sldId id="318" r:id="rId13"/>
    <p:sldId id="321"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57FCC62-5CA7-4673-8AFC-35311548481D}" type="datetimeFigureOut">
              <a:rPr lang="tr-TR" smtClean="0"/>
              <a:t>05.11.18</a:t>
            </a:fld>
            <a:endParaRPr lang="tr-TR"/>
          </a:p>
        </p:txBody>
      </p:sp>
      <p:sp>
        <p:nvSpPr>
          <p:cNvPr id="8" name="Slide Number Placeholder 7"/>
          <p:cNvSpPr>
            <a:spLocks noGrp="1"/>
          </p:cNvSpPr>
          <p:nvPr>
            <p:ph type="sldNum" sz="quarter" idx="11"/>
          </p:nvPr>
        </p:nvSpPr>
        <p:spPr/>
        <p:txBody>
          <a:bodyPr/>
          <a:lstStyle/>
          <a:p>
            <a:fld id="{4CE04DBD-0B1E-4ADC-BC87-66CA62EBFF96}" type="slidenum">
              <a:rPr lang="tr-TR" smtClean="0"/>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7FCC62-5CA7-4673-8AFC-35311548481D}" type="datetimeFigureOut">
              <a:rPr lang="tr-TR" smtClean="0"/>
              <a:t>05.11.18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E04DBD-0B1E-4ADC-BC87-66CA62EBFF9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7FCC62-5CA7-4673-8AFC-35311548481D}" type="datetimeFigureOut">
              <a:rPr lang="tr-TR" smtClean="0"/>
              <a:t>05.11.18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E04DBD-0B1E-4ADC-BC87-66CA62EBFF9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57FCC62-5CA7-4673-8AFC-35311548481D}" type="datetimeFigureOut">
              <a:rPr lang="tr-TR" smtClean="0"/>
              <a:t>05.11.18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E04DBD-0B1E-4ADC-BC87-66CA62EBFF9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7FCC62-5CA7-4673-8AFC-35311548481D}" type="datetimeFigureOut">
              <a:rPr lang="tr-TR" smtClean="0"/>
              <a:t>05.11.18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E04DBD-0B1E-4ADC-BC87-66CA62EBFF96}" type="slidenum">
              <a:rPr lang="tr-TR" smtClean="0"/>
              <a:t>‹#›</a:t>
            </a:fld>
            <a:endParaRPr lang="tr-T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57FCC62-5CA7-4673-8AFC-35311548481D}" type="datetimeFigureOut">
              <a:rPr lang="tr-TR" smtClean="0"/>
              <a:t>05.11.18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E04DBD-0B1E-4ADC-BC87-66CA62EBFF96}" type="slidenum">
              <a:rPr lang="tr-TR" smtClean="0"/>
              <a:t>‹#›</a:t>
            </a:fld>
            <a:endParaRPr lang="tr-T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57FCC62-5CA7-4673-8AFC-35311548481D}" type="datetimeFigureOut">
              <a:rPr lang="tr-TR" smtClean="0"/>
              <a:t>05.11.18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CE04DBD-0B1E-4ADC-BC87-66CA62EBFF96}" type="slidenum">
              <a:rPr lang="tr-TR" smtClean="0"/>
              <a:t>‹#›</a:t>
            </a:fld>
            <a:endParaRPr lang="tr-T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57FCC62-5CA7-4673-8AFC-35311548481D}" type="datetimeFigureOut">
              <a:rPr lang="tr-TR" smtClean="0"/>
              <a:t>05.11.18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CE04DBD-0B1E-4ADC-BC87-66CA62EBFF9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7FCC62-5CA7-4673-8AFC-35311548481D}" type="datetimeFigureOut">
              <a:rPr lang="tr-TR" smtClean="0"/>
              <a:t>05.11.18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CE04DBD-0B1E-4ADC-BC87-66CA62EBFF9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FCC62-5CA7-4673-8AFC-35311548481D}" type="datetimeFigureOut">
              <a:rPr lang="tr-TR" smtClean="0"/>
              <a:t>05.11.18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E04DBD-0B1E-4ADC-BC87-66CA62EBFF9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FCC62-5CA7-4673-8AFC-35311548481D}" type="datetimeFigureOut">
              <a:rPr lang="tr-TR" smtClean="0"/>
              <a:t>05.11.18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E04DBD-0B1E-4ADC-BC87-66CA62EBFF9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57FCC62-5CA7-4673-8AFC-35311548481D}" type="datetimeFigureOut">
              <a:rPr lang="tr-TR" smtClean="0"/>
              <a:t>05.11.18</a:t>
            </a:fld>
            <a:endParaRPr lang="tr-T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tr-T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CE04DBD-0B1E-4ADC-BC87-66CA62EBFF96}" type="slidenum">
              <a:rPr lang="tr-TR" smtClean="0"/>
              <a:t>‹#›</a:t>
            </a:fld>
            <a:endParaRPr lang="tr-T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earch.ebscohost.com/login.aspx?authtype=ip,uid&amp;profile=ehost&amp;defaultdb=uvt" TargetMode="External"/><Relationship Id="rId13" Type="http://schemas.openxmlformats.org/officeDocument/2006/relationships/hyperlink" Target="https://ebookcentral.proquest.com/lib/ktulibrary-ebooks/" TargetMode="External"/><Relationship Id="rId3" Type="http://schemas.openxmlformats.org/officeDocument/2006/relationships/hyperlink" Target="http://www.sciencedirect.com/science/journals" TargetMode="External"/><Relationship Id="rId7" Type="http://schemas.openxmlformats.org/officeDocument/2006/relationships/hyperlink" Target="http://apps.webofknowledge.com/WOS_GeneralSearch_input.do?product=WOS&amp;SID=W2M1N9WZNixww2K8fSO&amp;search_mode=GeneralSearch" TargetMode="External"/><Relationship Id="rId12" Type="http://schemas.openxmlformats.org/officeDocument/2006/relationships/hyperlink" Target="http://search.ebscohost.com/login.aspx?authtype=ip,uid&amp;profile=ehost&amp;defaultdb=e000xww" TargetMode="External"/><Relationship Id="rId2" Type="http://schemas.openxmlformats.org/officeDocument/2006/relationships/hyperlink" Target="http://www.ktu.edu.tr/library-aboneveritabanlari" TargetMode="External"/><Relationship Id="rId1" Type="http://schemas.openxmlformats.org/officeDocument/2006/relationships/slideLayout" Target="../slideLayouts/slideLayout2.xml"/><Relationship Id="rId6" Type="http://schemas.openxmlformats.org/officeDocument/2006/relationships/hyperlink" Target="http://www.tandfonline.com/" TargetMode="External"/><Relationship Id="rId11" Type="http://schemas.openxmlformats.org/officeDocument/2006/relationships/hyperlink" Target="http://dergipark.ulakbim.gov.tr/" TargetMode="External"/><Relationship Id="rId5" Type="http://schemas.openxmlformats.org/officeDocument/2006/relationships/hyperlink" Target="http://link.springer.com/" TargetMode="External"/><Relationship Id="rId10" Type="http://schemas.openxmlformats.org/officeDocument/2006/relationships/hyperlink" Target="http://www.oxfordjournals.org/" TargetMode="External"/><Relationship Id="rId4" Type="http://schemas.openxmlformats.org/officeDocument/2006/relationships/hyperlink" Target="https://ieeexplore.ieee.org/" TargetMode="External"/><Relationship Id="rId9" Type="http://schemas.openxmlformats.org/officeDocument/2006/relationships/hyperlink" Target="http://journals.cambridge.org/action/browseJournalsAlphabetically"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b="1" dirty="0" smtClean="0">
                <a:effectLst/>
              </a:rPr>
              <a:t>KTÜ Faik Ahmet Barutçu Kütüphanesi</a:t>
            </a:r>
            <a:endParaRPr lang="tr-TR" dirty="0"/>
          </a:p>
        </p:txBody>
      </p:sp>
      <p:sp>
        <p:nvSpPr>
          <p:cNvPr id="3" name="Subtitle 2"/>
          <p:cNvSpPr>
            <a:spLocks noGrp="1"/>
          </p:cNvSpPr>
          <p:nvPr>
            <p:ph type="subTitle" idx="1"/>
          </p:nvPr>
        </p:nvSpPr>
        <p:spPr/>
        <p:txBody>
          <a:bodyPr>
            <a:normAutofit/>
          </a:bodyPr>
          <a:lstStyle/>
          <a:p>
            <a:endParaRPr lang="tr-TR" dirty="0"/>
          </a:p>
        </p:txBody>
      </p:sp>
    </p:spTree>
    <p:extLst>
      <p:ext uri="{BB962C8B-B14F-4D97-AF65-F5344CB8AC3E}">
        <p14:creationId xmlns:p14="http://schemas.microsoft.com/office/powerpoint/2010/main" val="92459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effectLst/>
              </a:rPr>
              <a:t>Rezerv Kuralları</a:t>
            </a:r>
            <a:endParaRPr lang="tr-TR" dirty="0"/>
          </a:p>
        </p:txBody>
      </p:sp>
      <p:sp>
        <p:nvSpPr>
          <p:cNvPr id="3" name="Content Placeholder 2"/>
          <p:cNvSpPr>
            <a:spLocks noGrp="1"/>
          </p:cNvSpPr>
          <p:nvPr>
            <p:ph idx="1"/>
          </p:nvPr>
        </p:nvSpPr>
        <p:spPr>
          <a:xfrm>
            <a:off x="457200" y="1600200"/>
            <a:ext cx="8229600" cy="4997152"/>
          </a:xfrm>
        </p:spPr>
        <p:txBody>
          <a:bodyPr>
            <a:normAutofit/>
          </a:bodyPr>
          <a:lstStyle/>
          <a:p>
            <a:r>
              <a:rPr lang="tr-TR" dirty="0"/>
              <a:t>1- Ödünç alınmış bir yayın başka bir üye tarafından ayrılabilir.</a:t>
            </a:r>
          </a:p>
          <a:p>
            <a:r>
              <a:rPr lang="tr-TR" dirty="0"/>
              <a:t>2- Ayrılan yayın Kütüphaneye iade edildiğinde ya da herhangi bir nedenle yayın ayırma işlemi iptal edildiğinde üyeye e-posta ile bilgilendirme mesajı gönderilir.</a:t>
            </a:r>
          </a:p>
          <a:p>
            <a:r>
              <a:rPr lang="tr-TR" dirty="0"/>
              <a:t>3- Ayrılan yayın üyeye bildirilen tarihten itibaren 3 gün içinde alınmadığı takdirde yayın; varsa ayırma işlemi yapan diğer üyelere yoksa rafa gönderilir.</a:t>
            </a:r>
          </a:p>
          <a:p>
            <a:r>
              <a:rPr lang="tr-TR" dirty="0"/>
              <a:t>4- Üyeler ödünç alabilecekleri yayın sayısı kadar ayırma işlemi yapabilir.</a:t>
            </a:r>
          </a:p>
        </p:txBody>
      </p:sp>
    </p:spTree>
    <p:extLst>
      <p:ext uri="{BB962C8B-B14F-4D97-AF65-F5344CB8AC3E}">
        <p14:creationId xmlns:p14="http://schemas.microsoft.com/office/powerpoint/2010/main" val="1945769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Geciken Yayınlar ve Cezaları</a:t>
            </a:r>
            <a:endParaRPr lang="tr-TR" dirty="0"/>
          </a:p>
        </p:txBody>
      </p:sp>
      <p:sp>
        <p:nvSpPr>
          <p:cNvPr id="3" name="Content Placeholder 2"/>
          <p:cNvSpPr>
            <a:spLocks noGrp="1"/>
          </p:cNvSpPr>
          <p:nvPr>
            <p:ph idx="1"/>
          </p:nvPr>
        </p:nvSpPr>
        <p:spPr>
          <a:xfrm>
            <a:off x="457200" y="1600200"/>
            <a:ext cx="8229600" cy="4997152"/>
          </a:xfrm>
        </p:spPr>
        <p:txBody>
          <a:bodyPr>
            <a:normAutofit fontScale="70000" lnSpcReduction="20000"/>
          </a:bodyPr>
          <a:lstStyle/>
          <a:p>
            <a:r>
              <a:rPr lang="tr-TR" dirty="0"/>
              <a:t>1- Kütüphane, herhangi bir yayını ödünç alan ve zamanında iade etmeyen üyelere belirli aralıklarla 3 gecikme e-postası gönderir. İade süresinin 30(otuz) günü aşması halinde söz konusu yayının Kütüphaneye iadesi istenir. İadesi yapılmayan yayın hakkında "Kayıp Yayın" işlemi uygulanır.</a:t>
            </a:r>
          </a:p>
          <a:p>
            <a:r>
              <a:rPr lang="tr-TR" dirty="0"/>
              <a:t>2- Bilgilendirme ve gecikme notlarının üyenin eline ulaşmaması ya da geç ulaşması durumlarında ceza indirimi veya affetme söz konusu değildir.</a:t>
            </a:r>
          </a:p>
          <a:p>
            <a:r>
              <a:rPr lang="tr-TR" dirty="0"/>
              <a:t>3- Her yayın için o tarihte geçerli olan günlük gecikme ücreti alınır.</a:t>
            </a:r>
          </a:p>
          <a:p>
            <a:r>
              <a:rPr lang="tr-TR" dirty="0"/>
              <a:t>4- Gününde iade edilmeyen her yayın için alınan gecikme cezası aşağıdaki tabloya göre hesaplanır </a:t>
            </a:r>
            <a:r>
              <a:rPr lang="tr-TR" dirty="0" smtClean="0"/>
              <a:t>: 0</a:t>
            </a:r>
            <a:r>
              <a:rPr lang="tr-TR" dirty="0"/>
              <a:t>, 20 TL/her bir materyal ve gün başına</a:t>
            </a:r>
          </a:p>
          <a:p>
            <a:r>
              <a:rPr lang="tr-TR" dirty="0"/>
              <a:t>İade tarihinden itibaren ilk üç gün içinde iade edilen yayınlardan para cezası alınmaz.</a:t>
            </a:r>
          </a:p>
          <a:p>
            <a:r>
              <a:rPr lang="tr-TR" dirty="0"/>
              <a:t>2014 yılında uygulanacak günlük gecikme cezasının 20 kuruş olarak uygulanması(yönergenin yürürlüğe girdiği tarihten önce gecikme cezası borcu olanlar gecikme cezalarını eski tarife üzerinden ödeyebilirler), uygulanacak gecikme cezası toplamı kaynağın ayniyat değerinin üzerinde olması halinde her kaynak için ayniyat değeri üzerinden ayrı ayrı; </a:t>
            </a:r>
            <a:br>
              <a:rPr lang="tr-TR" dirty="0"/>
            </a:br>
            <a:endParaRPr lang="tr-TR" dirty="0"/>
          </a:p>
          <a:p>
            <a:r>
              <a:rPr lang="tr-TR" dirty="0"/>
              <a:t>1 TL ile 50 TL arası 6 katı, 50 TL ile 100 TL arası 4 katı, 100 TL ile 500 TL arası 3 katı, 500 TL ve yukarı için 2 katı gecikme cezası uygulanacaktır.</a:t>
            </a:r>
          </a:p>
        </p:txBody>
      </p:sp>
    </p:spTree>
    <p:extLst>
      <p:ext uri="{BB962C8B-B14F-4D97-AF65-F5344CB8AC3E}">
        <p14:creationId xmlns:p14="http://schemas.microsoft.com/office/powerpoint/2010/main" val="3210306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Akademik Makale / Bildirilere Erişim</a:t>
            </a:r>
            <a:endParaRPr lang="tr-TR"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r>
              <a:rPr lang="tr-TR" dirty="0">
                <a:hlinkClick r:id="rId2"/>
              </a:rPr>
              <a:t>http://</a:t>
            </a:r>
            <a:r>
              <a:rPr lang="tr-TR" dirty="0" smtClean="0">
                <a:hlinkClick r:id="rId2"/>
              </a:rPr>
              <a:t>www.ktu.edu.tr/library-aboneveritabanlari</a:t>
            </a:r>
            <a:endParaRPr lang="tr-TR" dirty="0" smtClean="0"/>
          </a:p>
          <a:p>
            <a:r>
              <a:rPr lang="tr-TR" dirty="0" smtClean="0"/>
              <a:t>Adresinde linkleri bulunan </a:t>
            </a:r>
            <a:r>
              <a:rPr lang="tr-TR" dirty="0" err="1" smtClean="0"/>
              <a:t>veritabanları</a:t>
            </a:r>
            <a:r>
              <a:rPr lang="tr-TR" dirty="0" smtClean="0"/>
              <a:t> üzerinde araştırma yapabilirsiniz.</a:t>
            </a:r>
          </a:p>
          <a:p>
            <a:r>
              <a:rPr lang="tr-TR" dirty="0" smtClean="0"/>
              <a:t>Bölümümüzle ilgili yayınlar çoğunlukla şu </a:t>
            </a:r>
            <a:r>
              <a:rPr lang="tr-TR" dirty="0" err="1" smtClean="0"/>
              <a:t>veritabanları</a:t>
            </a:r>
            <a:r>
              <a:rPr lang="tr-TR" dirty="0" smtClean="0"/>
              <a:t> üzerinde yer almaktadır:</a:t>
            </a:r>
          </a:p>
          <a:p>
            <a:r>
              <a:rPr lang="tr-TR" dirty="0" err="1" smtClean="0">
                <a:hlinkClick r:id="rId3"/>
              </a:rPr>
              <a:t>ScienceDirect</a:t>
            </a:r>
            <a:r>
              <a:rPr lang="tr-TR" dirty="0" smtClean="0"/>
              <a:t> ***</a:t>
            </a:r>
          </a:p>
          <a:p>
            <a:r>
              <a:rPr lang="tr-TR" dirty="0">
                <a:hlinkClick r:id="rId4"/>
              </a:rPr>
              <a:t>IEEE/IET Electronic Library (IEL</a:t>
            </a:r>
            <a:r>
              <a:rPr lang="tr-TR" dirty="0" smtClean="0">
                <a:hlinkClick r:id="rId4"/>
              </a:rPr>
              <a:t>)</a:t>
            </a:r>
            <a:r>
              <a:rPr lang="tr-TR" dirty="0" smtClean="0"/>
              <a:t> ***</a:t>
            </a:r>
          </a:p>
          <a:p>
            <a:r>
              <a:rPr lang="tr-TR" dirty="0" err="1" smtClean="0">
                <a:hlinkClick r:id="rId5"/>
              </a:rPr>
              <a:t>SpringerLink</a:t>
            </a:r>
            <a:r>
              <a:rPr lang="tr-TR" dirty="0"/>
              <a:t> </a:t>
            </a:r>
            <a:r>
              <a:rPr lang="tr-TR" dirty="0" smtClean="0"/>
              <a:t>***</a:t>
            </a:r>
          </a:p>
          <a:p>
            <a:r>
              <a:rPr lang="tr-TR" dirty="0" err="1">
                <a:hlinkClick r:id="rId6"/>
              </a:rPr>
              <a:t>Taylor&amp;Francis</a:t>
            </a:r>
            <a:r>
              <a:rPr lang="tr-TR" dirty="0">
                <a:hlinkClick r:id="rId6"/>
              </a:rPr>
              <a:t> </a:t>
            </a:r>
            <a:r>
              <a:rPr lang="tr-TR" dirty="0" smtClean="0">
                <a:hlinkClick r:id="rId6"/>
              </a:rPr>
              <a:t>Online</a:t>
            </a:r>
            <a:endParaRPr lang="tr-TR" dirty="0" smtClean="0"/>
          </a:p>
          <a:p>
            <a:r>
              <a:rPr lang="tr-TR" dirty="0">
                <a:hlinkClick r:id="rId7"/>
              </a:rPr>
              <a:t>Web of </a:t>
            </a:r>
            <a:r>
              <a:rPr lang="tr-TR" dirty="0" err="1" smtClean="0">
                <a:hlinkClick r:id="rId7"/>
              </a:rPr>
              <a:t>Science</a:t>
            </a:r>
            <a:r>
              <a:rPr lang="tr-TR" dirty="0" smtClean="0"/>
              <a:t> (genel tarama)</a:t>
            </a:r>
          </a:p>
          <a:p>
            <a:r>
              <a:rPr lang="tr-TR" dirty="0">
                <a:hlinkClick r:id="rId8"/>
              </a:rPr>
              <a:t>ULAKBIM Ulusal </a:t>
            </a:r>
            <a:r>
              <a:rPr lang="tr-TR" dirty="0" err="1">
                <a:hlinkClick r:id="rId8"/>
              </a:rPr>
              <a:t>Veritabanları</a:t>
            </a:r>
            <a:r>
              <a:rPr lang="tr-TR" dirty="0">
                <a:hlinkClick r:id="rId8"/>
              </a:rPr>
              <a:t> (UVT)</a:t>
            </a:r>
            <a:endParaRPr lang="tr-TR" dirty="0" smtClean="0"/>
          </a:p>
          <a:p>
            <a:r>
              <a:rPr lang="tr-TR" dirty="0">
                <a:hlinkClick r:id="rId9"/>
              </a:rPr>
              <a:t>Cambridge </a:t>
            </a:r>
            <a:r>
              <a:rPr lang="tr-TR" dirty="0" err="1">
                <a:hlinkClick r:id="rId9"/>
              </a:rPr>
              <a:t>Journals</a:t>
            </a:r>
            <a:r>
              <a:rPr lang="tr-TR" dirty="0">
                <a:hlinkClick r:id="rId9"/>
              </a:rPr>
              <a:t> </a:t>
            </a:r>
            <a:r>
              <a:rPr lang="tr-TR" dirty="0" smtClean="0">
                <a:hlinkClick r:id="rId9"/>
              </a:rPr>
              <a:t>Online</a:t>
            </a:r>
            <a:endParaRPr lang="tr-TR" dirty="0" smtClean="0"/>
          </a:p>
          <a:p>
            <a:r>
              <a:rPr lang="tr-TR" dirty="0">
                <a:hlinkClick r:id="rId10"/>
              </a:rPr>
              <a:t>Oxford </a:t>
            </a:r>
            <a:r>
              <a:rPr lang="tr-TR" dirty="0" err="1">
                <a:hlinkClick r:id="rId10"/>
              </a:rPr>
              <a:t>University</a:t>
            </a:r>
            <a:r>
              <a:rPr lang="tr-TR" dirty="0">
                <a:hlinkClick r:id="rId10"/>
              </a:rPr>
              <a:t> </a:t>
            </a:r>
            <a:r>
              <a:rPr lang="tr-TR" dirty="0" err="1">
                <a:hlinkClick r:id="rId10"/>
              </a:rPr>
              <a:t>Press</a:t>
            </a:r>
            <a:endParaRPr lang="tr-TR" dirty="0" smtClean="0"/>
          </a:p>
          <a:p>
            <a:r>
              <a:rPr lang="tr-TR" dirty="0" err="1">
                <a:hlinkClick r:id="rId11"/>
              </a:rPr>
              <a:t>DergiPark</a:t>
            </a:r>
            <a:r>
              <a:rPr lang="tr-TR" dirty="0">
                <a:hlinkClick r:id="rId11"/>
              </a:rPr>
              <a:t> </a:t>
            </a:r>
            <a:r>
              <a:rPr lang="tr-TR" dirty="0" smtClean="0">
                <a:hlinkClick r:id="rId11"/>
              </a:rPr>
              <a:t>Akademik</a:t>
            </a:r>
            <a:endParaRPr lang="tr-TR" dirty="0" smtClean="0"/>
          </a:p>
          <a:p>
            <a:r>
              <a:rPr lang="tr-TR" dirty="0" smtClean="0"/>
              <a:t>Kitaplar için:</a:t>
            </a:r>
          </a:p>
          <a:p>
            <a:r>
              <a:rPr lang="tr-TR" dirty="0" err="1">
                <a:hlinkClick r:id="rId12"/>
              </a:rPr>
              <a:t>eBook</a:t>
            </a:r>
            <a:r>
              <a:rPr lang="tr-TR" dirty="0">
                <a:hlinkClick r:id="rId12"/>
              </a:rPr>
              <a:t> </a:t>
            </a:r>
            <a:r>
              <a:rPr lang="tr-TR" dirty="0" err="1">
                <a:hlinkClick r:id="rId12"/>
              </a:rPr>
              <a:t>Academic</a:t>
            </a:r>
            <a:r>
              <a:rPr lang="tr-TR" dirty="0">
                <a:hlinkClick r:id="rId12"/>
              </a:rPr>
              <a:t> Collection </a:t>
            </a:r>
            <a:r>
              <a:rPr lang="tr-TR" dirty="0" smtClean="0">
                <a:hlinkClick r:id="rId12"/>
              </a:rPr>
              <a:t>– </a:t>
            </a:r>
            <a:r>
              <a:rPr lang="tr-TR" dirty="0" err="1" smtClean="0">
                <a:hlinkClick r:id="rId12"/>
              </a:rPr>
              <a:t>EBSCOHost</a:t>
            </a:r>
            <a:endParaRPr lang="tr-TR" dirty="0" smtClean="0"/>
          </a:p>
          <a:p>
            <a:r>
              <a:rPr lang="tr-TR" dirty="0" err="1">
                <a:hlinkClick r:id="rId13"/>
              </a:rPr>
              <a:t>Ebrary</a:t>
            </a:r>
            <a:r>
              <a:rPr lang="tr-TR" dirty="0">
                <a:hlinkClick r:id="rId13"/>
              </a:rPr>
              <a:t> </a:t>
            </a:r>
            <a:r>
              <a:rPr lang="tr-TR" dirty="0" err="1">
                <a:hlinkClick r:id="rId13"/>
              </a:rPr>
              <a:t>Academic</a:t>
            </a:r>
            <a:r>
              <a:rPr lang="tr-TR" dirty="0">
                <a:hlinkClick r:id="rId13"/>
              </a:rPr>
              <a:t> Complete - </a:t>
            </a:r>
            <a:r>
              <a:rPr lang="tr-TR" dirty="0" err="1">
                <a:hlinkClick r:id="rId13"/>
              </a:rPr>
              <a:t>ProQuest</a:t>
            </a:r>
            <a:endParaRPr lang="tr-TR" dirty="0"/>
          </a:p>
        </p:txBody>
      </p:sp>
    </p:spTree>
    <p:extLst>
      <p:ext uri="{BB962C8B-B14F-4D97-AF65-F5344CB8AC3E}">
        <p14:creationId xmlns:p14="http://schemas.microsoft.com/office/powerpoint/2010/main" val="997981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Diğer Üyelikler</a:t>
            </a:r>
            <a:endParaRPr lang="tr-TR" dirty="0"/>
          </a:p>
        </p:txBody>
      </p:sp>
      <p:sp>
        <p:nvSpPr>
          <p:cNvPr id="3" name="Content Placeholder 2"/>
          <p:cNvSpPr>
            <a:spLocks noGrp="1"/>
          </p:cNvSpPr>
          <p:nvPr>
            <p:ph idx="1"/>
          </p:nvPr>
        </p:nvSpPr>
        <p:spPr>
          <a:xfrm>
            <a:off x="457200" y="1600200"/>
            <a:ext cx="8229600" cy="5141168"/>
          </a:xfrm>
        </p:spPr>
        <p:txBody>
          <a:bodyPr>
            <a:normAutofit fontScale="92500" lnSpcReduction="20000"/>
          </a:bodyPr>
          <a:lstStyle/>
          <a:p>
            <a:r>
              <a:rPr lang="tr-TR" dirty="0" err="1"/>
              <a:t>Ithenticate</a:t>
            </a:r>
            <a:r>
              <a:rPr lang="tr-TR" dirty="0"/>
              <a:t> (Makale) Benzerlik Belirleme Programı </a:t>
            </a:r>
            <a:r>
              <a:rPr lang="tr-TR" dirty="0" smtClean="0"/>
              <a:t>Aboneliği</a:t>
            </a:r>
          </a:p>
          <a:p>
            <a:r>
              <a:rPr lang="tr-TR" dirty="0" err="1"/>
              <a:t>Turnitin</a:t>
            </a:r>
            <a:r>
              <a:rPr lang="tr-TR" dirty="0"/>
              <a:t> (Tez, Proje, Ödev, Kitap Bölümü) Benzerlik Belirleme Programı </a:t>
            </a:r>
            <a:r>
              <a:rPr lang="tr-TR" dirty="0" smtClean="0"/>
              <a:t>Abonelik</a:t>
            </a:r>
          </a:p>
          <a:p>
            <a:endParaRPr lang="tr-TR" dirty="0"/>
          </a:p>
          <a:p>
            <a:endParaRPr lang="tr-TR" dirty="0" smtClean="0"/>
          </a:p>
          <a:p>
            <a:endParaRPr lang="tr-TR" dirty="0" smtClean="0"/>
          </a:p>
          <a:p>
            <a:r>
              <a:rPr lang="tr-TR" dirty="0" smtClean="0"/>
              <a:t>Kampüs Dışı Erişim Ayarları: Karadeniz </a:t>
            </a:r>
            <a:r>
              <a:rPr lang="tr-TR" dirty="0"/>
              <a:t>Teknik Üniversitesi Mensuplarının; Kütüphanemizde bulunan elektronik bilgi kaynaklarına (</a:t>
            </a:r>
            <a:r>
              <a:rPr lang="tr-TR" dirty="0" err="1"/>
              <a:t>veritabanları</a:t>
            </a:r>
            <a:r>
              <a:rPr lang="tr-TR" dirty="0"/>
              <a:t>, e-dergiler, e-kitap, e-tez) kampüs dışından erişimini sağlayan bir sistemdir. Erişim, Proxy server adı verilen ayrı bir servis üzerinden sağlanmaktadır</a:t>
            </a:r>
            <a:r>
              <a:rPr lang="tr-TR" dirty="0" smtClean="0"/>
              <a:t>. (KTÜ-Yordam ile kitap taraması yapacaksanız bu ayarları yapmanıza gerek yok). Akademik araştırmalarınızı yaptıktan sonra tekrar eski Proxy ayarlarınıza dönmeyi unutmayın.</a:t>
            </a:r>
            <a:endParaRPr lang="tr-TR" dirty="0"/>
          </a:p>
          <a:p>
            <a:endParaRPr lang="tr-TR" dirty="0"/>
          </a:p>
        </p:txBody>
      </p:sp>
      <p:pic>
        <p:nvPicPr>
          <p:cNvPr id="4" name="Resim 3"/>
          <p:cNvPicPr>
            <a:picLocks noChangeAspect="1"/>
          </p:cNvPicPr>
          <p:nvPr/>
        </p:nvPicPr>
        <p:blipFill>
          <a:blip r:embed="rId2"/>
          <a:stretch>
            <a:fillRect/>
          </a:stretch>
        </p:blipFill>
        <p:spPr>
          <a:xfrm>
            <a:off x="950499" y="2758946"/>
            <a:ext cx="2438740" cy="752580"/>
          </a:xfrm>
          <a:prstGeom prst="rect">
            <a:avLst/>
          </a:prstGeom>
        </p:spPr>
      </p:pic>
      <p:pic>
        <p:nvPicPr>
          <p:cNvPr id="5" name="Resim 4"/>
          <p:cNvPicPr>
            <a:picLocks noChangeAspect="1"/>
          </p:cNvPicPr>
          <p:nvPr/>
        </p:nvPicPr>
        <p:blipFill>
          <a:blip r:embed="rId3"/>
          <a:stretch>
            <a:fillRect/>
          </a:stretch>
        </p:blipFill>
        <p:spPr>
          <a:xfrm>
            <a:off x="4804360" y="2819347"/>
            <a:ext cx="2467319" cy="762106"/>
          </a:xfrm>
          <a:prstGeom prst="rect">
            <a:avLst/>
          </a:prstGeom>
        </p:spPr>
      </p:pic>
    </p:spTree>
    <p:extLst>
      <p:ext uri="{BB962C8B-B14F-4D97-AF65-F5344CB8AC3E}">
        <p14:creationId xmlns:p14="http://schemas.microsoft.com/office/powerpoint/2010/main" val="1784161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Hakkında</a:t>
            </a:r>
            <a:endParaRPr lang="tr-TR" dirty="0"/>
          </a:p>
        </p:txBody>
      </p:sp>
      <p:sp>
        <p:nvSpPr>
          <p:cNvPr id="3" name="Content Placeholder 2"/>
          <p:cNvSpPr>
            <a:spLocks noGrp="1"/>
          </p:cNvSpPr>
          <p:nvPr>
            <p:ph idx="1"/>
          </p:nvPr>
        </p:nvSpPr>
        <p:spPr/>
        <p:txBody>
          <a:bodyPr>
            <a:normAutofit fontScale="85000" lnSpcReduction="20000"/>
          </a:bodyPr>
          <a:lstStyle/>
          <a:p>
            <a:r>
              <a:rPr lang="tr-TR" dirty="0"/>
              <a:t>Üniversitemizin Kanuni Kampusu dahilindeki fakültelerde ve bölümlerde bulunan bölüm kütüphaneleri, Mayıs 1986'da Kütüphane ve Dokümantasyon Dairesi Başkanlığı'nda birleştirilerek Merkez Kütüphanesi haline getirilmiştir</a:t>
            </a:r>
            <a:r>
              <a:rPr lang="tr-TR" dirty="0" smtClean="0"/>
              <a:t>.</a:t>
            </a:r>
            <a:endParaRPr lang="tr-TR" dirty="0"/>
          </a:p>
          <a:p>
            <a:r>
              <a:rPr lang="tr-TR" dirty="0"/>
              <a:t>Karadeniz Teknik Üniversitesi Senatosu'nun 05.02.1988 gün ve 74/1 sayılı kararı ile Merkez Kütüphanesine "Faik Ahmet Barutçu Kütüphanesi" adı verilmiştir</a:t>
            </a:r>
            <a:r>
              <a:rPr lang="tr-TR" dirty="0" smtClean="0"/>
              <a:t>.</a:t>
            </a:r>
          </a:p>
          <a:p>
            <a:r>
              <a:rPr lang="tr-TR" dirty="0"/>
              <a:t>Karadeniz Teknik Üniversitesi, Faik Ahmet Barutçu Kütüphanesi, çağdaş iç ve dış görünümü, sahip olduğu materyal çeşidi, nitelikli personeli ve hizmet anlayışı ile Karadeniz Bölgesi'nin olduğu kadar Türkiye'nin de örnek teknik Kütüphanelerinden biridir</a:t>
            </a:r>
            <a:r>
              <a:rPr lang="tr-TR" dirty="0" smtClean="0"/>
              <a:t>.</a:t>
            </a:r>
          </a:p>
          <a:p>
            <a:r>
              <a:rPr lang="tr-TR" dirty="0"/>
              <a:t>Kütüphane; Teknik Hizmetler(Sağlama Birimi, Kataloglama Birimi, Taşınır Kayıt Kontrol Birimi) ve Okuyucu Hizmetleri(Referans Birimi, Ödünç Verme Birimi, Süreli Yayınlar Birimi, Osman Turan Tarih Araştırmaları Kitaplığı, Tezler Odası, </a:t>
            </a:r>
            <a:r>
              <a:rPr lang="tr-TR" dirty="0" err="1"/>
              <a:t>Kütüphanelerarası</a:t>
            </a:r>
            <a:r>
              <a:rPr lang="tr-TR" dirty="0"/>
              <a:t> İşbirliği)'</a:t>
            </a:r>
            <a:r>
              <a:rPr lang="tr-TR" dirty="0" err="1"/>
              <a:t>nden</a:t>
            </a:r>
            <a:r>
              <a:rPr lang="tr-TR" dirty="0"/>
              <a:t> oluşmaktadır.</a:t>
            </a:r>
            <a:endParaRPr lang="tr-TR" dirty="0"/>
          </a:p>
        </p:txBody>
      </p:sp>
    </p:spTree>
    <p:extLst>
      <p:ext uri="{BB962C8B-B14F-4D97-AF65-F5344CB8AC3E}">
        <p14:creationId xmlns:p14="http://schemas.microsoft.com/office/powerpoint/2010/main" val="1738848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Üyelik</a:t>
            </a:r>
            <a:endParaRPr lang="tr-TR" dirty="0"/>
          </a:p>
        </p:txBody>
      </p:sp>
      <p:sp>
        <p:nvSpPr>
          <p:cNvPr id="3" name="Content Placeholder 2"/>
          <p:cNvSpPr>
            <a:spLocks noGrp="1"/>
          </p:cNvSpPr>
          <p:nvPr>
            <p:ph idx="1"/>
          </p:nvPr>
        </p:nvSpPr>
        <p:spPr/>
        <p:txBody>
          <a:bodyPr>
            <a:normAutofit fontScale="77500" lnSpcReduction="20000"/>
          </a:bodyPr>
          <a:lstStyle/>
          <a:p>
            <a:r>
              <a:rPr lang="tr-TR" dirty="0"/>
              <a:t>KTÜ’de çalışan akademik ve idari personel, ön lisans, lisans, yüksek lisans, doktora öğrencileri, pedagoji ve formasyon öğrencileri ve değişim programlarıyla üniversiteye belirli bir süre için gelen öğrenci ve akademisyenleri kütüphane üyesidir. Diğer üniversite mensupları(öğrenci ve öğretim elemanları), araştırmacılar, KTÜ mezunları ve özel sektör mensupları Kütüphane kaynaklarını bina </a:t>
            </a:r>
            <a:r>
              <a:rPr lang="tr-TR" dirty="0" err="1"/>
              <a:t>içersinde</a:t>
            </a:r>
            <a:r>
              <a:rPr lang="tr-TR" dirty="0"/>
              <a:t> kullanabilir fakat ödünç alamazlar.</a:t>
            </a:r>
          </a:p>
          <a:p>
            <a:r>
              <a:rPr lang="tr-TR" dirty="0"/>
              <a:t>Tüm kullanıcılar, üye oldukları andan itibaren Kütüphane Kurallarına uymakla yükümlüdür. Öğrenciler, mezuniyetlerinde veya herhangi bir nedenle okulla ilişiklerinin kesilmesi durumunda ödünç aldıkları yayınları Kütüphaneye iade ederek; </a:t>
            </a:r>
            <a:r>
              <a:rPr lang="tr-TR" dirty="0" err="1"/>
              <a:t>Kütüphane'den</a:t>
            </a:r>
            <a:r>
              <a:rPr lang="tr-TR" dirty="0"/>
              <a:t> "İlişiği Yoktur" belgesi almak zorundadır. Belli bir süre görevlendirme alan, askerlik hizmetini yerine getirmek sebebiyle Üniversiteden uzaklaşan, emekli olarak ya da istifa ederek Üniversiteden ayrılan akademik ve idari personel ödünç aldığı yayınları Kütüphaneye iade ederek </a:t>
            </a:r>
            <a:r>
              <a:rPr lang="tr-TR" dirty="0" err="1"/>
              <a:t>Kütüphane'den</a:t>
            </a:r>
            <a:r>
              <a:rPr lang="tr-TR" dirty="0"/>
              <a:t> "İlişiği Yoktur" belgesi almak zorundadır.</a:t>
            </a:r>
          </a:p>
        </p:txBody>
      </p:sp>
    </p:spTree>
    <p:extLst>
      <p:ext uri="{BB962C8B-B14F-4D97-AF65-F5344CB8AC3E}">
        <p14:creationId xmlns:p14="http://schemas.microsoft.com/office/powerpoint/2010/main" val="2325753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effectLst/>
              </a:rPr>
              <a:t>Çalışma Saatleri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080121164"/>
              </p:ext>
            </p:extLst>
          </p:nvPr>
        </p:nvGraphicFramePr>
        <p:xfrm>
          <a:off x="1187624" y="1772816"/>
          <a:ext cx="5199380" cy="3200400"/>
        </p:xfrm>
        <a:graphic>
          <a:graphicData uri="http://schemas.openxmlformats.org/drawingml/2006/table">
            <a:tbl>
              <a:tblPr/>
              <a:tblGrid>
                <a:gridCol w="2499360"/>
                <a:gridCol w="809625"/>
                <a:gridCol w="990600"/>
                <a:gridCol w="899795"/>
              </a:tblGrid>
              <a:tr h="0">
                <a:tc>
                  <a:txBody>
                    <a:bodyPr/>
                    <a:lstStyle/>
                    <a:p>
                      <a:pPr algn="l">
                        <a:spcAft>
                          <a:spcPts val="0"/>
                        </a:spcAft>
                      </a:pPr>
                      <a:r>
                        <a:rPr lang="tr-TR" sz="1000" b="1">
                          <a:solidFill>
                            <a:srgbClr val="000000"/>
                          </a:solidFill>
                          <a:effectLst/>
                          <a:latin typeface="Tahoma" panose="020B0604030504040204" pitchFamily="34" charset="0"/>
                        </a:rPr>
                        <a:t>Hizmet/Birim</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b="1">
                          <a:solidFill>
                            <a:srgbClr val="000000"/>
                          </a:solidFill>
                          <a:effectLst/>
                          <a:latin typeface="Tahoma" panose="020B0604030504040204" pitchFamily="34" charset="0"/>
                        </a:rPr>
                        <a:t>Kat</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b="1">
                          <a:solidFill>
                            <a:srgbClr val="000000"/>
                          </a:solidFill>
                          <a:effectLst/>
                          <a:latin typeface="Tahoma" panose="020B0604030504040204" pitchFamily="34" charset="0"/>
                        </a:rPr>
                        <a:t>Hafta içi</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b="1">
                          <a:solidFill>
                            <a:srgbClr val="000000"/>
                          </a:solidFill>
                          <a:effectLst/>
                          <a:latin typeface="Tahoma" panose="020B0604030504040204" pitchFamily="34" charset="0"/>
                        </a:rPr>
                        <a:t>Hafta sonu</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l">
                        <a:spcAft>
                          <a:spcPts val="0"/>
                        </a:spcAft>
                      </a:pPr>
                      <a:r>
                        <a:rPr lang="tr-TR" sz="1000">
                          <a:solidFill>
                            <a:srgbClr val="000000"/>
                          </a:solidFill>
                          <a:effectLst/>
                          <a:latin typeface="Tahoma" panose="020B0604030504040204" pitchFamily="34" charset="0"/>
                        </a:rPr>
                        <a:t>Cilt Atölyesi</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ZEMİN -1</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08:00-12:00</a:t>
                      </a:r>
                      <a:br>
                        <a:rPr lang="tr-TR" sz="1000">
                          <a:solidFill>
                            <a:srgbClr val="000000"/>
                          </a:solidFill>
                          <a:effectLst/>
                          <a:latin typeface="Tahoma" panose="020B0604030504040204" pitchFamily="34" charset="0"/>
                        </a:rPr>
                      </a:br>
                      <a:r>
                        <a:rPr lang="tr-TR" sz="1000">
                          <a:solidFill>
                            <a:srgbClr val="000000"/>
                          </a:solidFill>
                          <a:effectLst/>
                          <a:latin typeface="Tahoma" panose="020B0604030504040204" pitchFamily="34" charset="0"/>
                        </a:rPr>
                        <a:t>13:00-17:00</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KAPALI</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l">
                        <a:spcAft>
                          <a:spcPts val="0"/>
                        </a:spcAft>
                      </a:pPr>
                      <a:r>
                        <a:rPr lang="tr-TR" sz="1000">
                          <a:solidFill>
                            <a:srgbClr val="000000"/>
                          </a:solidFill>
                          <a:effectLst/>
                          <a:latin typeface="Tahoma" panose="020B0604030504040204" pitchFamily="34" charset="0"/>
                        </a:rPr>
                        <a:t>Süreli Yayın Arşivi</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ZEMİN -1</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08:00-17:00</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KAPALI</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l">
                        <a:spcAft>
                          <a:spcPts val="0"/>
                        </a:spcAft>
                      </a:pPr>
                      <a:r>
                        <a:rPr lang="tr-TR" sz="1000">
                          <a:solidFill>
                            <a:srgbClr val="000000"/>
                          </a:solidFill>
                          <a:effectLst/>
                          <a:latin typeface="Tahoma" panose="020B0604030504040204" pitchFamily="34" charset="0"/>
                        </a:rPr>
                        <a:t>Danışma</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GİRİŞ</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08:00-21:00</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09:00-17:00</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l">
                        <a:spcAft>
                          <a:spcPts val="0"/>
                        </a:spcAft>
                      </a:pPr>
                      <a:r>
                        <a:rPr lang="tr-TR" sz="1000">
                          <a:solidFill>
                            <a:srgbClr val="000000"/>
                          </a:solidFill>
                          <a:effectLst/>
                          <a:latin typeface="Tahoma" panose="020B0604030504040204" pitchFamily="34" charset="0"/>
                        </a:rPr>
                        <a:t>Fotokopi Hizmeti</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GİRİŞ</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08:00-21:00</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09:00-17:00</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l">
                        <a:spcAft>
                          <a:spcPts val="0"/>
                        </a:spcAft>
                      </a:pPr>
                      <a:r>
                        <a:rPr lang="tr-TR" sz="1000">
                          <a:solidFill>
                            <a:srgbClr val="000000"/>
                          </a:solidFill>
                          <a:effectLst/>
                          <a:latin typeface="Tahoma" panose="020B0604030504040204" pitchFamily="34" charset="0"/>
                        </a:rPr>
                        <a:t>Ödünç Verme</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GİRİŞ</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08:00-17:00</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KAPALI</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l">
                        <a:spcAft>
                          <a:spcPts val="0"/>
                        </a:spcAft>
                      </a:pPr>
                      <a:r>
                        <a:rPr lang="tr-TR" sz="1000">
                          <a:solidFill>
                            <a:srgbClr val="000000"/>
                          </a:solidFill>
                          <a:effectLst/>
                          <a:latin typeface="Tahoma" panose="020B0604030504040204" pitchFamily="34" charset="0"/>
                        </a:rPr>
                        <a:t>Bilgi Tarama / Seminer Salonu</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GİRİŞ</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08:00-17:00</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KAPALI</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l">
                        <a:spcAft>
                          <a:spcPts val="0"/>
                        </a:spcAft>
                      </a:pPr>
                      <a:r>
                        <a:rPr lang="tr-TR" sz="1000">
                          <a:solidFill>
                            <a:srgbClr val="000000"/>
                          </a:solidFill>
                          <a:effectLst/>
                          <a:latin typeface="Tahoma" panose="020B0604030504040204" pitchFamily="34" charset="0"/>
                        </a:rPr>
                        <a:t>Kitap Salonu (A-Z)</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GİRİŞ</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08:00-21:00</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09:00-17:00</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l">
                        <a:spcAft>
                          <a:spcPts val="0"/>
                        </a:spcAft>
                      </a:pPr>
                      <a:r>
                        <a:rPr lang="tr-TR" sz="1000">
                          <a:solidFill>
                            <a:srgbClr val="000000"/>
                          </a:solidFill>
                          <a:effectLst/>
                          <a:latin typeface="Tahoma" panose="020B0604030504040204" pitchFamily="34" charset="0"/>
                        </a:rPr>
                        <a:t>Kütüphaneler Arası İşbirliği (ILL)</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1.KAT</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08:00-12:00</a:t>
                      </a:r>
                      <a:br>
                        <a:rPr lang="tr-TR" sz="1000">
                          <a:solidFill>
                            <a:srgbClr val="000000"/>
                          </a:solidFill>
                          <a:effectLst/>
                          <a:latin typeface="Tahoma" panose="020B0604030504040204" pitchFamily="34" charset="0"/>
                        </a:rPr>
                      </a:br>
                      <a:r>
                        <a:rPr lang="tr-TR" sz="1000">
                          <a:solidFill>
                            <a:srgbClr val="000000"/>
                          </a:solidFill>
                          <a:effectLst/>
                          <a:latin typeface="Tahoma" panose="020B0604030504040204" pitchFamily="34" charset="0"/>
                        </a:rPr>
                        <a:t>13:00-17:00</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KAPALI</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l">
                        <a:spcAft>
                          <a:spcPts val="0"/>
                        </a:spcAft>
                      </a:pPr>
                      <a:r>
                        <a:rPr lang="tr-TR" sz="1000">
                          <a:solidFill>
                            <a:srgbClr val="000000"/>
                          </a:solidFill>
                          <a:effectLst/>
                          <a:latin typeface="Tahoma" panose="020B0604030504040204" pitchFamily="34" charset="0"/>
                        </a:rPr>
                        <a:t>Referans Birimi</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1.KAT</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08:00-21:00</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09:00-17:00</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l">
                        <a:spcAft>
                          <a:spcPts val="0"/>
                        </a:spcAft>
                      </a:pPr>
                      <a:r>
                        <a:rPr lang="tr-TR" sz="1000">
                          <a:solidFill>
                            <a:srgbClr val="000000"/>
                          </a:solidFill>
                          <a:effectLst/>
                          <a:latin typeface="Tahoma" panose="020B0604030504040204" pitchFamily="34" charset="0"/>
                        </a:rPr>
                        <a:t>Süreli Yayınlar Salonu</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1.KAT</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08:00-21:00</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09:00-17:00</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l">
                        <a:spcAft>
                          <a:spcPts val="0"/>
                        </a:spcAft>
                      </a:pPr>
                      <a:r>
                        <a:rPr lang="tr-TR" sz="1000">
                          <a:solidFill>
                            <a:srgbClr val="000000"/>
                          </a:solidFill>
                          <a:effectLst/>
                          <a:latin typeface="Tahoma" panose="020B0604030504040204" pitchFamily="34" charset="0"/>
                        </a:rPr>
                        <a:t>Osman Turan Tarih Araştırmaları Kitaplığı</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1.KAT</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08:00-17:00</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KAPALI</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l">
                        <a:spcAft>
                          <a:spcPts val="0"/>
                        </a:spcAft>
                      </a:pPr>
                      <a:r>
                        <a:rPr lang="tr-TR" sz="1000">
                          <a:solidFill>
                            <a:srgbClr val="000000"/>
                          </a:solidFill>
                          <a:effectLst/>
                          <a:latin typeface="Tahoma" panose="020B0604030504040204" pitchFamily="34" charset="0"/>
                        </a:rPr>
                        <a:t>Tezler Odası</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1.KAT</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08:00-17:00</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KAPALI</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l">
                        <a:spcAft>
                          <a:spcPts val="0"/>
                        </a:spcAft>
                      </a:pPr>
                      <a:r>
                        <a:rPr lang="tr-TR" sz="1000">
                          <a:solidFill>
                            <a:srgbClr val="000000"/>
                          </a:solidFill>
                          <a:effectLst/>
                          <a:latin typeface="Tahoma" panose="020B0604030504040204" pitchFamily="34" charset="0"/>
                        </a:rPr>
                        <a:t>Kataloglama Birimi</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1.KAT</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08:00-12:00</a:t>
                      </a:r>
                      <a:br>
                        <a:rPr lang="tr-TR" sz="1000">
                          <a:solidFill>
                            <a:srgbClr val="000000"/>
                          </a:solidFill>
                          <a:effectLst/>
                          <a:latin typeface="Tahoma" panose="020B0604030504040204" pitchFamily="34" charset="0"/>
                        </a:rPr>
                      </a:br>
                      <a:r>
                        <a:rPr lang="tr-TR" sz="1000">
                          <a:solidFill>
                            <a:srgbClr val="000000"/>
                          </a:solidFill>
                          <a:effectLst/>
                          <a:latin typeface="Tahoma" panose="020B0604030504040204" pitchFamily="34" charset="0"/>
                        </a:rPr>
                        <a:t>13:00-17:00</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KAPALI</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l">
                        <a:spcAft>
                          <a:spcPts val="0"/>
                        </a:spcAft>
                      </a:pPr>
                      <a:r>
                        <a:rPr lang="tr-TR" sz="1000">
                          <a:solidFill>
                            <a:srgbClr val="000000"/>
                          </a:solidFill>
                          <a:effectLst/>
                          <a:latin typeface="Tahoma" panose="020B0604030504040204" pitchFamily="34" charset="0"/>
                        </a:rPr>
                        <a:t>Sağlama Birimi / Rezerv Odası</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1.KAT</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08:00-12:00</a:t>
                      </a:r>
                      <a:br>
                        <a:rPr lang="tr-TR" sz="1000">
                          <a:solidFill>
                            <a:srgbClr val="000000"/>
                          </a:solidFill>
                          <a:effectLst/>
                          <a:latin typeface="Tahoma" panose="020B0604030504040204" pitchFamily="34" charset="0"/>
                        </a:rPr>
                      </a:br>
                      <a:r>
                        <a:rPr lang="tr-TR" sz="1000">
                          <a:solidFill>
                            <a:srgbClr val="000000"/>
                          </a:solidFill>
                          <a:effectLst/>
                          <a:latin typeface="Tahoma" panose="020B0604030504040204" pitchFamily="34" charset="0"/>
                        </a:rPr>
                        <a:t>13:00-17:00</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KAPALI</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l">
                        <a:spcAft>
                          <a:spcPts val="0"/>
                        </a:spcAft>
                      </a:pPr>
                      <a:r>
                        <a:rPr lang="tr-TR" sz="1000">
                          <a:solidFill>
                            <a:srgbClr val="000000"/>
                          </a:solidFill>
                          <a:effectLst/>
                          <a:latin typeface="Tahoma" panose="020B0604030504040204" pitchFamily="34" charset="0"/>
                        </a:rPr>
                        <a:t>Taşınır Kayıt Kontrol Birimi</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1.KAT</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a:solidFill>
                            <a:srgbClr val="000000"/>
                          </a:solidFill>
                          <a:effectLst/>
                          <a:latin typeface="Tahoma" panose="020B0604030504040204" pitchFamily="34" charset="0"/>
                        </a:rPr>
                        <a:t>08:00-12:00</a:t>
                      </a:r>
                      <a:br>
                        <a:rPr lang="tr-TR" sz="1000">
                          <a:solidFill>
                            <a:srgbClr val="000000"/>
                          </a:solidFill>
                          <a:effectLst/>
                          <a:latin typeface="Tahoma" panose="020B0604030504040204" pitchFamily="34" charset="0"/>
                        </a:rPr>
                      </a:br>
                      <a:r>
                        <a:rPr lang="tr-TR" sz="1000">
                          <a:solidFill>
                            <a:srgbClr val="000000"/>
                          </a:solidFill>
                          <a:effectLst/>
                          <a:latin typeface="Tahoma" panose="020B0604030504040204" pitchFamily="34" charset="0"/>
                        </a:rPr>
                        <a:t>13:00-17:00</a:t>
                      </a:r>
                      <a:endParaRPr lang="tr-TR">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tr-TR" sz="1000" dirty="0">
                          <a:solidFill>
                            <a:srgbClr val="000000"/>
                          </a:solidFill>
                          <a:effectLst/>
                          <a:latin typeface="Tahoma" panose="020B0604030504040204" pitchFamily="34" charset="0"/>
                        </a:rPr>
                        <a:t>KAPALI</a:t>
                      </a:r>
                      <a:endParaRPr lang="tr-TR" dirty="0">
                        <a:solidFill>
                          <a:srgbClr val="000000"/>
                        </a:solidFill>
                        <a:effectLst/>
                        <a:latin typeface="Open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Rectangle 1"/>
          <p:cNvSpPr>
            <a:spLocks noChangeArrowheads="1"/>
          </p:cNvSpPr>
          <p:nvPr/>
        </p:nvSpPr>
        <p:spPr bwMode="auto">
          <a:xfrm>
            <a:off x="-851361" y="-79814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6" name="Dikdörtgen 5"/>
          <p:cNvSpPr/>
          <p:nvPr/>
        </p:nvSpPr>
        <p:spPr>
          <a:xfrm>
            <a:off x="251520" y="6146106"/>
            <a:ext cx="8640960" cy="338554"/>
          </a:xfrm>
          <a:prstGeom prst="rect">
            <a:avLst/>
          </a:prstGeom>
        </p:spPr>
        <p:txBody>
          <a:bodyPr wrap="square">
            <a:spAutoFit/>
          </a:bodyPr>
          <a:lstStyle/>
          <a:p>
            <a:r>
              <a:rPr lang="tr-TR" sz="1600" i="1" dirty="0">
                <a:solidFill>
                  <a:srgbClr val="000000"/>
                </a:solidFill>
                <a:latin typeface="Tahoma" panose="020B0604030504040204" pitchFamily="34" charset="0"/>
              </a:rPr>
              <a:t>ÇALIŞMA SALONU(KÜTÜPHANENİN YAN TARAFINDA YER ALAN) HER GÜN 24 SAAT AÇIKTIR.</a:t>
            </a:r>
            <a:endParaRPr lang="tr-TR" sz="1600" dirty="0"/>
          </a:p>
        </p:txBody>
      </p:sp>
      <p:sp>
        <p:nvSpPr>
          <p:cNvPr id="7" name="Dikdörtgen 6"/>
          <p:cNvSpPr/>
          <p:nvPr/>
        </p:nvSpPr>
        <p:spPr>
          <a:xfrm>
            <a:off x="1187624" y="4993031"/>
            <a:ext cx="5256584" cy="830997"/>
          </a:xfrm>
          <a:prstGeom prst="rect">
            <a:avLst/>
          </a:prstGeom>
        </p:spPr>
        <p:txBody>
          <a:bodyPr wrap="square">
            <a:spAutoFit/>
          </a:bodyPr>
          <a:lstStyle/>
          <a:p>
            <a:r>
              <a:rPr lang="tr-TR" sz="1600" dirty="0">
                <a:solidFill>
                  <a:srgbClr val="000000"/>
                </a:solidFill>
                <a:latin typeface="Tahoma" panose="020B0604030504040204" pitchFamily="34" charset="0"/>
              </a:rPr>
              <a:t>Hafta içi 08:00-21:00 </a:t>
            </a:r>
            <a:br>
              <a:rPr lang="tr-TR" sz="1600" dirty="0">
                <a:solidFill>
                  <a:srgbClr val="000000"/>
                </a:solidFill>
                <a:latin typeface="Tahoma" panose="020B0604030504040204" pitchFamily="34" charset="0"/>
              </a:rPr>
            </a:br>
            <a:endParaRPr lang="tr-TR" sz="1600" dirty="0">
              <a:solidFill>
                <a:srgbClr val="000000"/>
              </a:solidFill>
              <a:latin typeface="Open Sans"/>
            </a:endParaRPr>
          </a:p>
          <a:p>
            <a:r>
              <a:rPr lang="tr-TR" sz="1600" dirty="0">
                <a:solidFill>
                  <a:srgbClr val="000000"/>
                </a:solidFill>
                <a:latin typeface="Tahoma" panose="020B0604030504040204" pitchFamily="34" charset="0"/>
              </a:rPr>
              <a:t>Hafta sonu 09:00-17:00 saatleri arasında açıktır.</a:t>
            </a:r>
            <a:endParaRPr lang="tr-TR" sz="1600" b="0" i="0" dirty="0">
              <a:solidFill>
                <a:srgbClr val="000000"/>
              </a:solidFill>
              <a:effectLst/>
              <a:latin typeface="Open Sans"/>
            </a:endParaRPr>
          </a:p>
        </p:txBody>
      </p:sp>
    </p:spTree>
    <p:extLst>
      <p:ext uri="{BB962C8B-B14F-4D97-AF65-F5344CB8AC3E}">
        <p14:creationId xmlns:p14="http://schemas.microsoft.com/office/powerpoint/2010/main" val="1383925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effectLst/>
              </a:rPr>
              <a:t>Kitaplara Erişim</a:t>
            </a:r>
            <a:endParaRPr lang="tr-TR" dirty="0"/>
          </a:p>
        </p:txBody>
      </p:sp>
      <p:sp>
        <p:nvSpPr>
          <p:cNvPr id="3" name="Content Placeholder 2"/>
          <p:cNvSpPr>
            <a:spLocks noGrp="1"/>
          </p:cNvSpPr>
          <p:nvPr>
            <p:ph idx="1"/>
          </p:nvPr>
        </p:nvSpPr>
        <p:spPr/>
        <p:txBody>
          <a:bodyPr>
            <a:normAutofit fontScale="92500" lnSpcReduction="20000"/>
          </a:bodyPr>
          <a:lstStyle/>
          <a:p>
            <a:r>
              <a:rPr lang="tr-TR" dirty="0"/>
              <a:t>Kütüphanede bulunan tüm yayınlar YORDAM adı verilen otomasyon programına aktarılmaktadır. Yayınlar çevrimiçi(online) kataloğumuzdan yazar adı, eser adı, konu, vb. kriterlere göre kampüs içi ve kampüs dışındaki herhangi bir bilgisayardan taranabilmektedir. Tarama sonuç listesinde bir yayına ait </a:t>
            </a:r>
            <a:r>
              <a:rPr lang="tr-TR" dirty="0" err="1"/>
              <a:t>bibliografik</a:t>
            </a:r>
            <a:r>
              <a:rPr lang="tr-TR" dirty="0"/>
              <a:t> bilgilerin yanı sıra yayına ait tüm yönlendirmeleri de görebilirsiniz. Ekranda yer alan "Sınıflama/Yer" numaralarıyla tüm yayınları ait oldukları raflardan bulabilirsiniz. Yönlendirmeler bina </a:t>
            </a:r>
            <a:r>
              <a:rPr lang="tr-TR" dirty="0" err="1"/>
              <a:t>içersinde</a:t>
            </a:r>
            <a:r>
              <a:rPr lang="tr-TR" dirty="0"/>
              <a:t> ve raf kenarlarında belirtilmektedir.</a:t>
            </a:r>
          </a:p>
          <a:p>
            <a:r>
              <a:rPr lang="tr-TR" dirty="0"/>
              <a:t>Kitaplar açık raf düzeninde olup ABD Kongre Kütüphanesi Sınıflama Sistemi(Library of </a:t>
            </a:r>
            <a:r>
              <a:rPr lang="tr-TR" dirty="0" err="1"/>
              <a:t>Congress</a:t>
            </a:r>
            <a:r>
              <a:rPr lang="tr-TR" dirty="0"/>
              <a:t>, LC)'ne göre yerleştirilmiştir. Her konunun harf/harflerle ve rakam/rakamlarla ifade edildiği bu sistemin listesini bina </a:t>
            </a:r>
            <a:r>
              <a:rPr lang="tr-TR" dirty="0" err="1"/>
              <a:t>içersinde</a:t>
            </a:r>
            <a:r>
              <a:rPr lang="tr-TR" dirty="0"/>
              <a:t> bulunan yönlendirmelerde de bulabilirsiniz.</a:t>
            </a:r>
          </a:p>
        </p:txBody>
      </p:sp>
    </p:spTree>
    <p:extLst>
      <p:ext uri="{BB962C8B-B14F-4D97-AF65-F5344CB8AC3E}">
        <p14:creationId xmlns:p14="http://schemas.microsoft.com/office/powerpoint/2010/main" val="4101948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effectLst/>
              </a:rPr>
              <a:t>Kitaplara Erişim (Online Sistem)</a:t>
            </a:r>
            <a:endParaRPr lang="tr-TR" dirty="0"/>
          </a:p>
        </p:txBody>
      </p:sp>
      <p:pic>
        <p:nvPicPr>
          <p:cNvPr id="4" name="İçerik Yer Tutucusu 3"/>
          <p:cNvPicPr>
            <a:picLocks noGrp="1" noChangeAspect="1"/>
          </p:cNvPicPr>
          <p:nvPr>
            <p:ph idx="1"/>
          </p:nvPr>
        </p:nvPicPr>
        <p:blipFill>
          <a:blip r:embed="rId2"/>
          <a:stretch>
            <a:fillRect/>
          </a:stretch>
        </p:blipFill>
        <p:spPr>
          <a:xfrm>
            <a:off x="323528" y="1772816"/>
            <a:ext cx="8229600" cy="2653372"/>
          </a:xfrm>
          <a:prstGeom prst="rect">
            <a:avLst/>
          </a:prstGeom>
        </p:spPr>
      </p:pic>
      <p:sp>
        <p:nvSpPr>
          <p:cNvPr id="5" name="Dikdörtgen 4"/>
          <p:cNvSpPr/>
          <p:nvPr/>
        </p:nvSpPr>
        <p:spPr>
          <a:xfrm>
            <a:off x="1187624" y="4797152"/>
            <a:ext cx="6048672" cy="369332"/>
          </a:xfrm>
          <a:prstGeom prst="rect">
            <a:avLst/>
          </a:prstGeom>
        </p:spPr>
        <p:txBody>
          <a:bodyPr wrap="square">
            <a:spAutoFit/>
          </a:bodyPr>
          <a:lstStyle/>
          <a:p>
            <a:r>
              <a:rPr lang="tr-TR" dirty="0"/>
              <a:t>http://kutuphane.ktu.edu.tr/yordambt/yordam.php</a:t>
            </a:r>
          </a:p>
        </p:txBody>
      </p:sp>
      <p:sp>
        <p:nvSpPr>
          <p:cNvPr id="6" name="Dikdörtgen 5"/>
          <p:cNvSpPr/>
          <p:nvPr/>
        </p:nvSpPr>
        <p:spPr>
          <a:xfrm>
            <a:off x="971600" y="5537448"/>
            <a:ext cx="7581528" cy="646331"/>
          </a:xfrm>
          <a:prstGeom prst="rect">
            <a:avLst/>
          </a:prstGeom>
        </p:spPr>
        <p:txBody>
          <a:bodyPr wrap="square">
            <a:spAutoFit/>
          </a:bodyPr>
          <a:lstStyle/>
          <a:p>
            <a:r>
              <a:rPr lang="tr-TR" dirty="0" err="1" smtClean="0"/>
              <a:t>Hardcopy</a:t>
            </a:r>
            <a:r>
              <a:rPr lang="tr-TR" dirty="0" smtClean="0"/>
              <a:t> (basılı) olarak bulunmayan birçok güncel kitap online (çevrimiçi) olarak yordam üzerinden erişilebilirdir.</a:t>
            </a:r>
            <a:endParaRPr lang="tr-TR" dirty="0"/>
          </a:p>
        </p:txBody>
      </p:sp>
    </p:spTree>
    <p:extLst>
      <p:ext uri="{BB962C8B-B14F-4D97-AF65-F5344CB8AC3E}">
        <p14:creationId xmlns:p14="http://schemas.microsoft.com/office/powerpoint/2010/main" val="1233627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Genel Kurallar</a:t>
            </a:r>
            <a:endParaRPr lang="tr-TR" dirty="0"/>
          </a:p>
        </p:txBody>
      </p:sp>
      <p:sp>
        <p:nvSpPr>
          <p:cNvPr id="3" name="Content Placeholder 2"/>
          <p:cNvSpPr>
            <a:spLocks noGrp="1"/>
          </p:cNvSpPr>
          <p:nvPr>
            <p:ph idx="1"/>
          </p:nvPr>
        </p:nvSpPr>
        <p:spPr/>
        <p:txBody>
          <a:bodyPr>
            <a:normAutofit fontScale="70000" lnSpcReduction="20000"/>
          </a:bodyPr>
          <a:lstStyle/>
          <a:p>
            <a:r>
              <a:rPr lang="tr-TR" dirty="0"/>
              <a:t>1- Kütüphane koleksiyonunun güvenliği manyetik kapı kontrol sistemiyle sağlanmaktadır. Gerekli durumlarda, güvenlik görevlisi ya da personel üzerinizi arayabilir ve çantanıza bakabilir.</a:t>
            </a:r>
          </a:p>
          <a:p>
            <a:r>
              <a:rPr lang="tr-TR" dirty="0"/>
              <a:t>2- Kütüphane </a:t>
            </a:r>
            <a:r>
              <a:rPr lang="tr-TR" dirty="0" err="1"/>
              <a:t>materyalerini</a:t>
            </a:r>
            <a:r>
              <a:rPr lang="tr-TR" dirty="0"/>
              <a:t> izinsiz dışarı çıkarmaya teşebbüs edenler ya da Kütüphane eşyalarına zarar verenler disiplin kuruluna verilir.</a:t>
            </a:r>
          </a:p>
          <a:p>
            <a:r>
              <a:rPr lang="tr-TR" dirty="0"/>
              <a:t>3- Kütüphaneye girişte ve ödünç verme işlemleri sırasında kimlik kartı gösterilmesi zorunludur.</a:t>
            </a:r>
          </a:p>
          <a:p>
            <a:r>
              <a:rPr lang="tr-TR" dirty="0"/>
              <a:t>4- Kütüphaneye, su haricinde yiyecek ve içecek sokulması, tütün </a:t>
            </a:r>
            <a:r>
              <a:rPr lang="tr-TR" dirty="0" err="1"/>
              <a:t>mamüllerinin</a:t>
            </a:r>
            <a:r>
              <a:rPr lang="tr-TR" dirty="0"/>
              <a:t> içilmesi kesinlikle yasaktır.</a:t>
            </a:r>
          </a:p>
          <a:p>
            <a:r>
              <a:rPr lang="tr-TR" dirty="0"/>
              <a:t>5- Kullanıcılar yanlarında bulunan eşyaları korumakla yükümlüdürler. Meydana gelecek çalınma ve kaybolma olaylarından Kütüphane sorumlu değildir.</a:t>
            </a:r>
          </a:p>
          <a:p>
            <a:r>
              <a:rPr lang="tr-TR" dirty="0"/>
              <a:t>6- Kütüphane içinde, gurup çalışması yapmak ve sesli olarak çalışmak yasaktır.</a:t>
            </a:r>
          </a:p>
          <a:p>
            <a:r>
              <a:rPr lang="tr-TR" dirty="0"/>
              <a:t>7- Kamera, fotoğraf makinesi vb. ile kütüphane içinde izin almadan çekim yapmak yasaktır.</a:t>
            </a:r>
          </a:p>
          <a:p>
            <a:r>
              <a:rPr lang="tr-TR" dirty="0"/>
              <a:t>8- Kütüphane içinde cep telefonu kullanılamaz.</a:t>
            </a:r>
          </a:p>
        </p:txBody>
      </p:sp>
    </p:spTree>
    <p:extLst>
      <p:ext uri="{BB962C8B-B14F-4D97-AF65-F5344CB8AC3E}">
        <p14:creationId xmlns:p14="http://schemas.microsoft.com/office/powerpoint/2010/main" val="1809185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Ödünç Verme Kuralları</a:t>
            </a:r>
            <a:endParaRPr lang="tr-TR" dirty="0"/>
          </a:p>
        </p:txBody>
      </p:sp>
      <p:sp>
        <p:nvSpPr>
          <p:cNvPr id="3" name="Content Placeholder 2"/>
          <p:cNvSpPr>
            <a:spLocks noGrp="1"/>
          </p:cNvSpPr>
          <p:nvPr>
            <p:ph idx="1"/>
          </p:nvPr>
        </p:nvSpPr>
        <p:spPr>
          <a:xfrm>
            <a:off x="457200" y="1600200"/>
            <a:ext cx="8229600" cy="5069160"/>
          </a:xfrm>
        </p:spPr>
        <p:txBody>
          <a:bodyPr>
            <a:normAutofit fontScale="92500"/>
          </a:bodyPr>
          <a:lstStyle/>
          <a:p>
            <a:r>
              <a:rPr lang="tr-TR" dirty="0"/>
              <a:t>1- Ödünç verme işlemleri Üniversite kimlik kartıyla yapılmaktadır. Üniversite kimlik kartı olmayan kullanıcılar ödünç verme hizmetinden yararlanamaz.</a:t>
            </a:r>
          </a:p>
          <a:p>
            <a:r>
              <a:rPr lang="tr-TR" dirty="0"/>
              <a:t>2- Referans kaynakları(sözlük, ansiklopedi, atlas, harita, </a:t>
            </a:r>
            <a:r>
              <a:rPr lang="tr-TR" dirty="0" err="1"/>
              <a:t>index</a:t>
            </a:r>
            <a:r>
              <a:rPr lang="tr-TR" dirty="0"/>
              <a:t>, </a:t>
            </a:r>
            <a:r>
              <a:rPr lang="tr-TR" dirty="0" err="1"/>
              <a:t>abstract</a:t>
            </a:r>
            <a:r>
              <a:rPr lang="tr-TR" dirty="0"/>
              <a:t> vb.), süreli yayınlar, tezler, nadir eserler, rezerv kitaplar ve görsel-işitsel materyaller ödünç verilmez.</a:t>
            </a:r>
          </a:p>
          <a:p>
            <a:r>
              <a:rPr lang="tr-TR" dirty="0"/>
              <a:t>3- Üzerinde iade süresi geçmiş yayın ya da para cezası bulunan üyeler ödünç verme hizmetinden yararlanamaz.</a:t>
            </a:r>
          </a:p>
          <a:p>
            <a:r>
              <a:rPr lang="tr-TR" dirty="0"/>
              <a:t>4- Kütüphaneden ödünç alınabilecek yayın sayısı ve ödünç alma süreleri aşağıdaki gibidir :</a:t>
            </a:r>
          </a:p>
          <a:p>
            <a:r>
              <a:rPr lang="tr-TR" dirty="0" smtClean="0"/>
              <a:t>Lisans </a:t>
            </a:r>
            <a:r>
              <a:rPr lang="tr-TR" dirty="0"/>
              <a:t>ve Ön Lisans Öğrencileri: 1 ay süre ile en çok 3 </a:t>
            </a:r>
            <a:r>
              <a:rPr lang="tr-TR" dirty="0" smtClean="0"/>
              <a:t>kitap</a:t>
            </a:r>
            <a:endParaRPr lang="tr-TR" dirty="0"/>
          </a:p>
        </p:txBody>
      </p:sp>
    </p:spTree>
    <p:extLst>
      <p:ext uri="{BB962C8B-B14F-4D97-AF65-F5344CB8AC3E}">
        <p14:creationId xmlns:p14="http://schemas.microsoft.com/office/powerpoint/2010/main" val="3800061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effectLst/>
              </a:rPr>
              <a:t>Uzatma ve Geri Çağırma Kuralları</a:t>
            </a:r>
            <a:endParaRPr lang="tr-TR" dirty="0"/>
          </a:p>
        </p:txBody>
      </p:sp>
      <p:sp>
        <p:nvSpPr>
          <p:cNvPr id="3" name="Content Placeholder 2"/>
          <p:cNvSpPr>
            <a:spLocks noGrp="1"/>
          </p:cNvSpPr>
          <p:nvPr>
            <p:ph idx="1"/>
          </p:nvPr>
        </p:nvSpPr>
        <p:spPr>
          <a:xfrm>
            <a:off x="457200" y="1600200"/>
            <a:ext cx="8435280" cy="5069160"/>
          </a:xfrm>
        </p:spPr>
        <p:txBody>
          <a:bodyPr>
            <a:normAutofit fontScale="92500" lnSpcReduction="20000"/>
          </a:bodyPr>
          <a:lstStyle/>
          <a:p>
            <a:r>
              <a:rPr lang="tr-TR" dirty="0"/>
              <a:t>1- Üyeler ödünç aldıkları yayınları, yayın üzerinde rezerv(ayırma) yapılmamışsa, 3 defa uzatma hakkına sahiptirler. Uzatma işlemleri Ödünç verme bankosundan ve web üzerinden yapılabilmektedir. Web üzerinden uzatma işlemleri; ödünç alınan materyalin iade tarihine son iki gün kala ve materyal üzerinde başka bir kullanıcı rezerv(ayırma) işlemleri yapılmamışsa uzatma yapılabilmektedir.</a:t>
            </a:r>
            <a:br>
              <a:rPr lang="tr-TR" dirty="0"/>
            </a:br>
            <a:endParaRPr lang="tr-TR" dirty="0"/>
          </a:p>
          <a:p>
            <a:r>
              <a:rPr lang="tr-TR" dirty="0"/>
              <a:t>2- Başkası tarafından ayrılan yayınlar uzatılamaz.</a:t>
            </a:r>
          </a:p>
          <a:p>
            <a:r>
              <a:rPr lang="tr-TR" dirty="0"/>
              <a:t>3- Zamanında Kütüphaneye iade edilmeyen ve para cezası bulunan yayınlara uzatma işlemi yapılamaz.</a:t>
            </a:r>
          </a:p>
          <a:p>
            <a:r>
              <a:rPr lang="tr-TR" dirty="0"/>
              <a:t>4- Kütüphane gerekli gördüğü durumlarda, iade tarihini beklemeksizin, yayını geri çağırma hakkına sahiptir.</a:t>
            </a:r>
          </a:p>
          <a:p>
            <a:r>
              <a:rPr lang="tr-TR" dirty="0"/>
              <a:t>5- Geri çağırma notu üyenin eline geçtikten sonra en geç 3 gün içinde yayını Kütüphaneye iade etmek zorundadır</a:t>
            </a:r>
            <a:r>
              <a:rPr lang="tr-TR" dirty="0" smtClean="0"/>
              <a:t>.</a:t>
            </a:r>
            <a:endParaRPr lang="tr-TR" dirty="0"/>
          </a:p>
        </p:txBody>
      </p:sp>
    </p:spTree>
    <p:extLst>
      <p:ext uri="{BB962C8B-B14F-4D97-AF65-F5344CB8AC3E}">
        <p14:creationId xmlns:p14="http://schemas.microsoft.com/office/powerpoint/2010/main" val="16562351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1469</TotalTime>
  <Words>1213</Words>
  <Application>Microsoft Office PowerPoint</Application>
  <PresentationFormat>Ekran Gösterisi (4:3)</PresentationFormat>
  <Paragraphs>141</Paragraphs>
  <Slides>13</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13</vt:i4>
      </vt:variant>
    </vt:vector>
  </HeadingPairs>
  <TitlesOfParts>
    <vt:vector size="20" baseType="lpstr">
      <vt:lpstr>Arial</vt:lpstr>
      <vt:lpstr>Century Gothic</vt:lpstr>
      <vt:lpstr>Courier New</vt:lpstr>
      <vt:lpstr>Open Sans</vt:lpstr>
      <vt:lpstr>Palatino Linotype</vt:lpstr>
      <vt:lpstr>Tahoma</vt:lpstr>
      <vt:lpstr>Executive</vt:lpstr>
      <vt:lpstr>KTÜ Faik Ahmet Barutçu Kütüphanesi</vt:lpstr>
      <vt:lpstr>Hakkında</vt:lpstr>
      <vt:lpstr>Üyelik</vt:lpstr>
      <vt:lpstr>Çalışma Saatleri</vt:lpstr>
      <vt:lpstr>Kitaplara Erişim</vt:lpstr>
      <vt:lpstr>Kitaplara Erişim (Online Sistem)</vt:lpstr>
      <vt:lpstr>Genel Kurallar</vt:lpstr>
      <vt:lpstr>Ödünç Verme Kuralları</vt:lpstr>
      <vt:lpstr>Uzatma ve Geri Çağırma Kuralları</vt:lpstr>
      <vt:lpstr>Rezerv Kuralları</vt:lpstr>
      <vt:lpstr>Geciken Yayınlar ve Cezaları</vt:lpstr>
      <vt:lpstr>Akademik Makale / Bildirilere Erişim</vt:lpstr>
      <vt:lpstr>Diğer Üyelikler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KARADENİZ TEKNİK ÜNİVERSİTESİ</dc:title>
  <dc:creator>aykut</dc:creator>
  <cp:lastModifiedBy>Murat Aykut</cp:lastModifiedBy>
  <cp:revision>38</cp:revision>
  <dcterms:created xsi:type="dcterms:W3CDTF">2018-08-16T12:46:46Z</dcterms:created>
  <dcterms:modified xsi:type="dcterms:W3CDTF">2018-11-05T11:05:23Z</dcterms:modified>
</cp:coreProperties>
</file>