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317" r:id="rId6"/>
    <p:sldId id="260" r:id="rId7"/>
    <p:sldId id="261" r:id="rId8"/>
    <p:sldId id="318" r:id="rId9"/>
    <p:sldId id="319" r:id="rId10"/>
    <p:sldId id="262" r:id="rId11"/>
    <p:sldId id="263"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57FCC62-5CA7-4673-8AFC-35311548481D}" type="datetimeFigureOut">
              <a:rPr lang="tr-TR" smtClean="0"/>
              <a:t>05.09.2018</a:t>
            </a:fld>
            <a:endParaRPr lang="tr-TR"/>
          </a:p>
        </p:txBody>
      </p:sp>
      <p:sp>
        <p:nvSpPr>
          <p:cNvPr id="8" name="Slide Number Placeholder 7"/>
          <p:cNvSpPr>
            <a:spLocks noGrp="1"/>
          </p:cNvSpPr>
          <p:nvPr>
            <p:ph type="sldNum" sz="quarter" idx="11"/>
          </p:nvPr>
        </p:nvSpPr>
        <p:spPr/>
        <p:txBody>
          <a:bodyPr/>
          <a:lstStyle/>
          <a:p>
            <a:fld id="{4CE04DBD-0B1E-4ADC-BC87-66CA62EBFF96}"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FCC62-5CA7-4673-8AFC-35311548481D}" type="datetimeFigureOut">
              <a:rPr lang="tr-TR" smtClean="0"/>
              <a:t>05.09.2018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FCC62-5CA7-4673-8AFC-35311548481D}" type="datetimeFigureOut">
              <a:rPr lang="tr-TR" smtClean="0"/>
              <a:t>05.09.2018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57FCC62-5CA7-4673-8AFC-35311548481D}" type="datetimeFigureOut">
              <a:rPr lang="tr-TR" smtClean="0"/>
              <a:t>05.09.2018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FCC62-5CA7-4673-8AFC-35311548481D}" type="datetimeFigureOut">
              <a:rPr lang="tr-TR" smtClean="0"/>
              <a:t>05.09.2018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57FCC62-5CA7-4673-8AFC-35311548481D}" type="datetimeFigureOut">
              <a:rPr lang="tr-TR" smtClean="0"/>
              <a:t>05.09.2018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E04DBD-0B1E-4ADC-BC87-66CA62EBFF96}"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57FCC62-5CA7-4673-8AFC-35311548481D}" type="datetimeFigureOut">
              <a:rPr lang="tr-TR" smtClean="0"/>
              <a:t>05.09.2018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CE04DBD-0B1E-4ADC-BC87-66CA62EBFF96}"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7FCC62-5CA7-4673-8AFC-35311548481D}" type="datetimeFigureOut">
              <a:rPr lang="tr-TR" smtClean="0"/>
              <a:t>05.09.2018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FCC62-5CA7-4673-8AFC-35311548481D}" type="datetimeFigureOut">
              <a:rPr lang="tr-TR" smtClean="0"/>
              <a:t>05.09.2018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FCC62-5CA7-4673-8AFC-35311548481D}" type="datetimeFigureOut">
              <a:rPr lang="tr-TR" smtClean="0"/>
              <a:t>05.09.2018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FCC62-5CA7-4673-8AFC-35311548481D}" type="datetimeFigureOut">
              <a:rPr lang="tr-TR" smtClean="0"/>
              <a:t>05.09.2018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57FCC62-5CA7-4673-8AFC-35311548481D}" type="datetimeFigureOut">
              <a:rPr lang="tr-TR" smtClean="0"/>
              <a:t>05.09.2018</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CE04DBD-0B1E-4ADC-BC87-66CA62EBFF96}"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mdk.anadolu.edu.t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mudek.org.tr/doc/en/MUDEK-EUR-ACE_Certificate.pdf" TargetMode="External"/><Relationship Id="rId13" Type="http://schemas.openxmlformats.org/officeDocument/2006/relationships/hyperlink" Target="http://www.mudek.org.tr/tr/hak/IEA-WA.shtm" TargetMode="External"/><Relationship Id="rId3" Type="http://schemas.openxmlformats.org/officeDocument/2006/relationships/hyperlink" Target="http://www.mudek.org.tr/doc/en/MUDEK-ENAEE-Membership_Letter-20061122.pdf" TargetMode="External"/><Relationship Id="rId7" Type="http://schemas.openxmlformats.org/officeDocument/2006/relationships/hyperlink" Target="http://www.enaee.eu/eur-ace-system/" TargetMode="External"/><Relationship Id="rId12" Type="http://schemas.openxmlformats.org/officeDocument/2006/relationships/hyperlink" Target="http://www.mudek.org.tr/doc/en/MUDEK-IEA-WA-ProvisionalMemberLetter.pdf" TargetMode="External"/><Relationship Id="rId2" Type="http://schemas.openxmlformats.org/officeDocument/2006/relationships/hyperlink" Target="http://www.enaee.eu/" TargetMode="External"/><Relationship Id="rId1" Type="http://schemas.openxmlformats.org/officeDocument/2006/relationships/slideLayout" Target="../slideLayouts/slideLayout2.xml"/><Relationship Id="rId6" Type="http://schemas.openxmlformats.org/officeDocument/2006/relationships/hyperlink" Target="http://www.mudek.org.tr/doc/tr/MUDEK-YOK_Taninma-2013.pdf" TargetMode="External"/><Relationship Id="rId11" Type="http://schemas.openxmlformats.org/officeDocument/2006/relationships/hyperlink" Target="http://www.ieagreements.org/accords/washington/" TargetMode="External"/><Relationship Id="rId5" Type="http://schemas.openxmlformats.org/officeDocument/2006/relationships/hyperlink" Target="http://www.mudek.org.tr/doc/tr/MUDEK-YOK_Taninma-2007.pdf" TargetMode="External"/><Relationship Id="rId15" Type="http://schemas.openxmlformats.org/officeDocument/2006/relationships/hyperlink" Target="http://www.mudek.org.tr/doc/en/MUDEK-IEA-WA-SignatoryLetter-2017.pdf" TargetMode="External"/><Relationship Id="rId10" Type="http://schemas.openxmlformats.org/officeDocument/2006/relationships/hyperlink" Target="http://www.ieagreements.org/" TargetMode="External"/><Relationship Id="rId4" Type="http://schemas.openxmlformats.org/officeDocument/2006/relationships/hyperlink" Target="http://www.yok.gov.tr/" TargetMode="External"/><Relationship Id="rId9" Type="http://schemas.openxmlformats.org/officeDocument/2006/relationships/hyperlink" Target="http://www.mudek.org.tr/doc/en/MUDEK-EUR-ACE_re-authorization-2013.pdf" TargetMode="External"/><Relationship Id="rId14" Type="http://schemas.openxmlformats.org/officeDocument/2006/relationships/hyperlink" Target="http://www.mudek.org.tr/doc/en/MUDEK-IEA-WA-SignatoryLet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naee.eu/accredited-engineering-courses-html" TargetMode="External"/><Relationship Id="rId7" Type="http://schemas.openxmlformats.org/officeDocument/2006/relationships/hyperlink" Target="http://www.mudek.org.tr/tr/hak/IEA-WA.shtm" TargetMode="External"/><Relationship Id="rId2" Type="http://schemas.openxmlformats.org/officeDocument/2006/relationships/hyperlink" Target="http://www.enaee.eu/" TargetMode="External"/><Relationship Id="rId1" Type="http://schemas.openxmlformats.org/officeDocument/2006/relationships/slideLayout" Target="../slideLayouts/slideLayout2.xml"/><Relationship Id="rId6" Type="http://schemas.openxmlformats.org/officeDocument/2006/relationships/hyperlink" Target="http://www.ieagreements.org/accords/washington/" TargetMode="External"/><Relationship Id="rId5" Type="http://schemas.openxmlformats.org/officeDocument/2006/relationships/hyperlink" Target="http://www.ieagreements.org/" TargetMode="External"/><Relationship Id="rId4" Type="http://schemas.openxmlformats.org/officeDocument/2006/relationships/hyperlink" Target="http://www.enqa.eu/index.php/home/es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effectLst/>
              </a:rPr>
              <a:t>MÜDEK</a:t>
            </a:r>
            <a:endParaRPr lang="tr-TR" dirty="0"/>
          </a:p>
        </p:txBody>
      </p:sp>
      <p:sp>
        <p:nvSpPr>
          <p:cNvPr id="3" name="Subtitle 2"/>
          <p:cNvSpPr>
            <a:spLocks noGrp="1"/>
          </p:cNvSpPr>
          <p:nvPr>
            <p:ph type="subTitle" idx="1"/>
          </p:nvPr>
        </p:nvSpPr>
        <p:spPr/>
        <p:txBody>
          <a:bodyPr>
            <a:normAutofit/>
          </a:bodyPr>
          <a:lstStyle/>
          <a:p>
            <a:r>
              <a:rPr lang="tr-TR" i="1" dirty="0"/>
              <a:t>Mühendislik Eğitim Programları Değerlendirme ve Akreditasyon </a:t>
            </a:r>
            <a:r>
              <a:rPr lang="tr-TR" i="1" dirty="0" smtClean="0"/>
              <a:t>Derneği</a:t>
            </a:r>
            <a:endParaRPr lang="tr-TR" dirty="0"/>
          </a:p>
        </p:txBody>
      </p:sp>
    </p:spTree>
    <p:extLst>
      <p:ext uri="{BB962C8B-B14F-4D97-AF65-F5344CB8AC3E}">
        <p14:creationId xmlns:p14="http://schemas.microsoft.com/office/powerpoint/2010/main" val="92459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effectLst/>
              </a:rPr>
              <a:t>Faydalar..</a:t>
            </a:r>
            <a:endParaRPr lang="tr-TR" dirty="0"/>
          </a:p>
        </p:txBody>
      </p:sp>
      <p:sp>
        <p:nvSpPr>
          <p:cNvPr id="3" name="Content Placeholder 2"/>
          <p:cNvSpPr>
            <a:spLocks noGrp="1"/>
          </p:cNvSpPr>
          <p:nvPr>
            <p:ph idx="1"/>
          </p:nvPr>
        </p:nvSpPr>
        <p:spPr>
          <a:xfrm>
            <a:off x="457200" y="1600200"/>
            <a:ext cx="8229600" cy="4997152"/>
          </a:xfrm>
        </p:spPr>
        <p:txBody>
          <a:bodyPr>
            <a:normAutofit lnSpcReduction="10000"/>
          </a:bodyPr>
          <a:lstStyle/>
          <a:p>
            <a:r>
              <a:rPr lang="tr-TR" dirty="0"/>
              <a:t>Yükseköğretimde Yeterlilikler: MÜDEK program çıktıları, Mesleki Yeterlilik Kurumunun Yükseköğretimde 6. Seviye Yeterlilik çerçevesini karşılamaktadır. Ulusal Yeterlilikler, Avrupa Yeterlilikler Çerçevesi (European Qualification Framework) içinde bir alt </a:t>
            </a:r>
            <a:r>
              <a:rPr lang="tr-TR" dirty="0" smtClean="0"/>
              <a:t>kümedir.</a:t>
            </a:r>
          </a:p>
          <a:p>
            <a:r>
              <a:rPr lang="tr-TR" dirty="0" smtClean="0"/>
              <a:t>ÖSYS </a:t>
            </a:r>
            <a:r>
              <a:rPr lang="tr-TR" dirty="0"/>
              <a:t>Kılavuzu: 2016 yılından başlayarak programların akreditasyon bilgisi ÖSYS Yükseköğretim Programları ve Kontenjanları Kılavuzunda yer </a:t>
            </a:r>
            <a:r>
              <a:rPr lang="tr-TR" dirty="0" smtClean="0"/>
              <a:t>almaktadır.</a:t>
            </a:r>
          </a:p>
          <a:p>
            <a:r>
              <a:rPr lang="tr-TR" dirty="0" smtClean="0"/>
              <a:t>Özdeğerlendirme</a:t>
            </a:r>
            <a:r>
              <a:rPr lang="tr-TR" dirty="0"/>
              <a:t>: Akreditasyon için değerlendirmeye hazırlık süreci programın ve kurumun kendisini daha iyi tanımasına fırsat sağlayan öğretici bir süreçtir.</a:t>
            </a:r>
            <a:endParaRPr lang="tr-TR" dirty="0"/>
          </a:p>
        </p:txBody>
      </p:sp>
    </p:spTree>
    <p:extLst>
      <p:ext uri="{BB962C8B-B14F-4D97-AF65-F5344CB8AC3E}">
        <p14:creationId xmlns:p14="http://schemas.microsoft.com/office/powerpoint/2010/main" val="1945769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fontScale="92500" lnSpcReduction="20000"/>
          </a:bodyPr>
          <a:lstStyle/>
          <a:p>
            <a:r>
              <a:rPr lang="tr-TR" dirty="0"/>
              <a:t>İşverenlere, profesyonel mühendislik kuruluşlarına ve Yüksek Lisans/Doktora seviyesinde eğitim veren yükseköğretim kurumlarına, program mezunlarının beklenen standartta bir lisans eğitimi aldığı garantisi ve güveni </a:t>
            </a:r>
            <a:r>
              <a:rPr lang="tr-TR" dirty="0" smtClean="0"/>
              <a:t>verir.</a:t>
            </a:r>
          </a:p>
          <a:p>
            <a:r>
              <a:rPr lang="tr-TR" dirty="0" smtClean="0"/>
              <a:t>EUR-ACE</a:t>
            </a:r>
            <a:r>
              <a:rPr lang="tr-TR" dirty="0"/>
              <a:t>® Etiketi: FEANI (European Federation of National Engineering Associations) Kayıt Listesi, EUR-ACE® Label etiketi veren kuruluşların akredite ettiği programları otomatik olarak kaydetmektedir. Bu etiket, ayrıca, 15 akreditasyon kuruluşu tarafından karşılıklı tanınma </a:t>
            </a:r>
            <a:r>
              <a:rPr lang="tr-TR" dirty="0" smtClean="0"/>
              <a:t>sağlamaktadır.</a:t>
            </a:r>
          </a:p>
          <a:p>
            <a:r>
              <a:rPr lang="tr-TR" dirty="0" smtClean="0"/>
              <a:t>WA </a:t>
            </a:r>
            <a:r>
              <a:rPr lang="tr-TR" dirty="0"/>
              <a:t>İmzacı Üyeliği: ABET, EC-UK, JABEE, EC, EA gibi 18 akreditasyon kuruluşu, MÜDEK akreditasyonunu eşdeğer kabul etmektedir. Eşdeğerlik, IntPE (International Professional Engineer) etiketi için gerekenler listesinin birinci sırasındadır.</a:t>
            </a:r>
            <a:endParaRPr lang="tr-TR" dirty="0"/>
          </a:p>
        </p:txBody>
      </p:sp>
    </p:spTree>
    <p:extLst>
      <p:ext uri="{BB962C8B-B14F-4D97-AF65-F5344CB8AC3E}">
        <p14:creationId xmlns:p14="http://schemas.microsoft.com/office/powerpoint/2010/main" val="3210306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Hakkında</a:t>
            </a:r>
            <a:endParaRPr lang="tr-TR" dirty="0"/>
          </a:p>
        </p:txBody>
      </p:sp>
      <p:sp>
        <p:nvSpPr>
          <p:cNvPr id="3" name="Content Placeholder 2"/>
          <p:cNvSpPr>
            <a:spLocks noGrp="1"/>
          </p:cNvSpPr>
          <p:nvPr>
            <p:ph idx="1"/>
          </p:nvPr>
        </p:nvSpPr>
        <p:spPr/>
        <p:txBody>
          <a:bodyPr>
            <a:normAutofit fontScale="92500"/>
          </a:bodyPr>
          <a:lstStyle/>
          <a:p>
            <a:r>
              <a:rPr lang="tr-TR" dirty="0"/>
              <a:t>Ü</a:t>
            </a:r>
            <a:r>
              <a:rPr lang="tr-TR" dirty="0" smtClean="0"/>
              <a:t>lkemizdeki </a:t>
            </a:r>
            <a:r>
              <a:rPr lang="tr-TR" dirty="0"/>
              <a:t>çeşitli mühendislik eğitim programları için akreditasyon, değerlendirme ve bilgilendirme çalışmaları yaparak, Türkiye'de mühendislik eğitimi kalitesinin yükseltilmesine katkıda bulunmak amacıyla faaliyet gösteren bağımsız bir kuruluştur</a:t>
            </a:r>
            <a:r>
              <a:rPr lang="tr-TR" dirty="0" smtClean="0"/>
              <a:t>.</a:t>
            </a:r>
          </a:p>
          <a:p>
            <a:r>
              <a:rPr lang="tr-TR" dirty="0"/>
              <a:t>MÜDEK, 2002 yılında Türkiye ve KKTC'de mühendislik eğitimi veren fakültelerin dekanlarından oluşan </a:t>
            </a:r>
            <a:r>
              <a:rPr lang="tr-TR" i="1" dirty="0"/>
              <a:t>Mühendislik Dekanları Konseyi (</a:t>
            </a:r>
            <a:r>
              <a:rPr lang="tr-TR" i="1" dirty="0">
                <a:hlinkClick r:id="rId2"/>
              </a:rPr>
              <a:t>MDK</a:t>
            </a:r>
            <a:r>
              <a:rPr lang="tr-TR" i="1" dirty="0"/>
              <a:t>)</a:t>
            </a:r>
            <a:r>
              <a:rPr lang="tr-TR" dirty="0"/>
              <a:t> tarafından, bu fakültelerin mühendislik lisans programlarının değerlendirmesi için ayrıntılı bir program düzenlemek ve uygulamak üzere, </a:t>
            </a:r>
            <a:r>
              <a:rPr lang="tr-TR" i="1" dirty="0"/>
              <a:t>Mühendislik Değerlendirme Kurulu</a:t>
            </a:r>
            <a:r>
              <a:rPr lang="tr-TR" dirty="0"/>
              <a:t> adı ile bağımsız bir platform olarak kurulmuş ve 2007 yılında dernekleşmiştir. </a:t>
            </a:r>
            <a:endParaRPr lang="tr-TR" dirty="0"/>
          </a:p>
        </p:txBody>
      </p:sp>
    </p:spTree>
    <p:extLst>
      <p:ext uri="{BB962C8B-B14F-4D97-AF65-F5344CB8AC3E}">
        <p14:creationId xmlns:p14="http://schemas.microsoft.com/office/powerpoint/2010/main" val="173884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effectLst/>
              </a:rPr>
              <a:t>Tarihçesi</a:t>
            </a:r>
            <a:endParaRPr lang="tr-TR" dirty="0"/>
          </a:p>
        </p:txBody>
      </p:sp>
      <p:sp>
        <p:nvSpPr>
          <p:cNvPr id="3" name="Content Placeholder 2"/>
          <p:cNvSpPr>
            <a:spLocks noGrp="1"/>
          </p:cNvSpPr>
          <p:nvPr>
            <p:ph idx="1"/>
          </p:nvPr>
        </p:nvSpPr>
        <p:spPr>
          <a:xfrm>
            <a:off x="457200" y="1600200"/>
            <a:ext cx="8363272" cy="5141168"/>
          </a:xfrm>
        </p:spPr>
        <p:txBody>
          <a:bodyPr>
            <a:normAutofit fontScale="70000" lnSpcReduction="20000"/>
          </a:bodyPr>
          <a:lstStyle/>
          <a:p>
            <a:r>
              <a:rPr lang="tr-TR" dirty="0"/>
              <a:t>2003 yılında mühendislik programlarının değerlendirmesine başlamış,</a:t>
            </a:r>
          </a:p>
          <a:p>
            <a:r>
              <a:rPr lang="tr-TR" dirty="0"/>
              <a:t>17 Kasım 2006 tarihinde Avrupa Mühendislik Eğitimi Akreditasyon Ağı (</a:t>
            </a:r>
            <a:r>
              <a:rPr lang="tr-TR" dirty="0">
                <a:hlinkClick r:id="rId2"/>
              </a:rPr>
              <a:t>ENAEE</a:t>
            </a:r>
            <a:r>
              <a:rPr lang="tr-TR" dirty="0"/>
              <a:t> - European Network for Accreditation of Engineering Education) adlı kuruluşa </a:t>
            </a:r>
            <a:r>
              <a:rPr lang="tr-TR" dirty="0">
                <a:hlinkClick r:id="rId3"/>
              </a:rPr>
              <a:t>üye olmuş</a:t>
            </a:r>
            <a:r>
              <a:rPr lang="tr-TR" dirty="0"/>
              <a:t>,</a:t>
            </a:r>
          </a:p>
          <a:p>
            <a:r>
              <a:rPr lang="tr-TR" dirty="0"/>
              <a:t>25 Ocak 2007 tarihinde MÜDEK kısa adını kullanmaya devam ederek </a:t>
            </a:r>
            <a:r>
              <a:rPr lang="tr-TR" i="1" dirty="0"/>
              <a:t>Mühendislik Eğitim Programları Değerlendirme ve Akreditasyon Derneği</a:t>
            </a:r>
            <a:r>
              <a:rPr lang="tr-TR" dirty="0"/>
              <a:t> adında bir sivil toplum kuruluşuna dönüşerek tüzel kişilik kazanmış,</a:t>
            </a:r>
          </a:p>
          <a:p>
            <a:r>
              <a:rPr lang="tr-TR" dirty="0"/>
              <a:t>16 Kasım 2007 tarihinde Yükseköğretim Kurulu (</a:t>
            </a:r>
            <a:r>
              <a:rPr lang="tr-TR" dirty="0">
                <a:hlinkClick r:id="rId4"/>
              </a:rPr>
              <a:t>YÖK</a:t>
            </a:r>
            <a:r>
              <a:rPr lang="tr-TR" dirty="0"/>
              <a:t>) tarafından yükseköğretim kurumlarının mühendislik programlarında ulusal, sektörel ve program yeterlilikleri odaklı ulusal bir kalite güvence kuruluşu olarak resmen </a:t>
            </a:r>
            <a:r>
              <a:rPr lang="tr-TR" dirty="0">
                <a:hlinkClick r:id="rId5"/>
              </a:rPr>
              <a:t>tanınmış</a:t>
            </a:r>
            <a:r>
              <a:rPr lang="tr-TR" dirty="0"/>
              <a:t>, 5 yıl süreli bu tanınma 01 Şubat 2013 tarihinde 5 yıllığına </a:t>
            </a:r>
            <a:r>
              <a:rPr lang="tr-TR" dirty="0">
                <a:hlinkClick r:id="rId6"/>
              </a:rPr>
              <a:t>yenilenmiş</a:t>
            </a:r>
            <a:r>
              <a:rPr lang="tr-TR" dirty="0" smtClean="0"/>
              <a:t>, ve en son olarak 31 Ocak 2023 tarihine kadar tekrar yenilenmiştir.</a:t>
            </a:r>
            <a:endParaRPr lang="tr-TR" dirty="0"/>
          </a:p>
          <a:p>
            <a:r>
              <a:rPr lang="tr-TR" dirty="0"/>
              <a:t>21 Ocak 2009 tarihinden itibaren akredite edeceği mühendislik eğitimi programlarına </a:t>
            </a:r>
            <a:r>
              <a:rPr lang="tr-TR" dirty="0">
                <a:hlinkClick r:id="rId7"/>
              </a:rPr>
              <a:t>EUR-ACE Label</a:t>
            </a:r>
            <a:r>
              <a:rPr lang="tr-TR" dirty="0"/>
              <a:t> vermek üzere ENAEE tarafından 31 Aralık 2013 tarihine kadar </a:t>
            </a:r>
            <a:r>
              <a:rPr lang="tr-TR" dirty="0">
                <a:hlinkClick r:id="rId8"/>
              </a:rPr>
              <a:t>yetkilendirilmiş</a:t>
            </a:r>
            <a:r>
              <a:rPr lang="tr-TR" dirty="0"/>
              <a:t> ve bu yetkilendirme 16 Ekim 2013 tarihinde 31 Aralık 2018 tarihine kadar </a:t>
            </a:r>
            <a:r>
              <a:rPr lang="tr-TR" dirty="0">
                <a:hlinkClick r:id="rId9"/>
              </a:rPr>
              <a:t>yenilenmiş</a:t>
            </a:r>
            <a:r>
              <a:rPr lang="tr-TR" dirty="0"/>
              <a:t>;</a:t>
            </a:r>
          </a:p>
          <a:p>
            <a:r>
              <a:rPr lang="tr-TR" dirty="0"/>
              <a:t>25 Haziran 2010 tarihinde </a:t>
            </a:r>
            <a:r>
              <a:rPr lang="tr-TR" dirty="0">
                <a:hlinkClick r:id="rId10"/>
              </a:rPr>
              <a:t>IEA</a:t>
            </a:r>
            <a:r>
              <a:rPr lang="tr-TR" dirty="0"/>
              <a:t> (International Engineering Alliance) </a:t>
            </a:r>
            <a:r>
              <a:rPr lang="tr-TR" dirty="0">
                <a:hlinkClick r:id="rId11"/>
              </a:rPr>
              <a:t>Washington Accord</a:t>
            </a:r>
            <a:r>
              <a:rPr lang="tr-TR" dirty="0"/>
              <a:t>'a </a:t>
            </a:r>
            <a:r>
              <a:rPr lang="tr-TR" dirty="0">
                <a:hlinkClick r:id="rId12"/>
              </a:rPr>
              <a:t>aday üye</a:t>
            </a:r>
            <a:r>
              <a:rPr lang="tr-TR" dirty="0"/>
              <a:t> (Provisional Status) olmuş;</a:t>
            </a:r>
          </a:p>
          <a:p>
            <a:r>
              <a:rPr lang="tr-TR" dirty="0"/>
              <a:t>15 Haziran 2011 tarihinde IEA -Washington Accord'a </a:t>
            </a:r>
            <a:r>
              <a:rPr lang="tr-TR" dirty="0">
                <a:hlinkClick r:id="rId13"/>
              </a:rPr>
              <a:t>tam üye</a:t>
            </a:r>
            <a:r>
              <a:rPr lang="tr-TR" dirty="0"/>
              <a:t> (Full Member Signatory) </a:t>
            </a:r>
            <a:r>
              <a:rPr lang="tr-TR" dirty="0">
                <a:hlinkClick r:id="rId14"/>
              </a:rPr>
              <a:t>olmuş</a:t>
            </a:r>
            <a:r>
              <a:rPr lang="tr-TR" dirty="0"/>
              <a:t> ve 6 yıl süreli bu üyelik 21 Haziran 2017 tarihinde 6 yıllığına </a:t>
            </a:r>
            <a:r>
              <a:rPr lang="tr-TR" dirty="0">
                <a:hlinkClick r:id="rId15"/>
              </a:rPr>
              <a:t>yenilenmiştir</a:t>
            </a:r>
            <a:r>
              <a:rPr lang="tr-TR" dirty="0" smtClean="0"/>
              <a:t>.</a:t>
            </a:r>
            <a:endParaRPr lang="tr-TR" dirty="0"/>
          </a:p>
        </p:txBody>
      </p:sp>
    </p:spTree>
    <p:extLst>
      <p:ext uri="{BB962C8B-B14F-4D97-AF65-F5344CB8AC3E}">
        <p14:creationId xmlns:p14="http://schemas.microsoft.com/office/powerpoint/2010/main" val="1383925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effectLst/>
              </a:rPr>
              <a:t>Amaç</a:t>
            </a:r>
            <a:endParaRPr lang="tr-TR" dirty="0"/>
          </a:p>
        </p:txBody>
      </p:sp>
      <p:sp>
        <p:nvSpPr>
          <p:cNvPr id="3" name="Content Placeholder 2"/>
          <p:cNvSpPr>
            <a:spLocks noGrp="1"/>
          </p:cNvSpPr>
          <p:nvPr>
            <p:ph idx="1"/>
          </p:nvPr>
        </p:nvSpPr>
        <p:spPr/>
        <p:txBody>
          <a:bodyPr>
            <a:normAutofit lnSpcReduction="10000"/>
          </a:bodyPr>
          <a:lstStyle/>
          <a:p>
            <a:r>
              <a:rPr lang="tr-TR" dirty="0"/>
              <a:t>MÜDEK'in amacı, farklı disiplinlerdeki mühendislik eğitim programları için akreditasyon, değerlendirme ve bilgilendirme çalışmaları yaparak Türkiye'de mühendislik eğitiminin kalitesinin yükseltilmesine katkıda bulunmak, böylece, güncel ve gelişmekte olan teknolojileri kavrayan, daha iyi eğitilmiş ve daha nitelikli mühendisler yetiştirilerek toplumun refahının ileri götürülmesini sağlamaktır</a:t>
            </a:r>
            <a:r>
              <a:rPr lang="tr-TR" dirty="0" smtClean="0"/>
              <a:t>.</a:t>
            </a:r>
          </a:p>
          <a:p>
            <a:r>
              <a:rPr lang="tr-TR" b="1" dirty="0"/>
              <a:t>Amaç Dışında Kalan Konular: </a:t>
            </a:r>
            <a:r>
              <a:rPr lang="tr-TR" dirty="0"/>
              <a:t>Mezun Mühendis Yetkinliği, Profesyonel Mühendis Yeterlikleri, Sertifikasyon, Programları Sıralama veya Derecelendirme, ... </a:t>
            </a:r>
            <a:endParaRPr lang="tr-TR" dirty="0"/>
          </a:p>
        </p:txBody>
      </p:sp>
    </p:spTree>
    <p:extLst>
      <p:ext uri="{BB962C8B-B14F-4D97-AF65-F5344CB8AC3E}">
        <p14:creationId xmlns:p14="http://schemas.microsoft.com/office/powerpoint/2010/main" val="4101948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Akreditasyon</a:t>
            </a:r>
            <a:endParaRPr lang="tr-TR" dirty="0"/>
          </a:p>
        </p:txBody>
      </p:sp>
      <p:sp>
        <p:nvSpPr>
          <p:cNvPr id="3" name="Content Placeholder 2"/>
          <p:cNvSpPr>
            <a:spLocks noGrp="1"/>
          </p:cNvSpPr>
          <p:nvPr>
            <p:ph idx="1"/>
          </p:nvPr>
        </p:nvSpPr>
        <p:spPr/>
        <p:txBody>
          <a:bodyPr>
            <a:normAutofit fontScale="92500" lnSpcReduction="10000"/>
          </a:bodyPr>
          <a:lstStyle/>
          <a:p>
            <a:r>
              <a:rPr lang="tr-TR" b="1" dirty="0"/>
              <a:t>Akreditasyon</a:t>
            </a:r>
            <a:r>
              <a:rPr lang="tr-TR" dirty="0"/>
              <a:t>: Bir kurumun, hizmetin veya bireyin, ihtiyaç duyulan bir hizmeti veya operasyonu sunabilmesi için olanaklar, kapasite, tarafsızlık, yetkinlik ve tutarlılık tanınırlığı olan bir ajans tarafından belgelenmesi</a:t>
            </a:r>
            <a:r>
              <a:rPr lang="tr-TR" dirty="0" smtClean="0"/>
              <a:t>.</a:t>
            </a:r>
          </a:p>
          <a:p>
            <a:r>
              <a:rPr lang="tr-TR" b="1" dirty="0" smtClean="0"/>
              <a:t>Eğitim </a:t>
            </a:r>
            <a:r>
              <a:rPr lang="tr-TR" b="1" dirty="0"/>
              <a:t>Akreditasyonu</a:t>
            </a:r>
            <a:r>
              <a:rPr lang="tr-TR" dirty="0"/>
              <a:t>: Bir eğitim kurumu veya programının hizmet ve operasyonlarının, geçerli standartlara (ölçütlere) uygunluğunu belirlemek amacıyla bir dış ajans tarafından değerlendirildiği bir tür kalite güvence sürecidir</a:t>
            </a:r>
            <a:r>
              <a:rPr lang="tr-TR" dirty="0" smtClean="0"/>
              <a:t>.</a:t>
            </a:r>
          </a:p>
          <a:p>
            <a:r>
              <a:rPr lang="tr-TR" b="1" dirty="0"/>
              <a:t>Kalite Güvencesi</a:t>
            </a:r>
            <a:r>
              <a:rPr lang="tr-TR" dirty="0"/>
              <a:t>: Bir kalite sisteminde uygulanan planlı ve sistematik faaliyetler. ... Gerçekleştirilen sistematik ölçümler, belli bir standartla kıyaslama ve süreç izleme ile birlikte, bunlarla ilişkili olan ve hataları önlemek amaçlı oluşturulan bir geri besleme çevrimi </a:t>
            </a:r>
          </a:p>
        </p:txBody>
      </p:sp>
    </p:spTree>
    <p:extLst>
      <p:ext uri="{BB962C8B-B14F-4D97-AF65-F5344CB8AC3E}">
        <p14:creationId xmlns:p14="http://schemas.microsoft.com/office/powerpoint/2010/main" val="180918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Dış Değerlendirmeler ve Yetkilendirmeler</a:t>
            </a:r>
            <a:endParaRPr lang="tr-TR" dirty="0"/>
          </a:p>
        </p:txBody>
      </p:sp>
      <p:sp>
        <p:nvSpPr>
          <p:cNvPr id="3" name="Content Placeholder 2"/>
          <p:cNvSpPr>
            <a:spLocks noGrp="1"/>
          </p:cNvSpPr>
          <p:nvPr>
            <p:ph idx="1"/>
          </p:nvPr>
        </p:nvSpPr>
        <p:spPr>
          <a:xfrm>
            <a:off x="457200" y="1600200"/>
            <a:ext cx="8229600" cy="5069160"/>
          </a:xfrm>
        </p:spPr>
        <p:txBody>
          <a:bodyPr>
            <a:normAutofit fontScale="62500" lnSpcReduction="20000"/>
          </a:bodyPr>
          <a:lstStyle/>
          <a:p>
            <a:r>
              <a:rPr lang="tr-TR" b="1" u="sng" dirty="0"/>
              <a:t>EUR-ACE Etiketi:</a:t>
            </a:r>
            <a:r>
              <a:rPr lang="tr-TR" dirty="0"/>
              <a:t> </a:t>
            </a:r>
            <a:r>
              <a:rPr lang="tr-TR" dirty="0"/>
              <a:t/>
            </a:r>
            <a:br>
              <a:rPr lang="tr-TR" dirty="0"/>
            </a:br>
            <a:r>
              <a:rPr lang="tr-TR" dirty="0"/>
              <a:t/>
            </a:r>
            <a:br>
              <a:rPr lang="tr-TR" dirty="0"/>
            </a:br>
            <a:r>
              <a:rPr lang="tr-TR" dirty="0"/>
              <a:t>MÜDEK, </a:t>
            </a:r>
            <a:r>
              <a:rPr lang="tr-TR" b="1" dirty="0"/>
              <a:t>European Network for Accreditation of Engineering Education (</a:t>
            </a:r>
            <a:r>
              <a:rPr lang="tr-TR" b="1" dirty="0">
                <a:hlinkClick r:id="rId2"/>
              </a:rPr>
              <a:t>ENAEE</a:t>
            </a:r>
            <a:r>
              <a:rPr lang="tr-TR" b="1" dirty="0"/>
              <a:t>)</a:t>
            </a:r>
            <a:r>
              <a:rPr lang="tr-TR" dirty="0"/>
              <a:t> tarafından ilk kez 2009 yılında değerlendirilmiş ve ENAEE Yönetim Kurulu'nun 21 Ocak 2009 tarihli kararıyla akredite ettiği mühendislik </a:t>
            </a:r>
            <a:r>
              <a:rPr lang="tr-TR" b="1" dirty="0"/>
              <a:t>lisans (Bachelor)</a:t>
            </a:r>
            <a:r>
              <a:rPr lang="tr-TR" dirty="0"/>
              <a:t> programlarına </a:t>
            </a:r>
            <a:r>
              <a:rPr lang="tr-TR" b="1" dirty="0"/>
              <a:t>EUR-ACE Etiketi (</a:t>
            </a:r>
            <a:r>
              <a:rPr lang="tr-TR" b="1" dirty="0">
                <a:hlinkClick r:id="rId3"/>
              </a:rPr>
              <a:t>EUR-ACE Label</a:t>
            </a:r>
            <a:r>
              <a:rPr lang="tr-TR" b="1" dirty="0"/>
              <a:t>)</a:t>
            </a:r>
            <a:r>
              <a:rPr lang="tr-TR" dirty="0"/>
              <a:t> vermek üzere </a:t>
            </a:r>
            <a:r>
              <a:rPr lang="tr-TR" b="1" dirty="0"/>
              <a:t>21 Ocak 2009</a:t>
            </a:r>
            <a:r>
              <a:rPr lang="tr-TR" dirty="0"/>
              <a:t> tarihinden itibaren 5 yıl süreyle (31 Aralık 2013 tarihine kadar) yetkilendirilmişti</a:t>
            </a:r>
            <a:r>
              <a:rPr lang="tr-TR" dirty="0" smtClean="0"/>
              <a:t>.</a:t>
            </a:r>
            <a:r>
              <a:rPr lang="tr-TR" dirty="0"/>
              <a:t> </a:t>
            </a:r>
            <a:r>
              <a:rPr lang="tr-TR" dirty="0" smtClean="0"/>
              <a:t>5 yılda bir yenilenen bu yetkilendirme günümüzde devam etmektedir.</a:t>
            </a:r>
            <a:r>
              <a:rPr lang="tr-TR" dirty="0"/>
              <a:t/>
            </a:r>
            <a:br>
              <a:rPr lang="tr-TR" dirty="0"/>
            </a:br>
            <a:r>
              <a:rPr lang="tr-TR" dirty="0"/>
              <a:t/>
            </a:r>
            <a:br>
              <a:rPr lang="tr-TR" dirty="0"/>
            </a:br>
            <a:r>
              <a:rPr lang="tr-TR" b="1" u="sng" dirty="0"/>
              <a:t>ESG Uyumu için Dış Değerlendirme</a:t>
            </a:r>
            <a:r>
              <a:rPr lang="tr-TR" dirty="0"/>
              <a:t> </a:t>
            </a:r>
            <a:r>
              <a:rPr lang="tr-TR" dirty="0"/>
              <a:t/>
            </a:r>
            <a:br>
              <a:rPr lang="tr-TR" dirty="0"/>
            </a:br>
            <a:r>
              <a:rPr lang="tr-TR" dirty="0"/>
              <a:t/>
            </a:r>
            <a:br>
              <a:rPr lang="tr-TR" dirty="0"/>
            </a:br>
            <a:r>
              <a:rPr lang="tr-TR" dirty="0"/>
              <a:t>MÜDEK </a:t>
            </a:r>
            <a:r>
              <a:rPr lang="tr-TR" b="1" dirty="0"/>
              <a:t>2013</a:t>
            </a:r>
            <a:r>
              <a:rPr lang="tr-TR" dirty="0"/>
              <a:t> yılında ENAEE tarafından koordine edilen ve uluslararası uzmanlardan oluşmuş bir değerlendirme paneli tarafından </a:t>
            </a:r>
            <a:r>
              <a:rPr lang="tr-TR" b="1" dirty="0"/>
              <a:t>Avrupa Standartları ve İlkeleri (</a:t>
            </a:r>
            <a:r>
              <a:rPr lang="tr-TR" b="1" dirty="0">
                <a:hlinkClick r:id="rId4"/>
              </a:rPr>
              <a:t>ESG</a:t>
            </a:r>
            <a:r>
              <a:rPr lang="tr-TR" b="1" dirty="0"/>
              <a:t>) Bölüm 2 ve 3</a:t>
            </a:r>
            <a:r>
              <a:rPr lang="tr-TR" dirty="0"/>
              <a:t> kapsamında değerlendirilmiş ve değerlendirme paneli MÜDEK'in ESG Bölüm 2.1-2.8 ve 3.1-3.8'de belirtilen </a:t>
            </a:r>
            <a:r>
              <a:rPr lang="tr-TR" b="1" dirty="0"/>
              <a:t>standartları tam olarak </a:t>
            </a:r>
            <a:r>
              <a:rPr lang="tr-TR" b="1" dirty="0" smtClean="0"/>
              <a:t>sağladığı </a:t>
            </a:r>
            <a:r>
              <a:rPr lang="tr-TR" dirty="0" smtClean="0"/>
              <a:t>sonucuna </a:t>
            </a:r>
            <a:r>
              <a:rPr lang="tr-TR" dirty="0"/>
              <a:t>varmıştır. ESG Bölüm 2 ve 3 sırasıyla Avrupa Yükseköğretim Alanında uyulması beklenen dış kalite güvence süreçleri ile ilgili standartları ve bu süreçleri yürütmek üzere faaliyet gösteren dış kalite güvence ajanslarının uyması beklenen standartları </a:t>
            </a:r>
            <a:r>
              <a:rPr lang="tr-TR" dirty="0" smtClean="0"/>
              <a:t>tanımlamaktadır.</a:t>
            </a:r>
            <a:r>
              <a:rPr lang="tr-TR" dirty="0"/>
              <a:t/>
            </a:r>
            <a:br>
              <a:rPr lang="tr-TR" dirty="0"/>
            </a:br>
            <a:r>
              <a:rPr lang="tr-TR" dirty="0"/>
              <a:t/>
            </a:r>
            <a:br>
              <a:rPr lang="tr-TR" dirty="0"/>
            </a:br>
            <a:r>
              <a:rPr lang="tr-TR" b="1" u="sng" dirty="0"/>
              <a:t>Washington Accord İmzacılığı:</a:t>
            </a:r>
            <a:r>
              <a:rPr lang="tr-TR" dirty="0"/>
              <a:t> </a:t>
            </a:r>
            <a:r>
              <a:rPr lang="tr-TR" dirty="0"/>
              <a:t/>
            </a:r>
            <a:br>
              <a:rPr lang="tr-TR" dirty="0"/>
            </a:br>
            <a:r>
              <a:rPr lang="tr-TR" dirty="0"/>
              <a:t/>
            </a:r>
            <a:br>
              <a:rPr lang="tr-TR" dirty="0"/>
            </a:br>
            <a:r>
              <a:rPr lang="tr-TR" dirty="0"/>
              <a:t>MÜDEK, </a:t>
            </a:r>
            <a:r>
              <a:rPr lang="tr-TR" b="1" dirty="0"/>
              <a:t>International Engineering Alliance (</a:t>
            </a:r>
            <a:r>
              <a:rPr lang="tr-TR" b="1" dirty="0">
                <a:hlinkClick r:id="rId5"/>
              </a:rPr>
              <a:t>IEA</a:t>
            </a:r>
            <a:r>
              <a:rPr lang="tr-TR" b="1" dirty="0"/>
              <a:t>)</a:t>
            </a:r>
            <a:r>
              <a:rPr lang="tr-TR" dirty="0"/>
              <a:t> şemsiyesi altındaki </a:t>
            </a:r>
            <a:r>
              <a:rPr lang="tr-TR" b="1" dirty="0">
                <a:hlinkClick r:id="rId6"/>
              </a:rPr>
              <a:t>Washington Accord</a:t>
            </a:r>
            <a:r>
              <a:rPr lang="tr-TR" dirty="0"/>
              <a:t> tarafından koordine edilen bir uzmanlar paneli tarafından değerlendirilmiş ve </a:t>
            </a:r>
            <a:r>
              <a:rPr lang="tr-TR" b="1" dirty="0"/>
              <a:t>15 Haziran 2011</a:t>
            </a:r>
            <a:r>
              <a:rPr lang="tr-TR" dirty="0"/>
              <a:t> tarihinden itibaren çok taraflı akreditasyon tanıma anlaşması </a:t>
            </a:r>
            <a:r>
              <a:rPr lang="tr-TR" b="1" dirty="0"/>
              <a:t>Washington Accord</a:t>
            </a:r>
            <a:r>
              <a:rPr lang="tr-TR" dirty="0"/>
              <a:t>'un </a:t>
            </a:r>
            <a:r>
              <a:rPr lang="tr-TR" b="1" dirty="0">
                <a:hlinkClick r:id="rId7"/>
              </a:rPr>
              <a:t>imzacısı</a:t>
            </a:r>
            <a:r>
              <a:rPr lang="tr-TR" dirty="0"/>
              <a:t> (tam üyesi) olmaya hak kazanmıştır</a:t>
            </a:r>
            <a:r>
              <a:rPr lang="tr-TR" dirty="0" smtClean="0"/>
              <a:t>.</a:t>
            </a:r>
            <a:endParaRPr lang="tr-TR" dirty="0"/>
          </a:p>
        </p:txBody>
      </p:sp>
    </p:spTree>
    <p:extLst>
      <p:ext uri="{BB962C8B-B14F-4D97-AF65-F5344CB8AC3E}">
        <p14:creationId xmlns:p14="http://schemas.microsoft.com/office/powerpoint/2010/main" val="3800061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effectLst/>
              </a:rPr>
              <a:t>Temel Özellikleri</a:t>
            </a:r>
            <a:endParaRPr lang="tr-TR" dirty="0"/>
          </a:p>
        </p:txBody>
      </p:sp>
      <p:sp>
        <p:nvSpPr>
          <p:cNvPr id="3" name="Content Placeholder 2"/>
          <p:cNvSpPr>
            <a:spLocks noGrp="1"/>
          </p:cNvSpPr>
          <p:nvPr>
            <p:ph idx="1"/>
          </p:nvPr>
        </p:nvSpPr>
        <p:spPr>
          <a:xfrm>
            <a:off x="457200" y="1600200"/>
            <a:ext cx="8435280" cy="5069160"/>
          </a:xfrm>
        </p:spPr>
        <p:txBody>
          <a:bodyPr>
            <a:normAutofit lnSpcReduction="10000"/>
          </a:bodyPr>
          <a:lstStyle/>
          <a:p>
            <a:r>
              <a:rPr lang="tr-TR" dirty="0"/>
              <a:t>Mali ve idari olarak bağımsız bir dernektir</a:t>
            </a:r>
            <a:r>
              <a:rPr lang="tr-TR" dirty="0" smtClean="0"/>
              <a:t>.</a:t>
            </a:r>
          </a:p>
          <a:p>
            <a:r>
              <a:rPr lang="tr-TR" dirty="0" smtClean="0"/>
              <a:t>Üye </a:t>
            </a:r>
            <a:r>
              <a:rPr lang="tr-TR" dirty="0"/>
              <a:t>ve yönetim yapısında akademi ve sanayi dengesi </a:t>
            </a:r>
            <a:r>
              <a:rPr lang="tr-TR" dirty="0" smtClean="0"/>
              <a:t>gözetilir.</a:t>
            </a:r>
          </a:p>
          <a:p>
            <a:r>
              <a:rPr lang="tr-TR" dirty="0" smtClean="0"/>
              <a:t>Ofis </a:t>
            </a:r>
            <a:r>
              <a:rPr lang="tr-TR" dirty="0"/>
              <a:t>yönetimi dışındaki tüm faaliyetleri gönüllüler </a:t>
            </a:r>
            <a:r>
              <a:rPr lang="tr-TR" dirty="0" smtClean="0"/>
              <a:t>yürütür.</a:t>
            </a:r>
          </a:p>
          <a:p>
            <a:r>
              <a:rPr lang="tr-TR" dirty="0" smtClean="0"/>
              <a:t>Akreditasyon </a:t>
            </a:r>
            <a:r>
              <a:rPr lang="tr-TR" dirty="0"/>
              <a:t>sürecinin tüm evrelerini Mühendislik Eğitim Programları Akreditasyon Kurulu (MAK) yönetir</a:t>
            </a:r>
            <a:r>
              <a:rPr lang="tr-TR" dirty="0" smtClean="0"/>
              <a:t>.</a:t>
            </a:r>
          </a:p>
          <a:p>
            <a:r>
              <a:rPr lang="tr-TR" dirty="0" smtClean="0"/>
              <a:t>Akreditasyon </a:t>
            </a:r>
            <a:r>
              <a:rPr lang="tr-TR" dirty="0"/>
              <a:t>kararlarında MÜDEK - MAK son yetkilidir</a:t>
            </a:r>
            <a:r>
              <a:rPr lang="tr-TR" dirty="0" smtClean="0"/>
              <a:t>.</a:t>
            </a:r>
          </a:p>
          <a:p>
            <a:r>
              <a:rPr lang="tr-TR" dirty="0" smtClean="0"/>
              <a:t>MAK etkinlikleri:</a:t>
            </a:r>
          </a:p>
          <a:p>
            <a:pPr lvl="1"/>
            <a:r>
              <a:rPr lang="tr-TR" dirty="0" smtClean="0"/>
              <a:t>Mühendislik </a:t>
            </a:r>
            <a:r>
              <a:rPr lang="tr-TR" dirty="0"/>
              <a:t>lisans programlarının değerlendirilmesi ve </a:t>
            </a:r>
            <a:r>
              <a:rPr lang="tr-TR" dirty="0" smtClean="0"/>
              <a:t>akreditasyonu</a:t>
            </a:r>
          </a:p>
          <a:p>
            <a:pPr lvl="1"/>
            <a:r>
              <a:rPr lang="tr-TR" dirty="0" smtClean="0"/>
              <a:t>Program </a:t>
            </a:r>
            <a:r>
              <a:rPr lang="tr-TR" dirty="0"/>
              <a:t>değerlendirme takımlarının </a:t>
            </a:r>
            <a:r>
              <a:rPr lang="tr-TR" dirty="0" smtClean="0"/>
              <a:t>oluşturulması</a:t>
            </a:r>
          </a:p>
          <a:p>
            <a:pPr lvl="1"/>
            <a:r>
              <a:rPr lang="tr-TR" dirty="0" smtClean="0"/>
              <a:t>Değerlendirici </a:t>
            </a:r>
            <a:r>
              <a:rPr lang="tr-TR" dirty="0"/>
              <a:t>adaylarının </a:t>
            </a:r>
            <a:r>
              <a:rPr lang="tr-TR" dirty="0" smtClean="0"/>
              <a:t>belirlenmesi</a:t>
            </a:r>
          </a:p>
          <a:p>
            <a:pPr lvl="1"/>
            <a:r>
              <a:rPr lang="tr-TR" dirty="0" smtClean="0"/>
              <a:t>Akreditasyon </a:t>
            </a:r>
            <a:r>
              <a:rPr lang="tr-TR" dirty="0"/>
              <a:t>süreçleri ve değerlendirme ölçütleri değişikliği önerilerinin Yönetim Kuruluna sunulması</a:t>
            </a:r>
            <a:endParaRPr lang="tr-TR" dirty="0"/>
          </a:p>
        </p:txBody>
      </p:sp>
    </p:spTree>
    <p:extLst>
      <p:ext uri="{BB962C8B-B14F-4D97-AF65-F5344CB8AC3E}">
        <p14:creationId xmlns:p14="http://schemas.microsoft.com/office/powerpoint/2010/main" val="165623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96768"/>
            <a:ext cx="8501966" cy="5984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519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Değerlendirme Ölçütleri</a:t>
            </a:r>
            <a:endParaRPr lang="tr-TR"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628800"/>
            <a:ext cx="8496944" cy="5042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29633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1437</TotalTime>
  <Words>509</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MÜDEK</vt:lpstr>
      <vt:lpstr>Hakkında</vt:lpstr>
      <vt:lpstr>Tarihçesi</vt:lpstr>
      <vt:lpstr>Amaç</vt:lpstr>
      <vt:lpstr>Akreditasyon</vt:lpstr>
      <vt:lpstr>Dış Değerlendirmeler ve Yetkilendirmeler</vt:lpstr>
      <vt:lpstr>Temel Özellikleri</vt:lpstr>
      <vt:lpstr>PowerPoint Presentation</vt:lpstr>
      <vt:lpstr>Değerlendirme Ölçütleri</vt:lpstr>
      <vt:lpstr>Faydalar..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KARADENİZ TEKNİK ÜNİVERSİTESİ</dc:title>
  <dc:creator>aykut</dc:creator>
  <cp:lastModifiedBy>aykut</cp:lastModifiedBy>
  <cp:revision>34</cp:revision>
  <dcterms:created xsi:type="dcterms:W3CDTF">2018-08-16T12:46:46Z</dcterms:created>
  <dcterms:modified xsi:type="dcterms:W3CDTF">2018-09-05T05:18:22Z</dcterms:modified>
</cp:coreProperties>
</file>