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6"/>
  </p:notesMasterIdLst>
  <p:handoutMasterIdLst>
    <p:handoutMasterId r:id="rId37"/>
  </p:handoutMasterIdLst>
  <p:sldIdLst>
    <p:sldId id="256" r:id="rId5"/>
    <p:sldId id="258" r:id="rId6"/>
    <p:sldId id="270" r:id="rId7"/>
    <p:sldId id="275" r:id="rId8"/>
    <p:sldId id="272" r:id="rId9"/>
    <p:sldId id="276" r:id="rId10"/>
    <p:sldId id="277" r:id="rId11"/>
    <p:sldId id="278" r:id="rId12"/>
    <p:sldId id="279" r:id="rId13"/>
    <p:sldId id="281" r:id="rId14"/>
    <p:sldId id="282" r:id="rId15"/>
    <p:sldId id="283" r:id="rId16"/>
    <p:sldId id="287" r:id="rId17"/>
    <p:sldId id="288" r:id="rId18"/>
    <p:sldId id="289" r:id="rId19"/>
    <p:sldId id="290" r:id="rId20"/>
    <p:sldId id="291" r:id="rId21"/>
    <p:sldId id="292" r:id="rId22"/>
    <p:sldId id="293" r:id="rId23"/>
    <p:sldId id="294" r:id="rId24"/>
    <p:sldId id="295" r:id="rId25"/>
    <p:sldId id="296" r:id="rId26"/>
    <p:sldId id="284" r:id="rId27"/>
    <p:sldId id="286" r:id="rId28"/>
    <p:sldId id="301" r:id="rId29"/>
    <p:sldId id="297" r:id="rId30"/>
    <p:sldId id="298" r:id="rId31"/>
    <p:sldId id="299" r:id="rId32"/>
    <p:sldId id="300" r:id="rId33"/>
    <p:sldId id="302" r:id="rId34"/>
    <p:sldId id="261" r:id="rId35"/>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75" d="100"/>
          <a:sy n="75" d="100"/>
        </p:scale>
        <p:origin x="-540" y="-96"/>
      </p:cViewPr>
      <p:guideLst>
        <p:guide orient="horz" pos="2160"/>
        <p:guide pos="3839"/>
      </p:guideLst>
    </p:cSldViewPr>
  </p:slideViewPr>
  <p:notesTextViewPr>
    <p:cViewPr>
      <p:scale>
        <a:sx n="1" d="1"/>
        <a:sy n="1" d="1"/>
      </p:scale>
      <p:origin x="0" y="0"/>
    </p:cViewPr>
  </p:notesTextViewPr>
  <p:notesViewPr>
    <p:cSldViewPr showGuides="1">
      <p:cViewPr varScale="1">
        <p:scale>
          <a:sx n="90" d="100"/>
          <a:sy n="90" d="100"/>
        </p:scale>
        <p:origin x="20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AE349F3-ED42-4178-B0A1-C1DE00DB1FD2}" type="datetime1">
              <a:rPr lang="tr-TR" smtClean="0"/>
              <a:t>25.10.2021</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tr-TR" smtClean="0"/>
              <a:t>‹#›</a:t>
            </a:fld>
            <a:endParaRPr lang="tr-T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F3E82952-0B2E-493F-BF17-5FAC0594869E}" type="datetime1">
              <a:rPr lang="tr-TR" smtClean="0"/>
              <a:t>25.10.2021</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tr-TR" smtClean="0"/>
              <a:t>‹#›</a:t>
            </a:fld>
            <a:endParaRPr lang="tr-T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a:t>
            </a:fld>
            <a:endParaRPr lang="tr-TR" dirty="0"/>
          </a:p>
        </p:txBody>
      </p:sp>
    </p:spTree>
    <p:extLst>
      <p:ext uri="{BB962C8B-B14F-4D97-AF65-F5344CB8AC3E}">
        <p14:creationId xmlns:p14="http://schemas.microsoft.com/office/powerpoint/2010/main" val="227581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10</a:t>
            </a:fld>
            <a:endParaRPr lang="tr-TR" dirty="0"/>
          </a:p>
        </p:txBody>
      </p:sp>
    </p:spTree>
    <p:extLst>
      <p:ext uri="{BB962C8B-B14F-4D97-AF65-F5344CB8AC3E}">
        <p14:creationId xmlns:p14="http://schemas.microsoft.com/office/powerpoint/2010/main" val="343647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11</a:t>
            </a:fld>
            <a:endParaRPr lang="tr-TR" dirty="0"/>
          </a:p>
        </p:txBody>
      </p:sp>
    </p:spTree>
    <p:extLst>
      <p:ext uri="{BB962C8B-B14F-4D97-AF65-F5344CB8AC3E}">
        <p14:creationId xmlns:p14="http://schemas.microsoft.com/office/powerpoint/2010/main" val="95254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12</a:t>
            </a:fld>
            <a:endParaRPr lang="tr-TR" dirty="0"/>
          </a:p>
        </p:txBody>
      </p:sp>
    </p:spTree>
    <p:extLst>
      <p:ext uri="{BB962C8B-B14F-4D97-AF65-F5344CB8AC3E}">
        <p14:creationId xmlns:p14="http://schemas.microsoft.com/office/powerpoint/2010/main" val="902556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23</a:t>
            </a:fld>
            <a:endParaRPr lang="tr-TR" dirty="0"/>
          </a:p>
        </p:txBody>
      </p:sp>
    </p:spTree>
    <p:extLst>
      <p:ext uri="{BB962C8B-B14F-4D97-AF65-F5344CB8AC3E}">
        <p14:creationId xmlns:p14="http://schemas.microsoft.com/office/powerpoint/2010/main" val="385246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24</a:t>
            </a:fld>
            <a:endParaRPr lang="tr-TR" dirty="0"/>
          </a:p>
        </p:txBody>
      </p:sp>
    </p:spTree>
    <p:extLst>
      <p:ext uri="{BB962C8B-B14F-4D97-AF65-F5344CB8AC3E}">
        <p14:creationId xmlns:p14="http://schemas.microsoft.com/office/powerpoint/2010/main" val="358213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25</a:t>
            </a:fld>
            <a:endParaRPr lang="tr-TR" dirty="0"/>
          </a:p>
        </p:txBody>
      </p:sp>
    </p:spTree>
    <p:extLst>
      <p:ext uri="{BB962C8B-B14F-4D97-AF65-F5344CB8AC3E}">
        <p14:creationId xmlns:p14="http://schemas.microsoft.com/office/powerpoint/2010/main" val="198126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26</a:t>
            </a:fld>
            <a:endParaRPr lang="tr-TR" dirty="0"/>
          </a:p>
        </p:txBody>
      </p:sp>
    </p:spTree>
    <p:extLst>
      <p:ext uri="{BB962C8B-B14F-4D97-AF65-F5344CB8AC3E}">
        <p14:creationId xmlns:p14="http://schemas.microsoft.com/office/powerpoint/2010/main" val="3138683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27</a:t>
            </a:fld>
            <a:endParaRPr lang="tr-TR" dirty="0"/>
          </a:p>
        </p:txBody>
      </p:sp>
    </p:spTree>
    <p:extLst>
      <p:ext uri="{BB962C8B-B14F-4D97-AF65-F5344CB8AC3E}">
        <p14:creationId xmlns:p14="http://schemas.microsoft.com/office/powerpoint/2010/main" val="315416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28</a:t>
            </a:fld>
            <a:endParaRPr lang="tr-TR" dirty="0"/>
          </a:p>
        </p:txBody>
      </p:sp>
    </p:spTree>
    <p:extLst>
      <p:ext uri="{BB962C8B-B14F-4D97-AF65-F5344CB8AC3E}">
        <p14:creationId xmlns:p14="http://schemas.microsoft.com/office/powerpoint/2010/main" val="345767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29</a:t>
            </a:fld>
            <a:endParaRPr lang="tr-TR" dirty="0"/>
          </a:p>
        </p:txBody>
      </p:sp>
    </p:spTree>
    <p:extLst>
      <p:ext uri="{BB962C8B-B14F-4D97-AF65-F5344CB8AC3E}">
        <p14:creationId xmlns:p14="http://schemas.microsoft.com/office/powerpoint/2010/main" val="7600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a:t>
            </a:fld>
            <a:endParaRPr lang="tr-TR" dirty="0"/>
          </a:p>
        </p:txBody>
      </p:sp>
    </p:spTree>
    <p:extLst>
      <p:ext uri="{BB962C8B-B14F-4D97-AF65-F5344CB8AC3E}">
        <p14:creationId xmlns:p14="http://schemas.microsoft.com/office/powerpoint/2010/main" val="31405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30</a:t>
            </a:fld>
            <a:endParaRPr lang="tr-TR" dirty="0"/>
          </a:p>
        </p:txBody>
      </p:sp>
    </p:spTree>
    <p:extLst>
      <p:ext uri="{BB962C8B-B14F-4D97-AF65-F5344CB8AC3E}">
        <p14:creationId xmlns:p14="http://schemas.microsoft.com/office/powerpoint/2010/main" val="1259910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31</a:t>
            </a:fld>
            <a:endParaRPr lang="tr-TR" dirty="0"/>
          </a:p>
        </p:txBody>
      </p:sp>
    </p:spTree>
    <p:extLst>
      <p:ext uri="{BB962C8B-B14F-4D97-AF65-F5344CB8AC3E}">
        <p14:creationId xmlns:p14="http://schemas.microsoft.com/office/powerpoint/2010/main" val="47987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3</a:t>
            </a:fld>
            <a:endParaRPr lang="tr-TR" dirty="0"/>
          </a:p>
        </p:txBody>
      </p:sp>
    </p:spTree>
    <p:extLst>
      <p:ext uri="{BB962C8B-B14F-4D97-AF65-F5344CB8AC3E}">
        <p14:creationId xmlns:p14="http://schemas.microsoft.com/office/powerpoint/2010/main" val="264390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4</a:t>
            </a:fld>
            <a:endParaRPr lang="tr-TR" dirty="0"/>
          </a:p>
        </p:txBody>
      </p:sp>
    </p:spTree>
    <p:extLst>
      <p:ext uri="{BB962C8B-B14F-4D97-AF65-F5344CB8AC3E}">
        <p14:creationId xmlns:p14="http://schemas.microsoft.com/office/powerpoint/2010/main" val="33215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5</a:t>
            </a:fld>
            <a:endParaRPr lang="tr-TR" dirty="0"/>
          </a:p>
        </p:txBody>
      </p:sp>
    </p:spTree>
    <p:extLst>
      <p:ext uri="{BB962C8B-B14F-4D97-AF65-F5344CB8AC3E}">
        <p14:creationId xmlns:p14="http://schemas.microsoft.com/office/powerpoint/2010/main" val="175546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6</a:t>
            </a:fld>
            <a:endParaRPr lang="tr-TR" dirty="0"/>
          </a:p>
        </p:txBody>
      </p:sp>
    </p:spTree>
    <p:extLst>
      <p:ext uri="{BB962C8B-B14F-4D97-AF65-F5344CB8AC3E}">
        <p14:creationId xmlns:p14="http://schemas.microsoft.com/office/powerpoint/2010/main" val="378459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7</a:t>
            </a:fld>
            <a:endParaRPr lang="tr-TR" dirty="0"/>
          </a:p>
        </p:txBody>
      </p:sp>
    </p:spTree>
    <p:extLst>
      <p:ext uri="{BB962C8B-B14F-4D97-AF65-F5344CB8AC3E}">
        <p14:creationId xmlns:p14="http://schemas.microsoft.com/office/powerpoint/2010/main" val="22029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8</a:t>
            </a:fld>
            <a:endParaRPr lang="tr-TR" dirty="0"/>
          </a:p>
        </p:txBody>
      </p:sp>
    </p:spTree>
    <p:extLst>
      <p:ext uri="{BB962C8B-B14F-4D97-AF65-F5344CB8AC3E}">
        <p14:creationId xmlns:p14="http://schemas.microsoft.com/office/powerpoint/2010/main" val="49116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9</a:t>
            </a:fld>
            <a:endParaRPr lang="tr-TR" dirty="0"/>
          </a:p>
        </p:txBody>
      </p:sp>
    </p:spTree>
    <p:extLst>
      <p:ext uri="{BB962C8B-B14F-4D97-AF65-F5344CB8AC3E}">
        <p14:creationId xmlns:p14="http://schemas.microsoft.com/office/powerpoint/2010/main" val="115561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pic>
        <p:nvPicPr>
          <p:cNvPr id="5" name="Resim 4" descr="Cam duvarlı binalarla çevrilmiş bulutları ve mavi gökyüzünü gösteren resim"/>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Başlık 1"/>
          <p:cNvSpPr>
            <a:spLocks noGrp="1"/>
          </p:cNvSpPr>
          <p:nvPr>
            <p:ph type="ctrTitle"/>
          </p:nvPr>
        </p:nvSpPr>
        <p:spPr>
          <a:xfrm>
            <a:off x="608013" y="685801"/>
            <a:ext cx="3962400" cy="4724399"/>
          </a:xfrm>
        </p:spPr>
        <p:txBody>
          <a:bodyPr rtlCol="0">
            <a:normAutofit/>
          </a:bodyPr>
          <a:lstStyle>
            <a:lvl1pPr rtl="0">
              <a:defRPr sz="480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608013" y="5410200"/>
            <a:ext cx="3962400" cy="7620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smtClean="0"/>
              <a:t>Asıl alt başlık stilini düzenlemek için tıklatın</a:t>
            </a:r>
            <a:endParaRPr lang="tr-TR" noProof="0" dirty="0"/>
          </a:p>
        </p:txBody>
      </p:sp>
      <p:sp>
        <p:nvSpPr>
          <p:cNvPr id="8" name="Tarih Yer Tutucusu 7"/>
          <p:cNvSpPr>
            <a:spLocks noGrp="1"/>
          </p:cNvSpPr>
          <p:nvPr>
            <p:ph type="dt" sz="half" idx="10"/>
          </p:nvPr>
        </p:nvSpPr>
        <p:spPr/>
        <p:txBody>
          <a:bodyPr rtlCol="0"/>
          <a:lstStyle/>
          <a:p>
            <a:pPr rtl="0"/>
            <a:fld id="{054F9515-4DDD-4776-A9B2-D1180DE377B5}" type="datetime1">
              <a:rPr lang="tr-TR" noProof="0" smtClean="0"/>
              <a:t>25.10.2021</a:t>
            </a:fld>
            <a:endParaRPr lang="tr-TR" noProof="0" dirty="0"/>
          </a:p>
        </p:txBody>
      </p:sp>
      <p:sp>
        <p:nvSpPr>
          <p:cNvPr id="9" name="Alt Bilgi Yer Tutucusu 8"/>
          <p:cNvSpPr>
            <a:spLocks noGrp="1"/>
          </p:cNvSpPr>
          <p:nvPr>
            <p:ph type="ftr" sz="quarter" idx="11"/>
          </p:nvPr>
        </p:nvSpPr>
        <p:spPr/>
        <p:txBody>
          <a:bodyPr rtlCol="0"/>
          <a:lstStyle/>
          <a:p>
            <a:pPr rtl="0"/>
            <a:r>
              <a:rPr lang="tr-TR" noProof="0" dirty="0" smtClean="0"/>
              <a:t>Alt bilgi ekleme</a:t>
            </a:r>
            <a:endParaRPr lang="tr-TR" noProof="0" dirty="0"/>
          </a:p>
        </p:txBody>
      </p:sp>
      <p:sp>
        <p:nvSpPr>
          <p:cNvPr id="10" name="Slayt Numarası Yer Tutucusu 9"/>
          <p:cNvSpPr>
            <a:spLocks noGrp="1"/>
          </p:cNvSpPr>
          <p:nvPr>
            <p:ph type="sldNum" sz="quarter" idx="12"/>
          </p:nvPr>
        </p:nvSpPr>
        <p:spPr/>
        <p:txBody>
          <a:bodyPr rtlCol="0"/>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marL="0" marR="0" indent="0" algn="l" defTabSz="914400" rtl="0" eaLnBrk="1" fontAlgn="auto" latinLnBrk="0" hangingPunct="1">
              <a:lnSpc>
                <a:spcPct val="90000"/>
              </a:lnSpc>
              <a:spcBef>
                <a:spcPts val="1800"/>
              </a:spcBef>
              <a:spcAft>
                <a:spcPts val="0"/>
              </a:spcAft>
              <a:buClr>
                <a:schemeClr val="tx1"/>
              </a:buClr>
              <a:buSzPct val="80000"/>
              <a:buFont typeface="Arial" pitchFamily="34" charset="0"/>
              <a:buNone/>
              <a:tabLst/>
              <a:defRPr/>
            </a:lvl1pPr>
            <a:lvl5pPr>
              <a:defRPr/>
            </a:lvl5pPr>
            <a:lvl6pPr>
              <a:defRPr/>
            </a:lvl6pPr>
            <a:lvl7pPr>
              <a:defRPr/>
            </a:lvl7pPr>
            <a:lvl8pPr>
              <a:defRPr baseline="0"/>
            </a:lvl8pPr>
            <a:lvl9pPr>
              <a:defRPr baseline="0"/>
            </a:lvl9pPr>
          </a:lstStyle>
          <a:p>
            <a:pPr marL="22860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tr-TR" smtClean="0"/>
              <a:t>Asıl metin stillerini düzenlemek için tıklatın</a:t>
            </a:r>
          </a:p>
          <a:p>
            <a:pPr marL="228600" marR="0" lvl="1"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tr-TR" smtClean="0"/>
              <a:t>İkinci düzey</a:t>
            </a:r>
          </a:p>
          <a:p>
            <a:pPr marL="228600" marR="0" lvl="2"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tr-TR" smtClean="0"/>
              <a:t>Üçüncü düzey</a:t>
            </a:r>
          </a:p>
          <a:p>
            <a:pPr marL="228600" marR="0" lvl="3"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tr-TR" smtClean="0"/>
              <a:t>Dördüncü düzey</a:t>
            </a:r>
          </a:p>
          <a:p>
            <a:pPr marL="228600" marR="0" lvl="4"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C92A8B79-AAFB-476D-A22C-7F2B00C67042}" type="datetime1">
              <a:rPr lang="tr-TR" noProof="0" smtClean="0"/>
              <a:t>25.10.2021</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285412" y="685800"/>
            <a:ext cx="1295401" cy="5486400"/>
          </a:xfrm>
        </p:spPr>
        <p:txBody>
          <a:bodyPr vert="eaVert"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a:xfrm>
            <a:off x="608012" y="685800"/>
            <a:ext cx="9474253" cy="5486400"/>
          </a:xfrm>
        </p:spPr>
        <p:txBody>
          <a:bodyPr vert="eaVert" rtlCol="0"/>
          <a:lstStyle>
            <a:lvl5pPr>
              <a:defRPr/>
            </a:lvl5pPr>
            <a:lvl6pPr>
              <a:defRPr/>
            </a:lvl6pPr>
            <a:lvl7pPr>
              <a:defRPr/>
            </a:lvl7pPr>
            <a:lvl8pPr>
              <a:defRPr baseline="0"/>
            </a:lvl8pPr>
            <a:lvl9pPr>
              <a:defRPr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8B6EC67E-20CE-42CB-B78E-50B836195FEE}" type="datetime1">
              <a:rPr lang="tr-TR" noProof="0" smtClean="0"/>
              <a:t>25.10.2021</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idx="1"/>
          </p:nvPr>
        </p:nvSpPr>
        <p:spPr/>
        <p:txBody>
          <a:bodyPr rtlCol="0"/>
          <a:lstStyle>
            <a:lvl1pPr rtl="0">
              <a:defRPr/>
            </a:lvl1pPr>
            <a:lvl2pPr rtl="0">
              <a:defRPr/>
            </a:lvl2pPr>
            <a:lvl3pPr rtl="0">
              <a:defRPr/>
            </a:lvl3pPr>
            <a:lvl4pPr rtl="0">
              <a:defRPr/>
            </a:lvl4pPr>
            <a:lvl5pPr rtl="0">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200BEBB4-2586-4A33-8B7D-6AD7BC921315}" type="datetime1">
              <a:rPr lang="tr-TR" noProof="0" smtClean="0"/>
              <a:t>25.10.2021</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590800"/>
            <a:ext cx="8229599" cy="2819400"/>
          </a:xfrm>
        </p:spPr>
        <p:txBody>
          <a:bodyPr rtlCol="0" anchor="b">
            <a:normAutofit/>
          </a:bodyPr>
          <a:lstStyle>
            <a:lvl1pPr algn="l" rtl="0">
              <a:defRPr sz="4800" b="0" cap="none" baseline="0"/>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606425" y="5410200"/>
            <a:ext cx="8231187" cy="762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Tarih Yer Tutucusu 6"/>
          <p:cNvSpPr>
            <a:spLocks noGrp="1"/>
          </p:cNvSpPr>
          <p:nvPr>
            <p:ph type="dt" sz="half" idx="10"/>
          </p:nvPr>
        </p:nvSpPr>
        <p:spPr/>
        <p:txBody>
          <a:bodyPr rtlCol="0"/>
          <a:lstStyle/>
          <a:p>
            <a:pPr rtl="0"/>
            <a:fld id="{23EF0473-59F8-4786-9288-47C7761A4356}" type="datetime1">
              <a:rPr lang="tr-TR" noProof="0" smtClean="0"/>
              <a:t>25.10.2021</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sz="half" idx="1"/>
          </p:nvPr>
        </p:nvSpPr>
        <p:spPr>
          <a:xfrm>
            <a:off x="1293813" y="685800"/>
            <a:ext cx="5029200"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İçerik Yer Tutucusu 3"/>
          <p:cNvSpPr>
            <a:spLocks noGrp="1"/>
          </p:cNvSpPr>
          <p:nvPr>
            <p:ph sz="half" idx="2"/>
          </p:nvPr>
        </p:nvSpPr>
        <p:spPr>
          <a:xfrm>
            <a:off x="6551614" y="685800"/>
            <a:ext cx="5029199"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Tarih Yer Tutucusu 4"/>
          <p:cNvSpPr>
            <a:spLocks noGrp="1"/>
          </p:cNvSpPr>
          <p:nvPr>
            <p:ph type="dt" sz="half" idx="10"/>
          </p:nvPr>
        </p:nvSpPr>
        <p:spPr/>
        <p:txBody>
          <a:bodyPr rtlCol="0"/>
          <a:lstStyle/>
          <a:p>
            <a:pPr rtl="0"/>
            <a:fld id="{72E5FF09-FC29-4765-92DD-F9DBC4234C94}" type="datetime1">
              <a:rPr lang="tr-TR" noProof="0" smtClean="0"/>
              <a:t>25.10.2021</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293664"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293664" y="16764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Metin Yer Tutucusu 4"/>
          <p:cNvSpPr>
            <a:spLocks noGrp="1"/>
          </p:cNvSpPr>
          <p:nvPr>
            <p:ph type="body" sz="quarter" idx="3"/>
          </p:nvPr>
        </p:nvSpPr>
        <p:spPr>
          <a:xfrm>
            <a:off x="6551613"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550025" y="16764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7" name="Tarih Yer Tutucusu 6"/>
          <p:cNvSpPr>
            <a:spLocks noGrp="1"/>
          </p:cNvSpPr>
          <p:nvPr>
            <p:ph type="dt" sz="half" idx="10"/>
          </p:nvPr>
        </p:nvSpPr>
        <p:spPr/>
        <p:txBody>
          <a:bodyPr rtlCol="0"/>
          <a:lstStyle/>
          <a:p>
            <a:pPr rtl="0"/>
            <a:fld id="{448D59BB-CB54-4B81-85CB-2C0E5E645901}" type="datetime1">
              <a:rPr lang="tr-TR" noProof="0" smtClean="0"/>
              <a:t>25.10.2021</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C3911F07-F486-4548-821F-CF393077019D}" type="datetime1">
              <a:rPr lang="tr-TR" noProof="0" smtClean="0"/>
              <a:t>25.10.2021</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Slayt Numarası Yer Tutucusu 4"/>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8EE96BFA-06EE-4ABB-B543-F0819568E7D9}" type="datetime1">
              <a:rPr lang="tr-TR" noProof="0" smtClean="0"/>
              <a:t>25.10.2021</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Slayt Numarası Yer Tutucusu 3"/>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724400"/>
          </a:xfrm>
        </p:spPr>
        <p:txBody>
          <a:bodyPr rtlCol="0" anchor="b">
            <a:noAutofit/>
          </a:bodyPr>
          <a:lstStyle>
            <a:lvl1pPr algn="l" rtl="0">
              <a:defRPr sz="3600" b="0"/>
            </a:lvl1pPr>
          </a:lstStyle>
          <a:p>
            <a:pPr rtl="0"/>
            <a:r>
              <a:rPr lang="tr-TR" smtClean="0"/>
              <a:t>Asıl başlık stili için tıklatın</a:t>
            </a:r>
            <a:endParaRPr lang="tr-TR" noProof="0" dirty="0"/>
          </a:p>
        </p:txBody>
      </p:sp>
      <p:sp>
        <p:nvSpPr>
          <p:cNvPr id="3" name="İçerik Yer Tutucusu 2"/>
          <p:cNvSpPr>
            <a:spLocks noGrp="1"/>
          </p:cNvSpPr>
          <p:nvPr>
            <p:ph idx="1"/>
          </p:nvPr>
        </p:nvSpPr>
        <p:spPr>
          <a:xfrm>
            <a:off x="4875212" y="685800"/>
            <a:ext cx="6704171" cy="5486400"/>
          </a:xfrm>
        </p:spPr>
        <p:txBody>
          <a:bodyPr rtlCol="0">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64B1B318-7D06-4E73-B17C-EE844DFCCE92}" type="datetime1">
              <a:rPr lang="tr-TR" noProof="0" smtClean="0"/>
              <a:t>25.10.2021</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724400"/>
          </a:xfrm>
        </p:spPr>
        <p:txBody>
          <a:bodyPr rtlCol="0" anchor="b">
            <a:normAutofit/>
          </a:bodyPr>
          <a:lstStyle>
            <a:lvl1pPr algn="l" rtl="0">
              <a:defRPr sz="3600" b="0"/>
            </a:lvl1pPr>
          </a:lstStyle>
          <a:p>
            <a:pPr rtl="0"/>
            <a:r>
              <a:rPr lang="tr-TR"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44BFEE36-5A60-4AED-A4FB-325BC8A6C5AD}" type="datetime1">
              <a:rPr lang="tr-TR" noProof="0" smtClean="0"/>
              <a:t>25.10.2021</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tr-TR" dirty="0" smtClean="0"/>
              <a:t>Asıl başlık stili için tıklatın</a:t>
            </a:r>
            <a:endParaRPr lang="tr-TR" noProof="0" dirty="0"/>
          </a:p>
        </p:txBody>
      </p:sp>
      <p:sp>
        <p:nvSpPr>
          <p:cNvPr id="3" name="Metin Yer Tutucusu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tr-TR"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pPr rtl="0"/>
            <a:fld id="{A0AC7A64-7858-4C1B-A503-8FC42553BDBC}" type="datetime1">
              <a:rPr lang="tr-TR" noProof="0" smtClean="0"/>
              <a:t>25.10.2021</a:t>
            </a:fld>
            <a:endParaRPr lang="tr-TR" noProof="0" dirty="0"/>
          </a:p>
        </p:txBody>
      </p:sp>
      <p:sp>
        <p:nvSpPr>
          <p:cNvPr id="5" name="Alt Bilgi Yer Tutucusu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2">
                    <a:lumMod val="65000"/>
                    <a:lumOff val="35000"/>
                  </a:schemeClr>
                </a:solidFill>
              </a:defRPr>
            </a:lvl1pPr>
          </a:lstStyle>
          <a:p>
            <a:pPr rtl="0"/>
            <a:r>
              <a:rPr lang="tr-TR" noProof="0" dirty="0" smtClean="0"/>
              <a:t>Alt bilgi ekleme</a:t>
            </a:r>
            <a:endParaRPr lang="tr-TR" noProof="0" dirty="0"/>
          </a:p>
        </p:txBody>
      </p:sp>
      <p:sp>
        <p:nvSpPr>
          <p:cNvPr id="6" name="Slayt Numarası Yer Tutucusu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2">
                    <a:lumMod val="65000"/>
                    <a:lumOff val="35000"/>
                  </a:schemeClr>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pPr rtl="0"/>
            <a:r>
              <a:rPr lang="tr-TR" dirty="0" smtClean="0"/>
              <a:t>Öğrenci Değişim Programları</a:t>
            </a:r>
            <a:endParaRPr lang="tr-TR" dirty="0"/>
          </a:p>
        </p:txBody>
      </p:sp>
      <p:sp>
        <p:nvSpPr>
          <p:cNvPr id="3" name="Alt Başlık 2"/>
          <p:cNvSpPr>
            <a:spLocks noGrp="1"/>
          </p:cNvSpPr>
          <p:nvPr>
            <p:ph type="subTitle" idx="1"/>
          </p:nvPr>
        </p:nvSpPr>
        <p:spPr>
          <a:xfrm>
            <a:off x="608013" y="5410200"/>
            <a:ext cx="3962400" cy="1043136"/>
          </a:xfrm>
        </p:spPr>
        <p:txBody>
          <a:bodyPr rtlCol="0">
            <a:normAutofit lnSpcReduction="10000"/>
          </a:bodyPr>
          <a:lstStyle/>
          <a:p>
            <a:pPr rtl="0"/>
            <a:r>
              <a:rPr lang="tr-TR" dirty="0" err="1" smtClean="0"/>
              <a:t>Erasmus</a:t>
            </a:r>
            <a:r>
              <a:rPr lang="tr-TR" dirty="0" smtClean="0"/>
              <a:t>+</a:t>
            </a:r>
            <a:br>
              <a:rPr lang="tr-TR" dirty="0" smtClean="0"/>
            </a:br>
            <a:r>
              <a:rPr lang="tr-TR" dirty="0" smtClean="0"/>
              <a:t>Farabi</a:t>
            </a:r>
          </a:p>
          <a:p>
            <a:pPr rtl="0"/>
            <a:r>
              <a:rPr lang="tr-TR" dirty="0" smtClean="0"/>
              <a:t>Mevlana</a:t>
            </a:r>
            <a:endParaRPr lang="tr-TR" dirty="0"/>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smtClean="0"/>
              <a:t>Sık Sorulan Sorular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85000" lnSpcReduction="20000"/>
          </a:bodyPr>
          <a:lstStyle/>
          <a:p>
            <a:r>
              <a:rPr lang="tr-TR" b="1" dirty="0" err="1" smtClean="0"/>
              <a:t>Erasmus</a:t>
            </a:r>
            <a:r>
              <a:rPr lang="tr-TR" b="1" dirty="0"/>
              <a:t>+ Programı’na öğrenci olarak katılmak için başvuru şartları nelerdir</a:t>
            </a:r>
            <a:r>
              <a:rPr lang="tr-TR" b="1" dirty="0" smtClean="0"/>
              <a:t>?</a:t>
            </a:r>
            <a:r>
              <a:rPr lang="tr-TR" dirty="0"/>
              <a:t> </a:t>
            </a:r>
            <a:endParaRPr lang="tr-TR" dirty="0" smtClean="0"/>
          </a:p>
          <a:p>
            <a:r>
              <a:rPr lang="tr-TR" dirty="0" smtClean="0"/>
              <a:t>Lisans düzeyi için </a:t>
            </a:r>
            <a:r>
              <a:rPr lang="tr-TR" dirty="0" smtClean="0">
                <a:solidFill>
                  <a:srgbClr val="FF0000"/>
                </a:solidFill>
              </a:rPr>
              <a:t>en az 2,20 </a:t>
            </a:r>
            <a:r>
              <a:rPr lang="tr-TR" dirty="0" smtClean="0"/>
              <a:t>akademik ortalama gerekmektedir.</a:t>
            </a:r>
          </a:p>
          <a:p>
            <a:r>
              <a:rPr lang="tr-TR" dirty="0" smtClean="0"/>
              <a:t>Düzenlenecek </a:t>
            </a:r>
            <a:r>
              <a:rPr lang="tr-TR" dirty="0"/>
              <a:t>olan </a:t>
            </a:r>
            <a:r>
              <a:rPr lang="tr-TR" dirty="0">
                <a:solidFill>
                  <a:srgbClr val="00B050"/>
                </a:solidFill>
              </a:rPr>
              <a:t>İngilizce dil sınavından </a:t>
            </a:r>
            <a:r>
              <a:rPr lang="tr-TR" dirty="0"/>
              <a:t>her başvuru dönemi için belirlenen </a:t>
            </a:r>
            <a:r>
              <a:rPr lang="tr-TR" dirty="0">
                <a:solidFill>
                  <a:srgbClr val="FF0000"/>
                </a:solidFill>
              </a:rPr>
              <a:t>taban puanın üstünde not </a:t>
            </a:r>
            <a:r>
              <a:rPr lang="tr-TR" dirty="0"/>
              <a:t>almak gerekir. Standart bir taban puan yoktur, düzenlenen sınav dikkate alınarak öğrencilerin başarı durumuna göre taban puan belirlenir. </a:t>
            </a:r>
            <a:endParaRPr lang="tr-TR" dirty="0" smtClean="0"/>
          </a:p>
          <a:p>
            <a:r>
              <a:rPr lang="tr-TR" dirty="0" smtClean="0"/>
              <a:t>Başvuru </a:t>
            </a:r>
            <a:r>
              <a:rPr lang="tr-TR" dirty="0"/>
              <a:t>şartları her başvuru döneminde değişebilir. </a:t>
            </a:r>
          </a:p>
          <a:p>
            <a:r>
              <a:rPr lang="tr-TR" b="1" dirty="0" err="1"/>
              <a:t>Erasmus</a:t>
            </a:r>
            <a:r>
              <a:rPr lang="tr-TR" b="1" dirty="0"/>
              <a:t>+ Programı kapsamında Staj Hareketliliği için staj yapılacak kurumlar nasıl bulunur</a:t>
            </a:r>
            <a:r>
              <a:rPr lang="tr-TR" b="1" dirty="0" smtClean="0"/>
              <a:t>?</a:t>
            </a:r>
            <a:r>
              <a:rPr lang="tr-TR" dirty="0"/>
              <a:t> </a:t>
            </a:r>
            <a:endParaRPr lang="tr-TR" dirty="0" smtClean="0"/>
          </a:p>
          <a:p>
            <a:r>
              <a:rPr lang="tr-TR" dirty="0" smtClean="0">
                <a:solidFill>
                  <a:srgbClr val="FF0000"/>
                </a:solidFill>
              </a:rPr>
              <a:t>Staj Hareketliliği kapsamında ikili anlaşma yoktur</a:t>
            </a:r>
            <a:r>
              <a:rPr lang="tr-TR" dirty="0" smtClean="0"/>
              <a:t>. Dış </a:t>
            </a:r>
            <a:r>
              <a:rPr lang="tr-TR" dirty="0"/>
              <a:t>İlişkiler Ofisi öğrencilere staj yeri bulmaz. </a:t>
            </a:r>
            <a:r>
              <a:rPr lang="tr-TR" dirty="0">
                <a:solidFill>
                  <a:srgbClr val="00B050"/>
                </a:solidFill>
              </a:rPr>
              <a:t>Öğrenci staj yerini </a:t>
            </a:r>
            <a:r>
              <a:rPr lang="tr-TR" dirty="0">
                <a:solidFill>
                  <a:srgbClr val="FF0000"/>
                </a:solidFill>
              </a:rPr>
              <a:t>kendisi bulur </a:t>
            </a:r>
            <a:r>
              <a:rPr lang="tr-TR" dirty="0"/>
              <a:t>ve </a:t>
            </a:r>
            <a:r>
              <a:rPr lang="tr-TR" dirty="0">
                <a:solidFill>
                  <a:srgbClr val="00B050"/>
                </a:solidFill>
              </a:rPr>
              <a:t>tanınan süre zarfında </a:t>
            </a:r>
            <a:r>
              <a:rPr lang="tr-TR" dirty="0"/>
              <a:t>staj yapacağı kurumdan aldığı </a:t>
            </a:r>
            <a:r>
              <a:rPr lang="tr-TR" dirty="0">
                <a:solidFill>
                  <a:srgbClr val="FF0000"/>
                </a:solidFill>
              </a:rPr>
              <a:t>kabul  mektubunu ofise teslim etmekle </a:t>
            </a:r>
            <a:r>
              <a:rPr lang="tr-TR" dirty="0" smtClean="0"/>
              <a:t>yükümlüdür.</a:t>
            </a:r>
          </a:p>
          <a:p>
            <a:r>
              <a:rPr lang="tr-TR" dirty="0" smtClean="0"/>
              <a:t>Öğrencilere </a:t>
            </a:r>
            <a:r>
              <a:rPr lang="tr-TR" dirty="0"/>
              <a:t>belli bir ücret karşılığında staj yeri bulan aracı firmalar bulunmaktadır. Dileyen öğrenciler ilgili firmalarla irtibata geçerek kendilerine staj yeri bulabilirler</a:t>
            </a:r>
            <a:r>
              <a:rPr lang="tr-TR" dirty="0" smtClean="0"/>
              <a:t>.</a:t>
            </a:r>
            <a:endParaRPr lang="tr-TR" dirty="0"/>
          </a:p>
        </p:txBody>
      </p:sp>
    </p:spTree>
    <p:extLst>
      <p:ext uri="{BB962C8B-B14F-4D97-AF65-F5344CB8AC3E}">
        <p14:creationId xmlns:p14="http://schemas.microsoft.com/office/powerpoint/2010/main" val="260797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a:t>Faydaları (</a:t>
            </a:r>
            <a:r>
              <a:rPr lang="tr-TR" sz="1400" dirty="0"/>
              <a:t>http://www.endlessabroad.com.tr/erasmus-staj-2/</a:t>
            </a:r>
            <a:r>
              <a:rPr lang="tr-TR" sz="1400" dirty="0" err="1"/>
              <a:t>erasmusun-faydalari</a:t>
            </a:r>
            <a:r>
              <a:rPr lang="tr-TR" sz="1400" dirty="0"/>
              <a:t>/</a:t>
            </a:r>
            <a:r>
              <a:rPr lang="tr-TR" dirty="0"/>
              <a:t>)</a:t>
            </a:r>
          </a:p>
        </p:txBody>
      </p:sp>
      <p:sp>
        <p:nvSpPr>
          <p:cNvPr id="14" name="İçerik Yer Tutucusu 13"/>
          <p:cNvSpPr>
            <a:spLocks noGrp="1"/>
          </p:cNvSpPr>
          <p:nvPr>
            <p:ph idx="1"/>
          </p:nvPr>
        </p:nvSpPr>
        <p:spPr>
          <a:xfrm>
            <a:off x="609442" y="685800"/>
            <a:ext cx="11317618" cy="4903440"/>
          </a:xfrm>
        </p:spPr>
        <p:txBody>
          <a:bodyPr rtlCol="0">
            <a:normAutofit fontScale="62500" lnSpcReduction="20000"/>
          </a:bodyPr>
          <a:lstStyle/>
          <a:p>
            <a:r>
              <a:rPr lang="tr-TR" dirty="0" err="1"/>
              <a:t>Erasmus</a:t>
            </a:r>
            <a:r>
              <a:rPr lang="tr-TR" dirty="0"/>
              <a:t> her şeyden önce sizlere farklı bir eğitim öğretim sistemi ve bu sisteme entegre edilmiş kurumları tanıtacaktır.</a:t>
            </a:r>
          </a:p>
          <a:p>
            <a:r>
              <a:rPr lang="tr-TR" dirty="0"/>
              <a:t>Yabancı diliniz mükemmelleşmese de mükemmele yakın olacaktır. Ayrıca yabancı dilde eğitim almak size birçok şeyi başarabileceğinizi kanıtlayacaktır. Özgüveniniz tavan yapacaktır.</a:t>
            </a:r>
          </a:p>
          <a:p>
            <a:r>
              <a:rPr lang="tr-TR" dirty="0"/>
              <a:t>Gittiğiniz ülkenin ekonomisini, iş hayatını öğreneceksiniz. Bu da sizin küresel anlamda çalışabileceğiniz şirketleri tanımanız için fırsat yaratıyor.</a:t>
            </a:r>
          </a:p>
          <a:p>
            <a:r>
              <a:rPr lang="tr-TR" dirty="0"/>
              <a:t>Farkındalığınız artacak, kişilerle ve kurumlarla iletişim yeteneğiniz ve sorunları çözme beceriniz artacaktır.</a:t>
            </a:r>
          </a:p>
          <a:p>
            <a:r>
              <a:rPr lang="tr-TR" dirty="0"/>
              <a:t>Farklı kültürlerle tanışıp, iletişime geçme yeteneğiniz artacaktır.</a:t>
            </a:r>
          </a:p>
          <a:p>
            <a:r>
              <a:rPr lang="tr-TR" dirty="0" err="1"/>
              <a:t>Erasmus</a:t>
            </a:r>
            <a:r>
              <a:rPr lang="tr-TR" dirty="0"/>
              <a:t> ile gittiğiniz ülkedeki okulun derslerini, esas okulunuzda saydırabileceksiniz.</a:t>
            </a:r>
          </a:p>
          <a:p>
            <a:r>
              <a:rPr lang="tr-TR" dirty="0" err="1"/>
              <a:t>Erasmus’a</a:t>
            </a:r>
            <a:r>
              <a:rPr lang="tr-TR" dirty="0"/>
              <a:t> gitmek çok da kolay bir iş değil. Gereken belgeleri hazırlamak, süreci tek başınıza tamamladığınız için size bürokrasiyi öğretecektir. Bu da size ayakta kalacak bilgi, beceri ve tecrübeyi kazandıracaktır.</a:t>
            </a:r>
          </a:p>
          <a:p>
            <a:r>
              <a:rPr lang="tr-TR" dirty="0"/>
              <a:t>Yalnız başınıza seyahat etme becerinizi artıracaktır. Yeni arkadaşlar bulma şansınızı artıracaktır</a:t>
            </a:r>
            <a:r>
              <a:rPr lang="tr-TR" dirty="0" smtClean="0"/>
              <a:t>.</a:t>
            </a:r>
          </a:p>
          <a:p>
            <a:r>
              <a:rPr lang="tr-TR" dirty="0" smtClean="0"/>
              <a:t>Ayrıca; </a:t>
            </a:r>
            <a:r>
              <a:rPr lang="tr-TR" b="1" dirty="0"/>
              <a:t>Mezuniyet Sonrasındaki Yaşama </a:t>
            </a:r>
            <a:r>
              <a:rPr lang="tr-TR" b="1" dirty="0" smtClean="0"/>
              <a:t>Hazırlık, </a:t>
            </a:r>
            <a:r>
              <a:rPr lang="tr-TR" b="1" dirty="0"/>
              <a:t>İş Yaşamına ve Ekonomiye </a:t>
            </a:r>
            <a:r>
              <a:rPr lang="tr-TR" b="1" dirty="0" smtClean="0"/>
              <a:t>Hazırlık, </a:t>
            </a:r>
            <a:r>
              <a:rPr lang="tr-TR" b="1" dirty="0"/>
              <a:t>Bağlantılar </a:t>
            </a:r>
            <a:r>
              <a:rPr lang="tr-TR" b="1" dirty="0" smtClean="0"/>
              <a:t>Sağlamak, </a:t>
            </a:r>
            <a:r>
              <a:rPr lang="tr-TR" b="1" dirty="0"/>
              <a:t>Kendini, Yeteneklerini ve Sınırlarını </a:t>
            </a:r>
            <a:r>
              <a:rPr lang="tr-TR" b="1" dirty="0" smtClean="0"/>
              <a:t>Tanımak</a:t>
            </a:r>
            <a:endParaRPr lang="tr-TR" dirty="0"/>
          </a:p>
        </p:txBody>
      </p:sp>
    </p:spTree>
    <p:extLst>
      <p:ext uri="{BB962C8B-B14F-4D97-AF65-F5344CB8AC3E}">
        <p14:creationId xmlns:p14="http://schemas.microsoft.com/office/powerpoint/2010/main" val="152787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Farabi</a:t>
            </a:r>
            <a:endParaRPr lang="tr-TR" dirty="0"/>
          </a:p>
        </p:txBody>
      </p:sp>
      <p:sp>
        <p:nvSpPr>
          <p:cNvPr id="3" name="Metin Yer Tutucusu 2"/>
          <p:cNvSpPr>
            <a:spLocks noGrp="1"/>
          </p:cNvSpPr>
          <p:nvPr>
            <p:ph type="body" idx="1"/>
          </p:nvPr>
        </p:nvSpPr>
        <p:spPr/>
        <p:txBody>
          <a:bodyPr rtlCol="0">
            <a:normAutofit/>
          </a:bodyPr>
          <a:lstStyle/>
          <a:p>
            <a:pPr rtl="0"/>
            <a:endParaRPr lang="tr-TR" dirty="0"/>
          </a:p>
        </p:txBody>
      </p:sp>
    </p:spTree>
    <p:extLst>
      <p:ext uri="{BB962C8B-B14F-4D97-AF65-F5344CB8AC3E}">
        <p14:creationId xmlns:p14="http://schemas.microsoft.com/office/powerpoint/2010/main" val="17227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51038" y="857250"/>
            <a:ext cx="8258175" cy="5467350"/>
          </a:xfrm>
        </p:spPr>
        <p:txBody>
          <a:bodyPr>
            <a:normAutofit fontScale="92500" lnSpcReduction="20000"/>
          </a:bodyPr>
          <a:lstStyle/>
          <a:p>
            <a:pPr marL="274320" indent="-274320">
              <a:buClr>
                <a:schemeClr val="accent3"/>
              </a:buClr>
              <a:buFont typeface="Wingdings 2"/>
              <a:buChar char=""/>
              <a:defRPr/>
            </a:pPr>
            <a:r>
              <a:rPr lang="tr-TR" sz="4800" b="1" dirty="0">
                <a:solidFill>
                  <a:schemeClr val="accent1">
                    <a:lumMod val="75000"/>
                  </a:schemeClr>
                </a:solidFill>
                <a:latin typeface="Times New Roman" pitchFamily="18" charset="0"/>
                <a:cs typeface="Times New Roman" pitchFamily="18" charset="0"/>
              </a:rPr>
              <a:t>GİDEN ÖĞRENCİ</a:t>
            </a:r>
          </a:p>
          <a:p>
            <a:pPr marL="274320" indent="-274320">
              <a:buClr>
                <a:schemeClr val="accent3"/>
              </a:buClr>
              <a:buNone/>
              <a:defRPr/>
            </a:pPr>
            <a:endParaRPr lang="tr-TR" sz="2400" b="1" dirty="0">
              <a:solidFill>
                <a:schemeClr val="accent1">
                  <a:lumMod val="75000"/>
                </a:schemeClr>
              </a:solidFill>
              <a:latin typeface="Times New Roman" pitchFamily="18" charset="0"/>
              <a:cs typeface="Times New Roman" pitchFamily="18" charset="0"/>
            </a:endParaRPr>
          </a:p>
          <a:p>
            <a:pPr marL="274320" indent="-274320">
              <a:buClr>
                <a:schemeClr val="accent3"/>
              </a:buClr>
              <a:buFont typeface="Wingdings 2"/>
              <a:buChar char=""/>
              <a:defRPr/>
            </a:pPr>
            <a:r>
              <a:rPr lang="tr-TR" sz="2400" b="1" dirty="0">
                <a:solidFill>
                  <a:schemeClr val="accent1">
                    <a:lumMod val="75000"/>
                  </a:schemeClr>
                </a:solidFill>
                <a:latin typeface="Times New Roman" pitchFamily="18" charset="0"/>
                <a:cs typeface="Times New Roman" pitchFamily="18" charset="0"/>
              </a:rPr>
              <a:t>ÖĞRENCİ DEĞİŞİMİ</a:t>
            </a:r>
          </a:p>
          <a:p>
            <a:pPr marL="0" indent="0" algn="just">
              <a:spcBef>
                <a:spcPct val="0"/>
              </a:spcBef>
              <a:buClr>
                <a:schemeClr val="accent3"/>
              </a:buClr>
              <a:buSzTx/>
              <a:buNone/>
              <a:defRPr/>
            </a:pPr>
            <a:r>
              <a:rPr lang="tr-TR" dirty="0">
                <a:solidFill>
                  <a:schemeClr val="accent1">
                    <a:lumMod val="75000"/>
                  </a:schemeClr>
                </a:solidFill>
                <a:latin typeface="Times New Roman" pitchFamily="18" charset="0"/>
                <a:cs typeface="Times New Roman" pitchFamily="18" charset="0"/>
              </a:rPr>
              <a:t>	Farabi Değişim Programı kapsamında öğrenci değişimine yükseköğretim kurumlarında kayıtlı öğrenciler katılabilir,</a:t>
            </a:r>
          </a:p>
          <a:p>
            <a:pPr marL="0" indent="0">
              <a:lnSpc>
                <a:spcPct val="80000"/>
              </a:lnSpc>
              <a:buClr>
                <a:schemeClr val="accent3"/>
              </a:buClr>
              <a:buFont typeface="Wingdings 2"/>
              <a:buChar char=""/>
              <a:defRPr/>
            </a:pPr>
            <a:endParaRPr lang="tr-TR" dirty="0">
              <a:solidFill>
                <a:schemeClr val="accent1">
                  <a:lumMod val="75000"/>
                </a:schemeClr>
              </a:solidFill>
              <a:latin typeface="Times New Roman" pitchFamily="18" charset="0"/>
              <a:cs typeface="Times New Roman" pitchFamily="18" charset="0"/>
            </a:endParaRPr>
          </a:p>
          <a:p>
            <a:pPr marL="0" indent="0">
              <a:lnSpc>
                <a:spcPct val="80000"/>
              </a:lnSpc>
              <a:buClr>
                <a:schemeClr val="accent3"/>
              </a:buClr>
              <a:buSzTx/>
              <a:buFont typeface="Wingdings 2"/>
              <a:buChar char=""/>
              <a:defRPr/>
            </a:pPr>
            <a:r>
              <a:rPr lang="tr-TR" dirty="0">
                <a:solidFill>
                  <a:schemeClr val="accent1">
                    <a:lumMod val="75000"/>
                  </a:schemeClr>
                </a:solidFill>
                <a:latin typeface="Times New Roman" pitchFamily="18" charset="0"/>
                <a:cs typeface="Times New Roman" pitchFamily="18" charset="0"/>
              </a:rPr>
              <a:t> Değişim süresi, en az bir en fazla iki yarıyılı kapsar.</a:t>
            </a:r>
          </a:p>
          <a:p>
            <a:pPr marL="0" indent="0" algn="just">
              <a:lnSpc>
                <a:spcPct val="80000"/>
              </a:lnSpc>
              <a:buClr>
                <a:schemeClr val="accent3"/>
              </a:buClr>
              <a:buSzTx/>
              <a:buNone/>
              <a:defRPr/>
            </a:pPr>
            <a:endParaRPr lang="tr-TR" dirty="0">
              <a:solidFill>
                <a:schemeClr val="accent1">
                  <a:lumMod val="75000"/>
                </a:schemeClr>
              </a:solidFill>
              <a:latin typeface="Times New Roman" pitchFamily="18" charset="0"/>
              <a:cs typeface="Times New Roman" pitchFamily="18" charset="0"/>
            </a:endParaRPr>
          </a:p>
          <a:p>
            <a:pPr marL="0" indent="0" algn="just">
              <a:lnSpc>
                <a:spcPct val="80000"/>
              </a:lnSpc>
              <a:buClr>
                <a:schemeClr val="accent3"/>
              </a:buClr>
              <a:buSzTx/>
              <a:buFont typeface="Wingdings 2"/>
              <a:buChar char=""/>
              <a:defRPr/>
            </a:pPr>
            <a:r>
              <a:rPr lang="tr-TR" dirty="0">
                <a:solidFill>
                  <a:schemeClr val="accent1">
                    <a:lumMod val="75000"/>
                  </a:schemeClr>
                </a:solidFill>
                <a:latin typeface="Times New Roman" pitchFamily="18" charset="0"/>
                <a:cs typeface="Times New Roman" pitchFamily="18" charset="0"/>
              </a:rPr>
              <a:t> Ön lisans ve lisans programlarının hazırlık ve birinci sınıfında okuyan öğrenciler, Farabi Değişim Programından yararlanamaz. Yüksek lisans ve doktora öğrencileri, hazırlık ve bilimsel hazırlık dönemleri ile esas eğitime başladıkları ilk yarıyıl için bu programdan yararlanamazlar</a:t>
            </a:r>
            <a:r>
              <a:rPr lang="tr-TR" dirty="0">
                <a:latin typeface="Comic Sans MS" pitchFamily="66" charset="0"/>
              </a:rPr>
              <a:t>.</a:t>
            </a:r>
          </a:p>
          <a:p>
            <a:pPr marL="274320" indent="-274320">
              <a:buClr>
                <a:schemeClr val="accent3"/>
              </a:buClr>
              <a:buNone/>
              <a:defRPr/>
            </a:pPr>
            <a:endParaRPr lang="tr-TR" dirty="0"/>
          </a:p>
        </p:txBody>
      </p:sp>
    </p:spTree>
    <p:extLst>
      <p:ext uri="{BB962C8B-B14F-4D97-AF65-F5344CB8AC3E}">
        <p14:creationId xmlns:p14="http://schemas.microsoft.com/office/powerpoint/2010/main" val="2844280727"/>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sz="5400" b="1" dirty="0">
                <a:solidFill>
                  <a:schemeClr val="accent1">
                    <a:lumMod val="75000"/>
                  </a:schemeClr>
                </a:solidFill>
                <a:latin typeface="Times New Roman" pitchFamily="18" charset="0"/>
                <a:cs typeface="Times New Roman" pitchFamily="18" charset="0"/>
              </a:rPr>
              <a:t/>
            </a:r>
            <a:br>
              <a:rPr lang="tr-TR" sz="5400" b="1" dirty="0">
                <a:solidFill>
                  <a:schemeClr val="accent1">
                    <a:lumMod val="75000"/>
                  </a:schemeClr>
                </a:solidFill>
                <a:latin typeface="Times New Roman" pitchFamily="18" charset="0"/>
                <a:cs typeface="Times New Roman" pitchFamily="18" charset="0"/>
              </a:rPr>
            </a:br>
            <a:endParaRPr lang="tr-TR" dirty="0"/>
          </a:p>
        </p:txBody>
      </p:sp>
      <p:sp>
        <p:nvSpPr>
          <p:cNvPr id="3" name="2 İçerik Yer Tutucusu"/>
          <p:cNvSpPr>
            <a:spLocks noGrp="1"/>
          </p:cNvSpPr>
          <p:nvPr>
            <p:ph idx="1"/>
          </p:nvPr>
        </p:nvSpPr>
        <p:spPr/>
        <p:txBody>
          <a:bodyPr>
            <a:normAutofit/>
          </a:bodyPr>
          <a:lstStyle/>
          <a:p>
            <a:pPr marL="274320" indent="-274320" algn="just">
              <a:buClr>
                <a:schemeClr val="accent3"/>
              </a:buClr>
              <a:buFont typeface="Wingdings 2"/>
              <a:buChar char=""/>
              <a:defRPr/>
            </a:pPr>
            <a:r>
              <a:rPr lang="tr-TR" dirty="0">
                <a:solidFill>
                  <a:schemeClr val="accent1">
                    <a:lumMod val="75000"/>
                  </a:schemeClr>
                </a:solidFill>
                <a:latin typeface="Times New Roman" pitchFamily="18" charset="0"/>
                <a:cs typeface="Times New Roman" pitchFamily="18" charset="0"/>
              </a:rPr>
              <a:t>Türkçe öğretim yapan kurumlar için değerlendirmede, öğrencilerin not ortalamaları dikkate alınır.</a:t>
            </a:r>
            <a:endParaRPr lang="tr-TR" b="1" u="sng" dirty="0">
              <a:solidFill>
                <a:schemeClr val="accent1">
                  <a:lumMod val="75000"/>
                </a:schemeClr>
              </a:solidFill>
              <a:latin typeface="Times New Roman" pitchFamily="18" charset="0"/>
              <a:cs typeface="Times New Roman" pitchFamily="18" charset="0"/>
            </a:endParaRPr>
          </a:p>
          <a:p>
            <a:pPr marL="274320" indent="-274320" algn="just">
              <a:buClr>
                <a:schemeClr val="accent3"/>
              </a:buClr>
              <a:buNone/>
              <a:defRPr/>
            </a:pPr>
            <a:r>
              <a:rPr lang="tr-TR" dirty="0">
                <a:solidFill>
                  <a:schemeClr val="accent1">
                    <a:lumMod val="75000"/>
                  </a:schemeClr>
                </a:solidFill>
                <a:latin typeface="Times New Roman" pitchFamily="18" charset="0"/>
                <a:cs typeface="Times New Roman" pitchFamily="18" charset="0"/>
              </a:rPr>
              <a:t>	</a:t>
            </a:r>
          </a:p>
          <a:p>
            <a:pPr marL="640080" lvl="1" indent="-246888" algn="just">
              <a:buNone/>
              <a:defRPr/>
            </a:pPr>
            <a:r>
              <a:rPr lang="tr-TR" sz="2800" dirty="0">
                <a:solidFill>
                  <a:schemeClr val="accent1">
                    <a:lumMod val="75000"/>
                  </a:schemeClr>
                </a:solidFill>
                <a:latin typeface="Times New Roman" pitchFamily="18" charset="0"/>
                <a:cs typeface="Times New Roman" pitchFamily="18" charset="0"/>
              </a:rPr>
              <a:t>-Ön lisans/lisans öğrencilerinin genel akademik not ortalamasının en az 2,0/4 olması,</a:t>
            </a:r>
          </a:p>
          <a:p>
            <a:pPr marL="274320" indent="-274320" algn="just">
              <a:buClr>
                <a:schemeClr val="accent3"/>
              </a:buClr>
              <a:buNone/>
              <a:defRPr/>
            </a:pPr>
            <a:endParaRPr lang="tr-TR" dirty="0">
              <a:solidFill>
                <a:schemeClr val="accent1">
                  <a:lumMod val="75000"/>
                </a:schemeClr>
              </a:solidFill>
              <a:latin typeface="Times New Roman" pitchFamily="18" charset="0"/>
              <a:cs typeface="Times New Roman" pitchFamily="18" charset="0"/>
            </a:endParaRPr>
          </a:p>
          <a:p>
            <a:pPr marL="274320" indent="-274320" algn="just">
              <a:buClr>
                <a:schemeClr val="accent3"/>
              </a:buClr>
              <a:buNone/>
              <a:defRPr/>
            </a:pPr>
            <a:r>
              <a:rPr lang="tr-TR" dirty="0">
                <a:solidFill>
                  <a:schemeClr val="accent1">
                    <a:lumMod val="75000"/>
                  </a:schemeClr>
                </a:solidFill>
                <a:latin typeface="Times New Roman" pitchFamily="18" charset="0"/>
                <a:cs typeface="Times New Roman" pitchFamily="18" charset="0"/>
              </a:rPr>
              <a:t>	-Yüksek lisans/doktora öğrencilerinin genel akademik not ortalamasının en az 2,5/4 olması.</a:t>
            </a:r>
          </a:p>
          <a:p>
            <a:pPr marL="274320" indent="-274320" algn="just">
              <a:buClr>
                <a:schemeClr val="accent3"/>
              </a:buClr>
              <a:buFont typeface="Wingdings 2"/>
              <a:buChar char=""/>
              <a:defRPr/>
            </a:pPr>
            <a:endParaRPr lang="tr-TR" dirty="0" smtClean="0">
              <a:solidFill>
                <a:schemeClr val="accent1">
                  <a:lumMod val="75000"/>
                </a:schemeClr>
              </a:solidFill>
              <a:latin typeface="Times New Roman" pitchFamily="18" charset="0"/>
              <a:cs typeface="Times New Roman" pitchFamily="18" charset="0"/>
            </a:endParaRPr>
          </a:p>
          <a:p>
            <a:pPr marL="274320" indent="-274320">
              <a:buClr>
                <a:schemeClr val="accent3"/>
              </a:buClr>
              <a:buNone/>
              <a:defRPr/>
            </a:pPr>
            <a:endParaRPr lang="tr-TR" dirty="0"/>
          </a:p>
        </p:txBody>
      </p:sp>
    </p:spTree>
    <p:extLst>
      <p:ext uri="{BB962C8B-B14F-4D97-AF65-F5344CB8AC3E}">
        <p14:creationId xmlns:p14="http://schemas.microsoft.com/office/powerpoint/2010/main" val="14307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274320" indent="-274320" algn="just">
              <a:spcBef>
                <a:spcPct val="0"/>
              </a:spcBef>
              <a:buClr>
                <a:schemeClr val="accent3"/>
              </a:buClr>
              <a:buSzTx/>
              <a:buFontTx/>
              <a:buChar char="o"/>
              <a:defRPr/>
            </a:pPr>
            <a:r>
              <a:rPr lang="tr-TR" dirty="0" smtClean="0">
                <a:solidFill>
                  <a:schemeClr val="accent1">
                    <a:lumMod val="75000"/>
                  </a:schemeClr>
                </a:solidFill>
                <a:latin typeface="Times New Roman" pitchFamily="18" charset="0"/>
                <a:cs typeface="Times New Roman" pitchFamily="18" charset="0"/>
              </a:rPr>
              <a:t>Kredilerin tamamlanmasında ders tekrarlarının önlenmesi amacıyla, gidilen yükseköğretim kurumunun alt ve üst sınıflarından da dersler seçilebilir,</a:t>
            </a:r>
          </a:p>
          <a:p>
            <a:pPr marL="274320" indent="-274320" algn="just">
              <a:spcBef>
                <a:spcPct val="0"/>
              </a:spcBef>
              <a:buClr>
                <a:schemeClr val="accent3"/>
              </a:buClr>
              <a:buSzTx/>
              <a:buFontTx/>
              <a:buChar char="o"/>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spcBef>
                <a:spcPct val="0"/>
              </a:spcBef>
              <a:buClr>
                <a:schemeClr val="accent3"/>
              </a:buClr>
              <a:buSzTx/>
              <a:buFontTx/>
              <a:buChar char="o"/>
              <a:defRPr/>
            </a:pPr>
            <a:r>
              <a:rPr lang="tr-TR" dirty="0" smtClean="0">
                <a:solidFill>
                  <a:schemeClr val="accent1">
                    <a:lumMod val="75000"/>
                  </a:schemeClr>
                </a:solidFill>
                <a:latin typeface="Times New Roman" pitchFamily="18" charset="0"/>
                <a:cs typeface="Times New Roman" pitchFamily="18" charset="0"/>
              </a:rPr>
              <a:t>Denklikler, ilgili akademik birimin yönetim kurulu tarafından onaylanır.</a:t>
            </a:r>
          </a:p>
          <a:p>
            <a:pPr marL="274320" indent="-274320" algn="just">
              <a:spcBef>
                <a:spcPct val="0"/>
              </a:spcBef>
              <a:buClr>
                <a:schemeClr val="accent3"/>
              </a:buClr>
              <a:buSzTx/>
              <a:buFontTx/>
              <a:buChar char="o"/>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spcBef>
                <a:spcPct val="0"/>
              </a:spcBef>
              <a:buClr>
                <a:schemeClr val="accent3"/>
              </a:buClr>
              <a:buSzTx/>
              <a:buFontTx/>
              <a:buChar char="o"/>
              <a:defRPr/>
            </a:pPr>
            <a:r>
              <a:rPr lang="tr-TR" dirty="0" smtClean="0">
                <a:solidFill>
                  <a:schemeClr val="accent1">
                    <a:lumMod val="75000"/>
                  </a:schemeClr>
                </a:solidFill>
                <a:latin typeface="Times New Roman" pitchFamily="18" charset="0"/>
                <a:cs typeface="Times New Roman" pitchFamily="18" charset="0"/>
              </a:rPr>
              <a:t>Değişim Programından yararlanan öğrencilerin karşı kurumdan aldığı dersler, kayıtlı oldukları yükseköğretim kurumlarının ders çizelgelerinde (transkript) yazılı olarak belirtilir.</a:t>
            </a:r>
          </a:p>
          <a:p>
            <a:pPr marL="274320" indent="-274320">
              <a:buClr>
                <a:schemeClr val="accent3"/>
              </a:buClr>
              <a:buFont typeface="Wingdings 2"/>
              <a:buChar char=""/>
              <a:defRPr/>
            </a:pPr>
            <a:endParaRPr lang="tr-TR" dirty="0"/>
          </a:p>
        </p:txBody>
      </p:sp>
    </p:spTree>
    <p:extLst>
      <p:ext uri="{BB962C8B-B14F-4D97-AF65-F5344CB8AC3E}">
        <p14:creationId xmlns:p14="http://schemas.microsoft.com/office/powerpoint/2010/main" val="10141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62500" lnSpcReduction="20000"/>
          </a:bodyPr>
          <a:lstStyle/>
          <a:p>
            <a:pPr marL="274320" indent="-274320" algn="just">
              <a:buClr>
                <a:schemeClr val="tx2"/>
              </a:buClr>
              <a:buFont typeface="Wingdings 2"/>
              <a:buChar char=""/>
              <a:defRPr/>
            </a:pPr>
            <a:r>
              <a:rPr lang="tr-TR" sz="2400" dirty="0">
                <a:solidFill>
                  <a:schemeClr val="accent1">
                    <a:lumMod val="75000"/>
                  </a:schemeClr>
                </a:solidFill>
                <a:latin typeface="Times New Roman" pitchFamily="18" charset="0"/>
                <a:cs typeface="Times New Roman" pitchFamily="18" charset="0"/>
              </a:rPr>
              <a:t>Programa başvuran öğrenciler Üniversitemiz Yabancı Diller merkezince düzenlenen sınava girmeleri gerekmektedir. </a:t>
            </a:r>
          </a:p>
          <a:p>
            <a:pPr marL="274320" indent="-274320" algn="just">
              <a:buClr>
                <a:schemeClr val="tx2"/>
              </a:buClr>
              <a:buNone/>
              <a:defRPr/>
            </a:pPr>
            <a:endParaRPr lang="tr-TR" sz="2400" dirty="0">
              <a:solidFill>
                <a:schemeClr val="accent1">
                  <a:lumMod val="75000"/>
                </a:schemeClr>
              </a:solidFill>
              <a:latin typeface="Times New Roman" pitchFamily="18" charset="0"/>
              <a:cs typeface="Times New Roman" pitchFamily="18" charset="0"/>
            </a:endParaRPr>
          </a:p>
          <a:p>
            <a:pPr marL="274320" indent="-274320" algn="just">
              <a:buClr>
                <a:schemeClr val="tx2"/>
              </a:buClr>
              <a:buFont typeface="Wingdings 2"/>
              <a:buChar char=""/>
              <a:defRPr/>
            </a:pPr>
            <a:r>
              <a:rPr lang="tr-TR" sz="2400" dirty="0">
                <a:solidFill>
                  <a:schemeClr val="accent1">
                    <a:lumMod val="75000"/>
                  </a:schemeClr>
                </a:solidFill>
                <a:latin typeface="Times New Roman" pitchFamily="18" charset="0"/>
                <a:cs typeface="Times New Roman" pitchFamily="18" charset="0"/>
              </a:rPr>
              <a:t>Gidilecek Yükseköğretim kurumunun eğitim dili Türkçe ise,</a:t>
            </a:r>
          </a:p>
          <a:p>
            <a:pPr marL="274320" indent="-274320" algn="just">
              <a:buClr>
                <a:schemeClr val="tx2"/>
              </a:buClr>
              <a:buNone/>
              <a:defRPr/>
            </a:pPr>
            <a:r>
              <a:rPr lang="tr-TR" sz="2400" dirty="0">
                <a:solidFill>
                  <a:schemeClr val="accent1">
                    <a:lumMod val="75000"/>
                  </a:schemeClr>
                </a:solidFill>
                <a:latin typeface="Times New Roman" pitchFamily="18" charset="0"/>
                <a:cs typeface="Times New Roman" pitchFamily="18" charset="0"/>
              </a:rPr>
              <a:t>	Genel Not Ortalamasının % 90’ı</a:t>
            </a:r>
          </a:p>
          <a:p>
            <a:pPr marL="274320" indent="-274320" algn="just">
              <a:buClr>
                <a:schemeClr val="tx2"/>
              </a:buClr>
              <a:buNone/>
              <a:defRPr/>
            </a:pPr>
            <a:r>
              <a:rPr lang="tr-TR" sz="2400" dirty="0">
                <a:solidFill>
                  <a:schemeClr val="accent1">
                    <a:lumMod val="75000"/>
                  </a:schemeClr>
                </a:solidFill>
                <a:latin typeface="Times New Roman" pitchFamily="18" charset="0"/>
                <a:cs typeface="Times New Roman" pitchFamily="18" charset="0"/>
              </a:rPr>
              <a:t>	Yabancı Dil Puanının % 10’u</a:t>
            </a:r>
          </a:p>
          <a:p>
            <a:pPr marL="274320" indent="-274320" algn="just">
              <a:buClr>
                <a:schemeClr val="tx2"/>
              </a:buClr>
              <a:buNone/>
              <a:defRPr/>
            </a:pPr>
            <a:endParaRPr lang="tr-TR" sz="2400" dirty="0">
              <a:solidFill>
                <a:schemeClr val="accent1">
                  <a:lumMod val="75000"/>
                </a:schemeClr>
              </a:solidFill>
              <a:latin typeface="Times New Roman" pitchFamily="18" charset="0"/>
              <a:cs typeface="Times New Roman" pitchFamily="18" charset="0"/>
            </a:endParaRPr>
          </a:p>
          <a:p>
            <a:pPr marL="274320" indent="-274320" algn="just">
              <a:buClr>
                <a:schemeClr val="tx2"/>
              </a:buClr>
              <a:buFont typeface="Wingdings 2"/>
              <a:buChar char=""/>
              <a:defRPr/>
            </a:pPr>
            <a:r>
              <a:rPr lang="tr-TR" sz="2400" dirty="0">
                <a:solidFill>
                  <a:schemeClr val="accent1">
                    <a:lumMod val="75000"/>
                  </a:schemeClr>
                </a:solidFill>
                <a:latin typeface="Times New Roman" pitchFamily="18" charset="0"/>
                <a:cs typeface="Times New Roman" pitchFamily="18" charset="0"/>
              </a:rPr>
              <a:t>Gidilecek Yükseköğretim Kurumunun eğitim dili tamamen yada kısmen yabancı dil ise, </a:t>
            </a:r>
          </a:p>
          <a:p>
            <a:pPr marL="274320" indent="-274320" algn="just">
              <a:buClr>
                <a:schemeClr val="tx2"/>
              </a:buClr>
              <a:buNone/>
              <a:defRPr/>
            </a:pPr>
            <a:r>
              <a:rPr lang="tr-TR" sz="2400" dirty="0">
                <a:solidFill>
                  <a:schemeClr val="accent1">
                    <a:lumMod val="75000"/>
                  </a:schemeClr>
                </a:solidFill>
                <a:latin typeface="Times New Roman" pitchFamily="18" charset="0"/>
                <a:cs typeface="Times New Roman" pitchFamily="18" charset="0"/>
              </a:rPr>
              <a:t>	Genel Not Ortalamasının % 50’si</a:t>
            </a:r>
          </a:p>
          <a:p>
            <a:pPr marL="274320" indent="-274320" algn="just">
              <a:buClr>
                <a:schemeClr val="tx2"/>
              </a:buClr>
              <a:buNone/>
              <a:defRPr/>
            </a:pPr>
            <a:r>
              <a:rPr lang="tr-TR" sz="2400" dirty="0">
                <a:solidFill>
                  <a:schemeClr val="accent1">
                    <a:lumMod val="75000"/>
                  </a:schemeClr>
                </a:solidFill>
                <a:latin typeface="Times New Roman" pitchFamily="18" charset="0"/>
                <a:cs typeface="Times New Roman" pitchFamily="18" charset="0"/>
              </a:rPr>
              <a:t>	Yabancı Dil Puanının % 50’si</a:t>
            </a:r>
          </a:p>
          <a:p>
            <a:pPr marL="274320" indent="-274320" algn="just">
              <a:buClr>
                <a:schemeClr val="tx2"/>
              </a:buClr>
              <a:buNone/>
              <a:defRPr/>
            </a:pPr>
            <a:endParaRPr lang="tr-TR" sz="2400" dirty="0">
              <a:solidFill>
                <a:schemeClr val="accent1">
                  <a:lumMod val="75000"/>
                </a:schemeClr>
              </a:solidFill>
              <a:latin typeface="Times New Roman" pitchFamily="18" charset="0"/>
              <a:cs typeface="Times New Roman" pitchFamily="18" charset="0"/>
            </a:endParaRPr>
          </a:p>
          <a:p>
            <a:pPr marL="274320" indent="-274320" algn="just">
              <a:buClr>
                <a:schemeClr val="tx2"/>
              </a:buClr>
              <a:buNone/>
              <a:defRPr/>
            </a:pPr>
            <a:r>
              <a:rPr lang="tr-TR" sz="2400" dirty="0">
                <a:solidFill>
                  <a:schemeClr val="accent1">
                    <a:lumMod val="75000"/>
                  </a:schemeClr>
                </a:solidFill>
                <a:latin typeface="Times New Roman" pitchFamily="18" charset="0"/>
                <a:cs typeface="Times New Roman" pitchFamily="18" charset="0"/>
              </a:rPr>
              <a:t>	</a:t>
            </a:r>
          </a:p>
          <a:p>
            <a:pPr marL="274320" indent="-274320" algn="just">
              <a:buClr>
                <a:schemeClr val="tx2"/>
              </a:buClr>
              <a:buFontTx/>
              <a:buChar char="o"/>
              <a:defRPr/>
            </a:pPr>
            <a:endParaRPr lang="tr-TR" sz="2400" dirty="0">
              <a:solidFill>
                <a:schemeClr val="accent1">
                  <a:lumMod val="75000"/>
                </a:schemeClr>
              </a:solidFill>
              <a:latin typeface="Times New Roman" pitchFamily="18" charset="0"/>
              <a:cs typeface="Times New Roman" pitchFamily="18" charset="0"/>
            </a:endParaRPr>
          </a:p>
          <a:p>
            <a:pPr marL="274320" indent="-274320">
              <a:buClr>
                <a:schemeClr val="accent3"/>
              </a:buClr>
              <a:buFont typeface="Wingdings 2"/>
              <a:buChar char=""/>
              <a:defRPr/>
            </a:pPr>
            <a:endParaRPr lang="tr-TR" dirty="0"/>
          </a:p>
        </p:txBody>
      </p:sp>
    </p:spTree>
    <p:extLst>
      <p:ext uri="{BB962C8B-B14F-4D97-AF65-F5344CB8AC3E}">
        <p14:creationId xmlns:p14="http://schemas.microsoft.com/office/powerpoint/2010/main" val="158805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defRPr/>
            </a:pPr>
            <a:r>
              <a:rPr lang="tr-TR" sz="5400" b="1" dirty="0">
                <a:latin typeface="Times New Roman" pitchFamily="18" charset="0"/>
                <a:cs typeface="Times New Roman" pitchFamily="18" charset="0"/>
              </a:rPr>
              <a:t/>
            </a:r>
            <a:br>
              <a:rPr lang="tr-TR" sz="5400" b="1" dirty="0">
                <a:latin typeface="Times New Roman" pitchFamily="18" charset="0"/>
                <a:cs typeface="Times New Roman" pitchFamily="18" charset="0"/>
              </a:rPr>
            </a:br>
            <a:endParaRPr lang="tr-TR" dirty="0"/>
          </a:p>
        </p:txBody>
      </p:sp>
      <p:sp>
        <p:nvSpPr>
          <p:cNvPr id="3" name="2 İçerik Yer Tutucusu"/>
          <p:cNvSpPr>
            <a:spLocks noGrp="1"/>
          </p:cNvSpPr>
          <p:nvPr>
            <p:ph idx="1"/>
          </p:nvPr>
        </p:nvSpPr>
        <p:spPr/>
        <p:txBody>
          <a:bodyPr>
            <a:normAutofit/>
          </a:bodyPr>
          <a:lstStyle/>
          <a:p>
            <a:pPr marL="274320" indent="-274320" algn="just">
              <a:buClr>
                <a:schemeClr val="tx2"/>
              </a:buClr>
              <a:buFontTx/>
              <a:buChar char="o"/>
              <a:defRPr/>
            </a:pPr>
            <a:r>
              <a:rPr lang="tr-TR" dirty="0" smtClean="0">
                <a:latin typeface="Arial" charset="0"/>
                <a:cs typeface="Arial" charset="0"/>
              </a:rPr>
              <a:t>	</a:t>
            </a:r>
            <a:r>
              <a:rPr lang="tr-TR" dirty="0">
                <a:solidFill>
                  <a:schemeClr val="accent1">
                    <a:lumMod val="75000"/>
                  </a:schemeClr>
                </a:solidFill>
                <a:latin typeface="Times New Roman" pitchFamily="18" charset="0"/>
                <a:cs typeface="Times New Roman" pitchFamily="18" charset="0"/>
              </a:rPr>
              <a:t>Seçilen öğrenci için gidilen kurumda alacağı dersler ve kredilerini açıkça gösteren </a:t>
            </a:r>
            <a:r>
              <a:rPr lang="tr-TR" u="sng" dirty="0">
                <a:solidFill>
                  <a:schemeClr val="accent1">
                    <a:lumMod val="75000"/>
                  </a:schemeClr>
                </a:solidFill>
                <a:latin typeface="Times New Roman" pitchFamily="18" charset="0"/>
                <a:cs typeface="Times New Roman" pitchFamily="18" charset="0"/>
              </a:rPr>
              <a:t>öğrenim protokolü</a:t>
            </a:r>
            <a:r>
              <a:rPr lang="tr-TR" dirty="0">
                <a:solidFill>
                  <a:schemeClr val="accent1">
                    <a:lumMod val="75000"/>
                  </a:schemeClr>
                </a:solidFill>
                <a:latin typeface="Times New Roman" pitchFamily="18" charset="0"/>
                <a:cs typeface="Times New Roman" pitchFamily="18" charset="0"/>
              </a:rPr>
              <a:t> düzenlenir.</a:t>
            </a:r>
          </a:p>
          <a:p>
            <a:pPr marL="274320" indent="-274320" algn="just">
              <a:buClr>
                <a:schemeClr val="tx2"/>
              </a:buClr>
              <a:buFontTx/>
              <a:buChar char="o"/>
              <a:defRPr/>
            </a:pPr>
            <a:endParaRPr lang="tr-TR" dirty="0">
              <a:solidFill>
                <a:schemeClr val="accent1">
                  <a:lumMod val="75000"/>
                </a:schemeClr>
              </a:solidFill>
              <a:latin typeface="Times New Roman" pitchFamily="18" charset="0"/>
              <a:cs typeface="Times New Roman" pitchFamily="18" charset="0"/>
            </a:endParaRPr>
          </a:p>
          <a:p>
            <a:pPr marL="274320" indent="-274320" algn="just">
              <a:buClr>
                <a:schemeClr val="tx2"/>
              </a:buClr>
              <a:buFontTx/>
              <a:buChar char="o"/>
              <a:defRPr/>
            </a:pPr>
            <a:r>
              <a:rPr lang="tr-TR" dirty="0">
                <a:solidFill>
                  <a:schemeClr val="accent1">
                    <a:lumMod val="75000"/>
                  </a:schemeClr>
                </a:solidFill>
                <a:latin typeface="Times New Roman" pitchFamily="18" charset="0"/>
                <a:cs typeface="Times New Roman" pitchFamily="18" charset="0"/>
              </a:rPr>
              <a:t>	Öğrenci bu dersleri uygun bulduğunu ve takip edeceğini imza ile beyan eder.</a:t>
            </a:r>
          </a:p>
          <a:p>
            <a:pPr marL="274320" indent="-274320" algn="just">
              <a:buClr>
                <a:schemeClr val="tx2"/>
              </a:buClr>
              <a:buFontTx/>
              <a:buChar char="o"/>
              <a:defRPr/>
            </a:pPr>
            <a:endParaRPr lang="tr-TR" dirty="0">
              <a:solidFill>
                <a:schemeClr val="accent1">
                  <a:lumMod val="75000"/>
                </a:schemeClr>
              </a:solidFill>
              <a:latin typeface="Times New Roman" pitchFamily="18" charset="0"/>
              <a:cs typeface="Times New Roman" pitchFamily="18" charset="0"/>
            </a:endParaRPr>
          </a:p>
          <a:p>
            <a:pPr marL="274320" indent="-274320" algn="just">
              <a:buClr>
                <a:schemeClr val="tx2"/>
              </a:buClr>
              <a:buFontTx/>
              <a:buChar char="o"/>
              <a:defRPr/>
            </a:pPr>
            <a:r>
              <a:rPr lang="tr-TR" dirty="0">
                <a:solidFill>
                  <a:schemeClr val="accent1">
                    <a:lumMod val="75000"/>
                  </a:schemeClr>
                </a:solidFill>
                <a:latin typeface="Times New Roman" pitchFamily="18" charset="0"/>
                <a:cs typeface="Times New Roman" pitchFamily="18" charset="0"/>
              </a:rPr>
              <a:t>	Gönderen yükseköğretim kurumu da bu protokolle alınan derslerin kabul edildiğini taahhüt eder.</a:t>
            </a:r>
          </a:p>
          <a:p>
            <a:pPr marL="274320" indent="-274320">
              <a:buClr>
                <a:schemeClr val="accent3"/>
              </a:buClr>
              <a:buFont typeface="Wingdings 2"/>
              <a:buChar char=""/>
              <a:defRPr/>
            </a:pPr>
            <a:endParaRPr lang="tr-TR" dirty="0"/>
          </a:p>
        </p:txBody>
      </p:sp>
    </p:spTree>
    <p:extLst>
      <p:ext uri="{BB962C8B-B14F-4D97-AF65-F5344CB8AC3E}">
        <p14:creationId xmlns:p14="http://schemas.microsoft.com/office/powerpoint/2010/main" val="25924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marL="274320" indent="-274320" algn="just">
              <a:buClr>
                <a:schemeClr val="tx2"/>
              </a:buClr>
              <a:buFontTx/>
              <a:buChar char="o"/>
              <a:defRPr/>
            </a:pPr>
            <a:r>
              <a:rPr lang="tr-TR" dirty="0" smtClean="0">
                <a:solidFill>
                  <a:schemeClr val="accent1">
                    <a:lumMod val="75000"/>
                  </a:schemeClr>
                </a:solidFill>
                <a:latin typeface="Times New Roman" pitchFamily="18" charset="0"/>
                <a:cs typeface="Times New Roman" pitchFamily="18" charset="0"/>
              </a:rPr>
              <a:t>Her bir eğitim öğretim kademesinde birer defa Farabi Değişim Programına burslu katılmak mümkündür. </a:t>
            </a:r>
          </a:p>
          <a:p>
            <a:pPr marL="274320" indent="-274320" algn="just">
              <a:buClr>
                <a:schemeClr val="tx2"/>
              </a:buClr>
              <a:buFontTx/>
              <a:buChar char="o"/>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buClr>
                <a:schemeClr val="tx2"/>
              </a:buClr>
              <a:buFontTx/>
              <a:buChar char="o"/>
              <a:defRPr/>
            </a:pPr>
            <a:r>
              <a:rPr lang="tr-TR" dirty="0" smtClean="0">
                <a:solidFill>
                  <a:schemeClr val="accent1">
                    <a:lumMod val="75000"/>
                  </a:schemeClr>
                </a:solidFill>
                <a:latin typeface="Times New Roman" pitchFamily="18" charset="0"/>
                <a:cs typeface="Times New Roman" pitchFamily="18" charset="0"/>
              </a:rPr>
              <a:t>Ödeneğin yetersiz kalması durumunda, kabul eden tarafta yeterli öğrenci kontenjanları bulunması şartıyla, burssuz olarak öğrencilerin değişim faaliyetlerinden yararlanmasını da sağlanabilir.</a:t>
            </a:r>
          </a:p>
          <a:p>
            <a:pPr marL="274320" indent="-274320" algn="just">
              <a:buClr>
                <a:schemeClr val="tx2"/>
              </a:buClr>
              <a:buFontTx/>
              <a:buChar char="o"/>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buClr>
                <a:schemeClr val="tx2"/>
              </a:buClr>
              <a:buFontTx/>
              <a:buChar char="o"/>
              <a:defRPr/>
            </a:pPr>
            <a:r>
              <a:rPr lang="tr-TR" dirty="0" smtClean="0">
                <a:solidFill>
                  <a:schemeClr val="accent1">
                    <a:lumMod val="75000"/>
                  </a:schemeClr>
                </a:solidFill>
                <a:latin typeface="Times New Roman" pitchFamily="18" charset="0"/>
                <a:cs typeface="Times New Roman" pitchFamily="18" charset="0"/>
              </a:rPr>
              <a:t>Burssuz Farabi Değişim Programı öğrencilerine de aynı Yönetmelik hükümleri uygulanır.</a:t>
            </a:r>
            <a:endParaRPr lang="tr-TR" b="1" dirty="0" smtClean="0">
              <a:solidFill>
                <a:schemeClr val="accent1">
                  <a:lumMod val="75000"/>
                </a:schemeClr>
              </a:solidFill>
              <a:latin typeface="Times New Roman" pitchFamily="18" charset="0"/>
              <a:cs typeface="Times New Roman" pitchFamily="18" charset="0"/>
            </a:endParaRPr>
          </a:p>
          <a:p>
            <a:pPr marL="274320" indent="-274320">
              <a:buClr>
                <a:schemeClr val="accent3"/>
              </a:buClr>
              <a:buFont typeface="Wingdings 2"/>
              <a:buChar char=""/>
              <a:defRPr/>
            </a:pPr>
            <a:endParaRPr lang="tr-TR" dirty="0"/>
          </a:p>
        </p:txBody>
      </p:sp>
    </p:spTree>
    <p:extLst>
      <p:ext uri="{BB962C8B-B14F-4D97-AF65-F5344CB8AC3E}">
        <p14:creationId xmlns:p14="http://schemas.microsoft.com/office/powerpoint/2010/main" val="259566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274320" indent="-274320" algn="just">
              <a:buClr>
                <a:schemeClr val="tx2"/>
              </a:buClr>
              <a:buFontTx/>
              <a:buChar char="o"/>
              <a:defRPr/>
            </a:pPr>
            <a:r>
              <a:rPr lang="tr-TR" dirty="0" smtClean="0">
                <a:latin typeface="Arial" charset="0"/>
                <a:cs typeface="Arial" charset="0"/>
              </a:rPr>
              <a:t>	</a:t>
            </a:r>
            <a:r>
              <a:rPr lang="tr-TR" dirty="0" smtClean="0">
                <a:solidFill>
                  <a:schemeClr val="accent1">
                    <a:lumMod val="75000"/>
                  </a:schemeClr>
                </a:solidFill>
                <a:latin typeface="Times New Roman" pitchFamily="18" charset="0"/>
                <a:cs typeface="Times New Roman" pitchFamily="18" charset="0"/>
              </a:rPr>
              <a:t>Öğrenciler, gittikleri yükseköğretim kurumunda almaları gereken derslerden başarısız olmaları durumunda, ilgili dersin tekrarını, öğrenci olarak kayıtlı oldukları yükseköğretim kurumunda yaparlar.</a:t>
            </a:r>
          </a:p>
          <a:p>
            <a:pPr marL="274320" indent="-274320" algn="just">
              <a:buClr>
                <a:schemeClr val="tx2"/>
              </a:buClr>
              <a:buFontTx/>
              <a:buChar char="o"/>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buClr>
                <a:schemeClr val="tx2"/>
              </a:buClr>
              <a:buFontTx/>
              <a:buChar char="o"/>
              <a:defRPr/>
            </a:pPr>
            <a:r>
              <a:rPr lang="tr-TR" dirty="0" smtClean="0">
                <a:solidFill>
                  <a:schemeClr val="accent1">
                    <a:lumMod val="75000"/>
                  </a:schemeClr>
                </a:solidFill>
                <a:latin typeface="Times New Roman" pitchFamily="18" charset="0"/>
                <a:cs typeface="Times New Roman" pitchFamily="18" charset="0"/>
              </a:rPr>
              <a:t>	Ders tekrarı, Öğrenim Protokolünde denkliği kabul edilen dersi tekrar etmesi suretiyle yapılır.</a:t>
            </a:r>
          </a:p>
          <a:p>
            <a:pPr marL="274320" indent="-274320">
              <a:buClr>
                <a:schemeClr val="accent3"/>
              </a:buClr>
              <a:buFont typeface="Wingdings 2"/>
              <a:buChar char=""/>
              <a:defRPr/>
            </a:pPr>
            <a:endParaRPr lang="tr-TR" dirty="0"/>
          </a:p>
        </p:txBody>
      </p:sp>
    </p:spTree>
    <p:extLst>
      <p:ext uri="{BB962C8B-B14F-4D97-AF65-F5344CB8AC3E}">
        <p14:creationId xmlns:p14="http://schemas.microsoft.com/office/powerpoint/2010/main" val="132663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err="1" smtClean="0"/>
              <a:t>Erasmus</a:t>
            </a:r>
            <a:r>
              <a:rPr lang="tr-TR" dirty="0" smtClean="0"/>
              <a:t>+</a:t>
            </a:r>
            <a:endParaRPr lang="tr-TR" dirty="0"/>
          </a:p>
        </p:txBody>
      </p:sp>
      <p:sp>
        <p:nvSpPr>
          <p:cNvPr id="3" name="Metin Yer Tutucusu 2"/>
          <p:cNvSpPr>
            <a:spLocks noGrp="1"/>
          </p:cNvSpPr>
          <p:nvPr>
            <p:ph type="body" idx="1"/>
          </p:nvPr>
        </p:nvSpPr>
        <p:spPr/>
        <p:txBody>
          <a:bodyPr rtlCol="0">
            <a:normAutofit/>
          </a:bodyPr>
          <a:lstStyle/>
          <a:p>
            <a:pPr rtl="0"/>
            <a:endParaRPr lang="tr-TR" dirty="0"/>
          </a:p>
        </p:txBody>
      </p:sp>
    </p:spTree>
    <p:extLst>
      <p:ext uri="{BB962C8B-B14F-4D97-AF65-F5344CB8AC3E}">
        <p14:creationId xmlns:p14="http://schemas.microsoft.com/office/powerpoint/2010/main" val="4234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274320" indent="-274320" algn="just">
              <a:buClr>
                <a:schemeClr val="tx2"/>
              </a:buClr>
              <a:buFontTx/>
              <a:buChar char="o"/>
              <a:defRPr/>
            </a:pPr>
            <a:r>
              <a:rPr lang="tr-TR" dirty="0" smtClean="0">
                <a:latin typeface="Arial" charset="0"/>
                <a:cs typeface="Arial" charset="0"/>
              </a:rPr>
              <a:t>	</a:t>
            </a:r>
            <a:r>
              <a:rPr lang="tr-TR" dirty="0" smtClean="0">
                <a:solidFill>
                  <a:schemeClr val="accent1">
                    <a:lumMod val="75000"/>
                  </a:schemeClr>
                </a:solidFill>
                <a:latin typeface="Times New Roman" pitchFamily="18" charset="0"/>
                <a:cs typeface="Times New Roman" pitchFamily="18" charset="0"/>
              </a:rPr>
              <a:t>Değişim sürecinin sonunda öğrenci, </a:t>
            </a:r>
            <a:r>
              <a:rPr lang="tr-TR" u="sng" dirty="0" smtClean="0">
                <a:solidFill>
                  <a:schemeClr val="accent1">
                    <a:lumMod val="75000"/>
                  </a:schemeClr>
                </a:solidFill>
                <a:latin typeface="Times New Roman" pitchFamily="18" charset="0"/>
                <a:cs typeface="Times New Roman" pitchFamily="18" charset="0"/>
              </a:rPr>
              <a:t>not çizelgesi</a:t>
            </a:r>
            <a:r>
              <a:rPr lang="tr-TR" dirty="0" smtClean="0">
                <a:solidFill>
                  <a:schemeClr val="accent1">
                    <a:lumMod val="75000"/>
                  </a:schemeClr>
                </a:solidFill>
                <a:latin typeface="Times New Roman" pitchFamily="18" charset="0"/>
                <a:cs typeface="Times New Roman" pitchFamily="18" charset="0"/>
              </a:rPr>
              <a:t>, </a:t>
            </a:r>
            <a:r>
              <a:rPr lang="tr-TR" u="sng" dirty="0" smtClean="0">
                <a:solidFill>
                  <a:schemeClr val="accent1">
                    <a:lumMod val="75000"/>
                  </a:schemeClr>
                </a:solidFill>
                <a:latin typeface="Times New Roman" pitchFamily="18" charset="0"/>
                <a:cs typeface="Times New Roman" pitchFamily="18" charset="0"/>
              </a:rPr>
              <a:t>katılım belgesi</a:t>
            </a:r>
            <a:r>
              <a:rPr lang="tr-TR" dirty="0" smtClean="0">
                <a:solidFill>
                  <a:schemeClr val="accent1">
                    <a:lumMod val="75000"/>
                  </a:schemeClr>
                </a:solidFill>
                <a:latin typeface="Times New Roman" pitchFamily="18" charset="0"/>
                <a:cs typeface="Times New Roman" pitchFamily="18" charset="0"/>
              </a:rPr>
              <a:t> ve </a:t>
            </a:r>
            <a:r>
              <a:rPr lang="tr-TR" u="sng" dirty="0" smtClean="0">
                <a:solidFill>
                  <a:schemeClr val="accent1">
                    <a:lumMod val="75000"/>
                  </a:schemeClr>
                </a:solidFill>
                <a:latin typeface="Times New Roman" pitchFamily="18" charset="0"/>
                <a:cs typeface="Times New Roman" pitchFamily="18" charset="0"/>
              </a:rPr>
              <a:t>öğrenci nihai raporunu</a:t>
            </a:r>
            <a:r>
              <a:rPr lang="tr-TR" dirty="0" smtClean="0">
                <a:solidFill>
                  <a:schemeClr val="accent1">
                    <a:lumMod val="75000"/>
                  </a:schemeClr>
                </a:solidFill>
                <a:latin typeface="Times New Roman" pitchFamily="18" charset="0"/>
                <a:cs typeface="Times New Roman" pitchFamily="18" charset="0"/>
              </a:rPr>
              <a:t>, en geç 15 gün içinde kendi yükseköğretim kurumuna teslim etmelidir. Eksik veya hatalı evraklarının tamamlanması veya düzeltilmesi için 15 günden fazla olmamak üzere ek süre verilir.</a:t>
            </a:r>
          </a:p>
          <a:p>
            <a:pPr marL="274320" indent="-274320" algn="just">
              <a:buClr>
                <a:schemeClr val="tx2"/>
              </a:buClr>
              <a:buFont typeface="Wingdings 2"/>
              <a:buChar char=""/>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buClr>
                <a:schemeClr val="tx2"/>
              </a:buClr>
              <a:buFontTx/>
              <a:buChar char="o"/>
              <a:defRPr/>
            </a:pPr>
            <a:r>
              <a:rPr lang="tr-TR" dirty="0" smtClean="0">
                <a:solidFill>
                  <a:schemeClr val="accent1">
                    <a:lumMod val="75000"/>
                  </a:schemeClr>
                </a:solidFill>
                <a:latin typeface="Times New Roman" pitchFamily="18" charset="0"/>
                <a:cs typeface="Times New Roman" pitchFamily="18" charset="0"/>
              </a:rPr>
              <a:t>	Süresi içinde belgeleri tam olarak teslim etmemesi halinde, öğrencinin işlemleri geçersiz sayılır ve kendisine yapılan ödemelerin iadesi istenir.</a:t>
            </a:r>
          </a:p>
          <a:p>
            <a:pPr marL="274320" indent="-274320">
              <a:buClr>
                <a:schemeClr val="accent3"/>
              </a:buClr>
              <a:buFont typeface="Wingdings 2"/>
              <a:buChar char=""/>
              <a:defRPr/>
            </a:pPr>
            <a:endParaRPr lang="tr-TR" dirty="0"/>
          </a:p>
        </p:txBody>
      </p:sp>
    </p:spTree>
    <p:extLst>
      <p:ext uri="{BB962C8B-B14F-4D97-AF65-F5344CB8AC3E}">
        <p14:creationId xmlns:p14="http://schemas.microsoft.com/office/powerpoint/2010/main" val="16149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pPr marL="274320" indent="-274320" algn="just">
              <a:buClr>
                <a:schemeClr val="accent3"/>
              </a:buClr>
              <a:buFont typeface="Wingdings 2"/>
              <a:buChar char=""/>
              <a:defRPr/>
            </a:pPr>
            <a:r>
              <a:rPr lang="tr-TR" sz="3200" b="1" dirty="0">
                <a:solidFill>
                  <a:schemeClr val="accent1">
                    <a:lumMod val="75000"/>
                  </a:schemeClr>
                </a:solidFill>
                <a:latin typeface="Times New Roman" pitchFamily="18" charset="0"/>
                <a:cs typeface="Times New Roman" pitchFamily="18" charset="0"/>
              </a:rPr>
              <a:t>Öğrenci bursları;</a:t>
            </a:r>
          </a:p>
          <a:p>
            <a:pPr marL="274320" indent="-274320" algn="just">
              <a:buClr>
                <a:schemeClr val="accent3"/>
              </a:buClr>
              <a:buFont typeface="Wingdings 2"/>
              <a:buChar char=""/>
              <a:defRPr/>
            </a:pPr>
            <a:endParaRPr lang="tr-TR" dirty="0" smtClean="0">
              <a:latin typeface="Times New Roman" pitchFamily="18" charset="0"/>
              <a:cs typeface="Times New Roman" pitchFamily="18" charset="0"/>
            </a:endParaRPr>
          </a:p>
          <a:p>
            <a:pPr marL="274320" indent="-274320" algn="just">
              <a:buClr>
                <a:schemeClr val="tx2"/>
              </a:buClr>
              <a:buFontTx/>
              <a:buChar char="o"/>
              <a:defRPr/>
            </a:pPr>
            <a:r>
              <a:rPr lang="tr-TR" dirty="0" smtClean="0">
                <a:latin typeface="Times New Roman" pitchFamily="18" charset="0"/>
                <a:cs typeface="Times New Roman" pitchFamily="18" charset="0"/>
              </a:rPr>
              <a:t>	</a:t>
            </a:r>
            <a:r>
              <a:rPr lang="tr-TR" dirty="0" smtClean="0">
                <a:solidFill>
                  <a:schemeClr val="accent1">
                    <a:lumMod val="75000"/>
                  </a:schemeClr>
                </a:solidFill>
                <a:latin typeface="Times New Roman" pitchFamily="18" charset="0"/>
                <a:cs typeface="Times New Roman" pitchFamily="18" charset="0"/>
              </a:rPr>
              <a:t>Burslu Farabi Değişim Programı öğrencisi olma hakkı kazananlara, </a:t>
            </a:r>
            <a:r>
              <a:rPr lang="tr-TR" b="1" dirty="0" smtClean="0">
                <a:solidFill>
                  <a:schemeClr val="accent1">
                    <a:lumMod val="75000"/>
                  </a:schemeClr>
                </a:solidFill>
                <a:latin typeface="Times New Roman" pitchFamily="18" charset="0"/>
                <a:cs typeface="Times New Roman" pitchFamily="18" charset="0"/>
              </a:rPr>
              <a:t>5102 sayılı Yüksek Öğrenim Öğrencilerine Burs, Kredi Verilmesine İlişkin Kanuna</a:t>
            </a:r>
            <a:r>
              <a:rPr lang="tr-TR" dirty="0" smtClean="0">
                <a:solidFill>
                  <a:schemeClr val="accent1">
                    <a:lumMod val="75000"/>
                  </a:schemeClr>
                </a:solidFill>
                <a:latin typeface="Times New Roman" pitchFamily="18" charset="0"/>
                <a:cs typeface="Times New Roman" pitchFamily="18" charset="0"/>
              </a:rPr>
              <a:t> göre ödenmekte olan aylık burs miktarının </a:t>
            </a:r>
            <a:r>
              <a:rPr lang="tr-TR" i="1" u="sng" dirty="0" smtClean="0">
                <a:solidFill>
                  <a:schemeClr val="accent1">
                    <a:lumMod val="75000"/>
                  </a:schemeClr>
                </a:solidFill>
                <a:latin typeface="Times New Roman" pitchFamily="18" charset="0"/>
                <a:cs typeface="Times New Roman" pitchFamily="18" charset="0"/>
              </a:rPr>
              <a:t>bir buçuk katı</a:t>
            </a:r>
            <a:r>
              <a:rPr lang="tr-TR" dirty="0" smtClean="0">
                <a:solidFill>
                  <a:schemeClr val="accent1">
                    <a:lumMod val="75000"/>
                  </a:schemeClr>
                </a:solidFill>
                <a:latin typeface="Times New Roman" pitchFamily="18" charset="0"/>
                <a:cs typeface="Times New Roman" pitchFamily="18" charset="0"/>
              </a:rPr>
              <a:t> tutarında burs ödenir. Bu sene değişimden yararlanan öğrencilere aylık 270 </a:t>
            </a:r>
            <a:r>
              <a:rPr lang="tr-TR" dirty="0" err="1" smtClean="0">
                <a:solidFill>
                  <a:schemeClr val="accent1">
                    <a:lumMod val="75000"/>
                  </a:schemeClr>
                </a:solidFill>
                <a:latin typeface="Times New Roman" pitchFamily="18" charset="0"/>
                <a:cs typeface="Times New Roman" pitchFamily="18" charset="0"/>
              </a:rPr>
              <a:t>Tl</a:t>
            </a:r>
            <a:r>
              <a:rPr lang="tr-TR" dirty="0" smtClean="0">
                <a:solidFill>
                  <a:schemeClr val="accent1">
                    <a:lumMod val="75000"/>
                  </a:schemeClr>
                </a:solidFill>
                <a:latin typeface="Times New Roman" pitchFamily="18" charset="0"/>
                <a:cs typeface="Times New Roman" pitchFamily="18" charset="0"/>
              </a:rPr>
              <a:t>. ödemekteyiz. </a:t>
            </a:r>
          </a:p>
          <a:p>
            <a:pPr marL="274320" indent="-274320" algn="just">
              <a:buClr>
                <a:schemeClr val="tx2"/>
              </a:buClr>
              <a:buFontTx/>
              <a:buChar char="o"/>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buClr>
                <a:schemeClr val="tx2"/>
              </a:buClr>
              <a:buFontTx/>
              <a:buChar char="o"/>
              <a:defRPr/>
            </a:pPr>
            <a:r>
              <a:rPr lang="tr-TR" dirty="0" smtClean="0">
                <a:solidFill>
                  <a:schemeClr val="accent1">
                    <a:lumMod val="75000"/>
                  </a:schemeClr>
                </a:solidFill>
                <a:latin typeface="Times New Roman" pitchFamily="18" charset="0"/>
                <a:cs typeface="Times New Roman" pitchFamily="18" charset="0"/>
              </a:rPr>
              <a:t>	Burs miktarının %70’i aylıklar halinde öğrenciye ödenir. Geri kalan burs miktarı, Katılım Belgesinde yer alan gerçekleşme süresi ve öğrencinin başarı durumu dikkate alınır.</a:t>
            </a:r>
          </a:p>
          <a:p>
            <a:pPr marL="274320" indent="-274320">
              <a:buClr>
                <a:schemeClr val="accent3"/>
              </a:buClr>
              <a:buFont typeface="Wingdings 2"/>
              <a:buChar char=""/>
              <a:defRPr/>
            </a:pPr>
            <a:endParaRPr lang="tr-TR" dirty="0"/>
          </a:p>
        </p:txBody>
      </p:sp>
    </p:spTree>
    <p:extLst>
      <p:ext uri="{BB962C8B-B14F-4D97-AF65-F5344CB8AC3E}">
        <p14:creationId xmlns:p14="http://schemas.microsoft.com/office/powerpoint/2010/main" val="414766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274320" indent="-274320">
              <a:buClr>
                <a:schemeClr val="accent3"/>
              </a:buClr>
              <a:buFont typeface="Wingdings 2"/>
              <a:buChar char=""/>
              <a:defRPr/>
            </a:pPr>
            <a:r>
              <a:rPr lang="tr-TR" sz="3600" b="1" dirty="0">
                <a:solidFill>
                  <a:schemeClr val="accent1">
                    <a:lumMod val="75000"/>
                  </a:schemeClr>
                </a:solidFill>
                <a:latin typeface="Times New Roman" pitchFamily="18" charset="0"/>
                <a:cs typeface="Times New Roman" pitchFamily="18" charset="0"/>
              </a:rPr>
              <a:t>Öğrenci bursları;</a:t>
            </a:r>
          </a:p>
          <a:p>
            <a:pPr marL="274320" indent="-274320">
              <a:buClr>
                <a:schemeClr val="accent3"/>
              </a:buClr>
              <a:buNone/>
              <a:defRPr/>
            </a:pPr>
            <a:endParaRPr lang="tr-TR" dirty="0" smtClean="0">
              <a:solidFill>
                <a:schemeClr val="accent1">
                  <a:lumMod val="75000"/>
                </a:schemeClr>
              </a:solidFill>
              <a:latin typeface="Times New Roman" pitchFamily="18" charset="0"/>
              <a:cs typeface="Times New Roman" pitchFamily="18" charset="0"/>
            </a:endParaRPr>
          </a:p>
          <a:p>
            <a:pPr marL="274320" indent="-274320" algn="just">
              <a:buClr>
                <a:schemeClr val="accent3"/>
              </a:buClr>
              <a:buNone/>
              <a:defRPr/>
            </a:pPr>
            <a:r>
              <a:rPr lang="tr-TR" dirty="0">
                <a:solidFill>
                  <a:schemeClr val="accent1">
                    <a:lumMod val="75000"/>
                  </a:schemeClr>
                </a:solidFill>
                <a:latin typeface="Times New Roman" pitchFamily="18" charset="0"/>
                <a:cs typeface="Times New Roman" pitchFamily="18" charset="0"/>
              </a:rPr>
              <a:t> 		Öğrenci Burslarının ödenmesi sırasında Harcama Yetkilisi tarafından hazırlanan Harcama talimatı ve öğrenci başına ödenecek toplam burs tutarını gösteren, burs hizmetlerini yürüten birimce onaylı liste kullanılacaktır. </a:t>
            </a:r>
          </a:p>
        </p:txBody>
      </p:sp>
    </p:spTree>
    <p:extLst>
      <p:ext uri="{BB962C8B-B14F-4D97-AF65-F5344CB8AC3E}">
        <p14:creationId xmlns:p14="http://schemas.microsoft.com/office/powerpoint/2010/main" val="456541944"/>
      </p:ext>
    </p:extLst>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Mevlana</a:t>
            </a:r>
            <a:endParaRPr lang="tr-TR" dirty="0"/>
          </a:p>
        </p:txBody>
      </p:sp>
      <p:sp>
        <p:nvSpPr>
          <p:cNvPr id="3" name="Metin Yer Tutucusu 2"/>
          <p:cNvSpPr>
            <a:spLocks noGrp="1"/>
          </p:cNvSpPr>
          <p:nvPr>
            <p:ph type="body" idx="1"/>
          </p:nvPr>
        </p:nvSpPr>
        <p:spPr/>
        <p:txBody>
          <a:bodyPr rtlCol="0">
            <a:normAutofit/>
          </a:bodyPr>
          <a:lstStyle/>
          <a:p>
            <a:pPr rtl="0"/>
            <a:endParaRPr lang="tr-TR" dirty="0"/>
          </a:p>
        </p:txBody>
      </p:sp>
    </p:spTree>
    <p:extLst>
      <p:ext uri="{BB962C8B-B14F-4D97-AF65-F5344CB8AC3E}">
        <p14:creationId xmlns:p14="http://schemas.microsoft.com/office/powerpoint/2010/main" val="357421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smtClean="0"/>
              <a:t>Nedir?</a:t>
            </a:r>
            <a:endParaRPr lang="tr-TR" dirty="0"/>
          </a:p>
        </p:txBody>
      </p:sp>
      <p:sp>
        <p:nvSpPr>
          <p:cNvPr id="14" name="İçerik Yer Tutucusu 13"/>
          <p:cNvSpPr>
            <a:spLocks noGrp="1"/>
          </p:cNvSpPr>
          <p:nvPr>
            <p:ph idx="1"/>
          </p:nvPr>
        </p:nvSpPr>
        <p:spPr>
          <a:xfrm>
            <a:off x="609442" y="685800"/>
            <a:ext cx="11317618" cy="4903440"/>
          </a:xfrm>
        </p:spPr>
        <p:txBody>
          <a:bodyPr rtlCol="0">
            <a:normAutofit/>
          </a:bodyPr>
          <a:lstStyle/>
          <a:p>
            <a:r>
              <a:rPr lang="tr-TR" dirty="0"/>
              <a:t>Mevlana Değişim Programı, yurtiçinde eğitim veren yükseköğretim kurumları ile yurtdışında eğitim veren yükseköğretim kurumları arasında öğrenci ve öğretim elemanı değişimini mümkün kılan bir </a:t>
            </a:r>
            <a:r>
              <a:rPr lang="tr-TR" dirty="0" smtClean="0"/>
              <a:t>programdır.</a:t>
            </a:r>
            <a:endParaRPr lang="tr-TR" dirty="0"/>
          </a:p>
          <a:p>
            <a:r>
              <a:rPr lang="tr-TR" dirty="0" smtClean="0"/>
              <a:t>Diğer </a:t>
            </a:r>
            <a:r>
              <a:rPr lang="tr-TR" dirty="0"/>
              <a:t>değişim programlarından farklı olarak, </a:t>
            </a:r>
            <a:r>
              <a:rPr lang="tr-TR" dirty="0">
                <a:solidFill>
                  <a:srgbClr val="FF0000"/>
                </a:solidFill>
              </a:rPr>
              <a:t>hiçbir coğrafi bölge ayrımı olmaksızın</a:t>
            </a:r>
            <a:r>
              <a:rPr lang="tr-TR" dirty="0"/>
              <a:t> değişim programı bünyesindeki hareketlilik bütün dünyadaki yükseköğretim kurumlarını kapsamaktadır.</a:t>
            </a:r>
          </a:p>
          <a:p>
            <a:r>
              <a:rPr lang="tr-TR" dirty="0" smtClean="0"/>
              <a:t>Değişim </a:t>
            </a:r>
            <a:r>
              <a:rPr lang="tr-TR" dirty="0"/>
              <a:t>programına katılmak isteyen öğrenciler </a:t>
            </a:r>
            <a:r>
              <a:rPr lang="tr-TR" dirty="0">
                <a:solidFill>
                  <a:srgbClr val="FF0000"/>
                </a:solidFill>
              </a:rPr>
              <a:t>en az bir en fazla iki yarıyıl </a:t>
            </a:r>
            <a:r>
              <a:rPr lang="tr-TR" dirty="0"/>
              <a:t>eğitim </a:t>
            </a:r>
            <a:r>
              <a:rPr lang="tr-TR" dirty="0" smtClean="0"/>
              <a:t>için programdan </a:t>
            </a:r>
            <a:r>
              <a:rPr lang="tr-TR" dirty="0"/>
              <a:t>faydalanabilirler. Benzer şekilde dünyanın bütün bölgelerinden de öğrenci ve öğretim elemanları Türkiye'deki yükseköğretim kurumlarına gelebilirler.</a:t>
            </a:r>
          </a:p>
        </p:txBody>
      </p:sp>
    </p:spTree>
    <p:extLst>
      <p:ext uri="{BB962C8B-B14F-4D97-AF65-F5344CB8AC3E}">
        <p14:creationId xmlns:p14="http://schemas.microsoft.com/office/powerpoint/2010/main" val="3082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smtClean="0"/>
              <a:t>Amacı</a:t>
            </a:r>
            <a:endParaRPr lang="tr-TR" dirty="0"/>
          </a:p>
        </p:txBody>
      </p:sp>
      <p:sp>
        <p:nvSpPr>
          <p:cNvPr id="14" name="İçerik Yer Tutucusu 13"/>
          <p:cNvSpPr>
            <a:spLocks noGrp="1"/>
          </p:cNvSpPr>
          <p:nvPr>
            <p:ph idx="1"/>
          </p:nvPr>
        </p:nvSpPr>
        <p:spPr>
          <a:xfrm>
            <a:off x="609442" y="685800"/>
            <a:ext cx="11317618" cy="4903440"/>
          </a:xfrm>
        </p:spPr>
        <p:txBody>
          <a:bodyPr rtlCol="0">
            <a:normAutofit/>
          </a:bodyPr>
          <a:lstStyle/>
          <a:p>
            <a:r>
              <a:rPr lang="tr-TR" dirty="0"/>
              <a:t>• Türkiye’yi yükseköğretim alanında bir cazibe merkezi haline getirmek</a:t>
            </a:r>
            <a:r>
              <a:rPr lang="tr-TR" dirty="0" smtClean="0"/>
              <a:t>,</a:t>
            </a:r>
          </a:p>
          <a:p>
            <a:r>
              <a:rPr lang="tr-TR" dirty="0" smtClean="0"/>
              <a:t>• </a:t>
            </a:r>
            <a:r>
              <a:rPr lang="tr-TR" dirty="0"/>
              <a:t>Yükseköğretim kurumlarımızın akademik kapasitelerini artırmak</a:t>
            </a:r>
            <a:r>
              <a:rPr lang="tr-TR" dirty="0" smtClean="0"/>
              <a:t>,</a:t>
            </a:r>
          </a:p>
          <a:p>
            <a:r>
              <a:rPr lang="tr-TR" dirty="0" smtClean="0"/>
              <a:t>• </a:t>
            </a:r>
            <a:r>
              <a:rPr lang="tr-TR" dirty="0"/>
              <a:t>Yükseköğretimin küreselleşme sürecine katkıda bulunmak</a:t>
            </a:r>
            <a:r>
              <a:rPr lang="tr-TR" dirty="0" smtClean="0"/>
              <a:t>,</a:t>
            </a:r>
          </a:p>
          <a:p>
            <a:r>
              <a:rPr lang="tr-TR" dirty="0" smtClean="0"/>
              <a:t>• </a:t>
            </a:r>
            <a:r>
              <a:rPr lang="tr-TR" dirty="0"/>
              <a:t>Türkiye’nin zengin tarihsel ve kültürel mirasını küresel düzeyde paylaşmak</a:t>
            </a:r>
            <a:r>
              <a:rPr lang="tr-TR" dirty="0" smtClean="0"/>
              <a:t>,</a:t>
            </a:r>
          </a:p>
          <a:p>
            <a:r>
              <a:rPr lang="tr-TR" dirty="0" smtClean="0"/>
              <a:t>• </a:t>
            </a:r>
            <a:r>
              <a:rPr lang="tr-TR" dirty="0"/>
              <a:t>Kültürler arası etkileşimin artmasıyla, farklılıklara saygı ve anlayış kültürünün zenginleşme sini sağlamaktır.</a:t>
            </a:r>
          </a:p>
        </p:txBody>
      </p:sp>
    </p:spTree>
    <p:extLst>
      <p:ext uri="{BB962C8B-B14F-4D97-AF65-F5344CB8AC3E}">
        <p14:creationId xmlns:p14="http://schemas.microsoft.com/office/powerpoint/2010/main" val="189207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smtClean="0"/>
              <a:t>Kimler Katılabilir</a:t>
            </a:r>
            <a:endParaRPr lang="tr-TR" dirty="0"/>
          </a:p>
        </p:txBody>
      </p:sp>
      <p:sp>
        <p:nvSpPr>
          <p:cNvPr id="14" name="İçerik Yer Tutucusu 13"/>
          <p:cNvSpPr>
            <a:spLocks noGrp="1"/>
          </p:cNvSpPr>
          <p:nvPr>
            <p:ph idx="1"/>
          </p:nvPr>
        </p:nvSpPr>
        <p:spPr>
          <a:xfrm>
            <a:off x="609442" y="685800"/>
            <a:ext cx="11317618" cy="4903440"/>
          </a:xfrm>
        </p:spPr>
        <p:txBody>
          <a:bodyPr rtlCol="0">
            <a:normAutofit/>
          </a:bodyPr>
          <a:lstStyle/>
          <a:p>
            <a:r>
              <a:rPr lang="tr-TR" dirty="0"/>
              <a:t>Mevlana Değişim Programı kapsamında öğrenci değişimine, Türkiye'deki bütün yükseköğretim kurumlarında (Mevlana Değişim Programı Protokolü imzalamış olan yükseköğretim kurumlarında) örgün eğitim programlarına kayıtlı </a:t>
            </a:r>
            <a:r>
              <a:rPr lang="tr-TR" dirty="0" smtClean="0"/>
              <a:t>öğrenciler </a:t>
            </a:r>
            <a:r>
              <a:rPr lang="tr-TR" dirty="0"/>
              <a:t>katılabilirler.</a:t>
            </a:r>
          </a:p>
          <a:p>
            <a:r>
              <a:rPr lang="tr-TR" dirty="0" smtClean="0"/>
              <a:t>Ayrıca</a:t>
            </a:r>
            <a:r>
              <a:rPr lang="tr-TR" dirty="0"/>
              <a:t>, Mevlana Değişim Programı Protokolü imzalayan yurt içi ve yurt dışı yükseköğretim kurumlarında görev yapan tüm öğretim elemanları da Mevlana Değişim Programına katılabilirler</a:t>
            </a:r>
            <a:r>
              <a:rPr lang="tr-TR" dirty="0" smtClean="0"/>
              <a:t>.</a:t>
            </a:r>
            <a:endParaRPr lang="tr-TR" dirty="0"/>
          </a:p>
        </p:txBody>
      </p:sp>
    </p:spTree>
    <p:extLst>
      <p:ext uri="{BB962C8B-B14F-4D97-AF65-F5344CB8AC3E}">
        <p14:creationId xmlns:p14="http://schemas.microsoft.com/office/powerpoint/2010/main" val="36073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smtClean="0"/>
              <a:t>Başvuru Şartları</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92500" lnSpcReduction="10000"/>
          </a:bodyPr>
          <a:lstStyle/>
          <a:p>
            <a:r>
              <a:rPr lang="tr-TR" dirty="0"/>
              <a:t>Mevlana Değişim Programı öğrencisi olmak için temel koşullar birkaç başlık altında toplanabilir:</a:t>
            </a:r>
          </a:p>
          <a:p>
            <a:r>
              <a:rPr lang="tr-TR" dirty="0" smtClean="0"/>
              <a:t>- </a:t>
            </a:r>
            <a:r>
              <a:rPr lang="tr-TR" dirty="0"/>
              <a:t>Öğrencinin, örgün eğitim verilen yükseköğretim programlarında kayıtlı ön lisans, lisans, yüksek lisans veya doktora öğrencisi olması,</a:t>
            </a:r>
            <a:br>
              <a:rPr lang="tr-TR" dirty="0"/>
            </a:br>
            <a:r>
              <a:rPr lang="tr-TR" dirty="0"/>
              <a:t/>
            </a:r>
            <a:br>
              <a:rPr lang="tr-TR" dirty="0"/>
            </a:br>
            <a:r>
              <a:rPr lang="tr-TR" dirty="0"/>
              <a:t>- Ön lisans ve lisans öğrencilerinin genel akademik not ortalamasının 4 (dört) üzerinden </a:t>
            </a:r>
            <a:r>
              <a:rPr lang="tr-TR" dirty="0">
                <a:solidFill>
                  <a:srgbClr val="FF0000"/>
                </a:solidFill>
              </a:rPr>
              <a:t>en az 2,5 </a:t>
            </a:r>
            <a:r>
              <a:rPr lang="tr-TR" dirty="0"/>
              <a:t>(iki buçuk) olması,</a:t>
            </a:r>
            <a:br>
              <a:rPr lang="tr-TR" dirty="0"/>
            </a:br>
            <a:r>
              <a:rPr lang="tr-TR" dirty="0"/>
              <a:t/>
            </a:r>
            <a:br>
              <a:rPr lang="tr-TR" dirty="0"/>
            </a:br>
            <a:r>
              <a:rPr lang="tr-TR" dirty="0"/>
              <a:t>- %50 dil puanı + %50 Not Ortalaması.</a:t>
            </a:r>
            <a:br>
              <a:rPr lang="tr-TR" dirty="0"/>
            </a:br>
            <a:r>
              <a:rPr lang="tr-TR" dirty="0"/>
              <a:t/>
            </a:r>
            <a:br>
              <a:rPr lang="tr-TR" dirty="0"/>
            </a:br>
            <a:r>
              <a:rPr lang="tr-TR" dirty="0"/>
              <a:t>Ön lisans ve lisans programlarının hazırlık ve birinci sınıfında okuyan öğrenciler ile hazırlık ve bilimsel hazırlık dönemlerinde bulunan yüksek lisans ve doktora öğrencileri, esas eğitime başladıkları ilk yarıyıl için bu programdan faydalanamazlar.</a:t>
            </a:r>
          </a:p>
          <a:p>
            <a:endParaRPr lang="tr-TR" dirty="0"/>
          </a:p>
        </p:txBody>
      </p:sp>
    </p:spTree>
    <p:extLst>
      <p:ext uri="{BB962C8B-B14F-4D97-AF65-F5344CB8AC3E}">
        <p14:creationId xmlns:p14="http://schemas.microsoft.com/office/powerpoint/2010/main" val="177750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smtClean="0"/>
              <a:t>Sık Sorulan Sorular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77500" lnSpcReduction="20000"/>
          </a:bodyPr>
          <a:lstStyle/>
          <a:p>
            <a:r>
              <a:rPr lang="nn-NO" b="1" dirty="0"/>
              <a:t>Mevlana Değişim Programından kaç sefer ve ne kadar süre ile yararlanabiliriz</a:t>
            </a:r>
            <a:r>
              <a:rPr lang="nn-NO" b="1" dirty="0" smtClean="0"/>
              <a:t>?</a:t>
            </a:r>
            <a:endParaRPr lang="tr-TR" b="1" dirty="0" smtClean="0"/>
          </a:p>
          <a:p>
            <a:r>
              <a:rPr lang="tr-TR" dirty="0"/>
              <a:t>Öğrenciler; Mevlana Değişim Programından en az bir, en fazla iki yarıyıl faydalanabilirler. Yarıyıl hesabı, eğitim sistemi dikkate alınarak değişiklik gösterebilirse de toplam değişim süresi bir eğitim-öğretim yılını aşamaz</a:t>
            </a:r>
            <a:r>
              <a:rPr lang="tr-TR" dirty="0" smtClean="0"/>
              <a:t>.</a:t>
            </a:r>
          </a:p>
          <a:p>
            <a:r>
              <a:rPr lang="tr-TR" b="1" dirty="0"/>
              <a:t>Mevlana değişim programından yararlanmak isteyen bir öğrenci gittiği kuruma öğrenim ücreti öder mi</a:t>
            </a:r>
            <a:r>
              <a:rPr lang="tr-TR" b="1" dirty="0" smtClean="0"/>
              <a:t>?</a:t>
            </a:r>
          </a:p>
          <a:p>
            <a:r>
              <a:rPr lang="tr-TR" dirty="0"/>
              <a:t>Öğrenciler sadece, Mevlana Değişim Programı öğrencisi oldukları süre zarfında kayıtlarının bulunduğu örgün yükseköğretim kurumlarına ödemekle yükümlü oldukları katkı paylarını ya da öğrenim ücretlerini ödemeye devam ederler. Değişim programı çerçevesinde gideceği yükseköğretim kurumuna ayrıca bir eğitim öğretim ücreti ödemezler</a:t>
            </a:r>
            <a:r>
              <a:rPr lang="tr-TR" dirty="0" smtClean="0"/>
              <a:t>.</a:t>
            </a:r>
          </a:p>
          <a:p>
            <a:r>
              <a:rPr lang="tr-TR" b="1" dirty="0"/>
              <a:t>Programa katılan öğrenci dönem kaybına uğrar mı?</a:t>
            </a:r>
            <a:endParaRPr lang="tr-TR" dirty="0"/>
          </a:p>
          <a:p>
            <a:r>
              <a:rPr lang="tr-TR" dirty="0"/>
              <a:t>Mevlana Değişim Programına katılıp, Türkiye sınırları dışında başka bir ülkede eğitim gören öğrencinin yurt dışındaki yükseköğretim kurumunda almış olduğu ders ya da derslerin, Öğrenim Protokolü'nde hangi derslere denk sayılacağının açıkça belirlenmiş olması sebebiyle öğrenci ülkesine döndüğünde herhangi bir dönem kaybı yaşamaz.</a:t>
            </a:r>
          </a:p>
          <a:p>
            <a:endParaRPr lang="tr-TR" dirty="0"/>
          </a:p>
        </p:txBody>
      </p:sp>
    </p:spTree>
    <p:extLst>
      <p:ext uri="{BB962C8B-B14F-4D97-AF65-F5344CB8AC3E}">
        <p14:creationId xmlns:p14="http://schemas.microsoft.com/office/powerpoint/2010/main" val="98314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smtClean="0"/>
              <a:t>Diğer Hususlar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77500" lnSpcReduction="20000"/>
          </a:bodyPr>
          <a:lstStyle/>
          <a:p>
            <a:r>
              <a:rPr lang="tr-TR" dirty="0"/>
              <a:t>Mevlana değişim programına katılan öğrencilerin, öğrenim gördükleri süre içerisinde aldıkları </a:t>
            </a:r>
            <a:r>
              <a:rPr lang="tr-TR" dirty="0">
                <a:solidFill>
                  <a:srgbClr val="00B050"/>
                </a:solidFill>
              </a:rPr>
              <a:t>diğer burslar ve krediler </a:t>
            </a:r>
            <a:r>
              <a:rPr lang="tr-TR" dirty="0">
                <a:solidFill>
                  <a:srgbClr val="FF0000"/>
                </a:solidFill>
              </a:rPr>
              <a:t>devam eder</a:t>
            </a:r>
            <a:r>
              <a:rPr lang="tr-TR" dirty="0"/>
              <a:t> ve kendi yükseköğretim kurumlarına kayıtlarını yaptırarak ödemekle yükümlü oldukları katkı payı/öğrenim ücretini kendi kurumlarına ödemeye devam ederler ve gideceği yükseköğretim kurumuna ayrıca eğitim-öğretim ücreti </a:t>
            </a:r>
            <a:r>
              <a:rPr lang="tr-TR" dirty="0" smtClean="0"/>
              <a:t>ödemezler.</a:t>
            </a:r>
            <a:endParaRPr lang="tr-TR" dirty="0"/>
          </a:p>
          <a:p>
            <a:r>
              <a:rPr lang="tr-TR" dirty="0" smtClean="0"/>
              <a:t>Öğrencilere </a:t>
            </a:r>
            <a:r>
              <a:rPr lang="tr-TR" dirty="0"/>
              <a:t>değişim programına katıldıkları süre boyunca ödenecek </a:t>
            </a:r>
            <a:r>
              <a:rPr lang="tr-TR" dirty="0">
                <a:solidFill>
                  <a:srgbClr val="FF0000"/>
                </a:solidFill>
              </a:rPr>
              <a:t>burs tutarı</a:t>
            </a:r>
            <a:r>
              <a:rPr lang="tr-TR" dirty="0"/>
              <a:t>, öğrencilerin eğitim için </a:t>
            </a:r>
            <a:r>
              <a:rPr lang="tr-TR" dirty="0">
                <a:solidFill>
                  <a:srgbClr val="00B050"/>
                </a:solidFill>
              </a:rPr>
              <a:t>gittikleri ülkenin ekonomik hayat standartları göz önünde bulundurularak </a:t>
            </a:r>
            <a:r>
              <a:rPr lang="tr-TR" dirty="0">
                <a:solidFill>
                  <a:srgbClr val="FF0000"/>
                </a:solidFill>
              </a:rPr>
              <a:t>farklılaşmaktadır</a:t>
            </a:r>
            <a:r>
              <a:rPr lang="tr-TR" dirty="0"/>
              <a:t>. Mevlana Değişim Programı kapsamında burslu Mevlana Değişim Programı öğrencisine, 5102 sayılı Yüksek Öğrenim Öğrencilerine Burs, Kredi Verilmesine İlişkin Kanuna göre lisans öğrenimi gören öğrencilere ödenmekte olan aylık burs tutarının üç katına kadar, YÖK Yürütme Kurulu tarafından belirlenen oranlarda, burs </a:t>
            </a:r>
            <a:r>
              <a:rPr lang="tr-TR" dirty="0" smtClean="0"/>
              <a:t>ödenebilir.</a:t>
            </a:r>
            <a:endParaRPr lang="tr-TR" dirty="0"/>
          </a:p>
          <a:p>
            <a:r>
              <a:rPr lang="tr-TR" dirty="0" smtClean="0"/>
              <a:t>Öğrencilere </a:t>
            </a:r>
            <a:r>
              <a:rPr lang="tr-TR" dirty="0"/>
              <a:t>yapılacak ödemelerde, burs miktarının </a:t>
            </a:r>
            <a:r>
              <a:rPr lang="tr-TR" dirty="0">
                <a:solidFill>
                  <a:srgbClr val="FF0000"/>
                </a:solidFill>
              </a:rPr>
              <a:t>%70'i aylıklar halinde ödenir</a:t>
            </a:r>
            <a:r>
              <a:rPr lang="tr-TR" dirty="0"/>
              <a:t>. Öğrencinin geri kalan burs tutarının ödemesi yapılırken, öğrencinin almakla yükümlü olduğu derslerdeki başarılı olduğu derslerin toplam kredisinin almakla yükümlü olduğu tüm derslerin toplam kredisine oranı esas alınarak </a:t>
            </a:r>
            <a:r>
              <a:rPr lang="tr-TR" dirty="0" smtClean="0"/>
              <a:t>yapılır.</a:t>
            </a:r>
            <a:endParaRPr lang="tr-TR" dirty="0"/>
          </a:p>
          <a:p>
            <a:r>
              <a:rPr lang="tr-TR" dirty="0" smtClean="0"/>
              <a:t>Değişim </a:t>
            </a:r>
            <a:r>
              <a:rPr lang="tr-TR" dirty="0"/>
              <a:t>için yükseköğretim kurumuna ayrılan kaynağın yetersiz kalması durumunda, Programın diğer şartlarına uyulması kaydıyla öğrencinin kendi imkânı ya da özel burslar yoluyla değişiminin geçekleştirilmesine imkân sağlanabilir</a:t>
            </a:r>
            <a:r>
              <a:rPr lang="tr-TR" dirty="0" smtClean="0"/>
              <a:t>.</a:t>
            </a:r>
            <a:endParaRPr lang="tr-TR" dirty="0"/>
          </a:p>
        </p:txBody>
      </p:sp>
    </p:spTree>
    <p:extLst>
      <p:ext uri="{BB962C8B-B14F-4D97-AF65-F5344CB8AC3E}">
        <p14:creationId xmlns:p14="http://schemas.microsoft.com/office/powerpoint/2010/main" val="293521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err="1" smtClean="0"/>
              <a:t>Erasmus</a:t>
            </a:r>
            <a:r>
              <a:rPr lang="tr-TR" dirty="0" smtClean="0"/>
              <a:t>+ Nedir?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92500" lnSpcReduction="20000"/>
          </a:bodyPr>
          <a:lstStyle/>
          <a:p>
            <a:r>
              <a:rPr lang="tr-TR" dirty="0" err="1"/>
              <a:t>Erasmus</a:t>
            </a:r>
            <a:r>
              <a:rPr lang="tr-TR" dirty="0"/>
              <a:t> programı üniversite öğrencilerinin </a:t>
            </a:r>
            <a:r>
              <a:rPr lang="tr-TR" dirty="0">
                <a:solidFill>
                  <a:srgbClr val="FF0000"/>
                </a:solidFill>
              </a:rPr>
              <a:t>Avrupa ülkelerinde eğitim </a:t>
            </a:r>
            <a:r>
              <a:rPr lang="tr-TR" dirty="0"/>
              <a:t>almasını sağlayan bir değişim programıdır</a:t>
            </a:r>
            <a:r>
              <a:rPr lang="tr-TR" dirty="0" smtClean="0"/>
              <a:t>.</a:t>
            </a:r>
          </a:p>
          <a:p>
            <a:r>
              <a:rPr lang="tr-TR" dirty="0">
                <a:solidFill>
                  <a:srgbClr val="00B050"/>
                </a:solidFill>
              </a:rPr>
              <a:t>2007-2013</a:t>
            </a:r>
            <a:r>
              <a:rPr lang="tr-TR" dirty="0"/>
              <a:t> yılları arasında </a:t>
            </a:r>
            <a:r>
              <a:rPr lang="tr-TR" dirty="0">
                <a:solidFill>
                  <a:srgbClr val="FF0000"/>
                </a:solidFill>
              </a:rPr>
              <a:t>LLP </a:t>
            </a:r>
            <a:r>
              <a:rPr lang="tr-TR" dirty="0" err="1">
                <a:solidFill>
                  <a:srgbClr val="FF0000"/>
                </a:solidFill>
              </a:rPr>
              <a:t>Erasmus</a:t>
            </a:r>
            <a:r>
              <a:rPr lang="tr-TR" dirty="0">
                <a:solidFill>
                  <a:srgbClr val="FF0000"/>
                </a:solidFill>
              </a:rPr>
              <a:t> </a:t>
            </a:r>
            <a:r>
              <a:rPr lang="tr-TR" dirty="0"/>
              <a:t>ismiyle devam eden program </a:t>
            </a:r>
            <a:r>
              <a:rPr lang="tr-TR" dirty="0">
                <a:solidFill>
                  <a:srgbClr val="00B050"/>
                </a:solidFill>
              </a:rPr>
              <a:t>2014-2020</a:t>
            </a:r>
            <a:r>
              <a:rPr lang="tr-TR" dirty="0"/>
              <a:t> yılları arasında Avrupa Komisyonu tarafından desteklenen diğer tüm programları da çatısı altında toplayarak </a:t>
            </a:r>
            <a:r>
              <a:rPr lang="tr-TR" dirty="0" err="1">
                <a:solidFill>
                  <a:srgbClr val="FF0000"/>
                </a:solidFill>
              </a:rPr>
              <a:t>Erasmus</a:t>
            </a:r>
            <a:r>
              <a:rPr lang="tr-TR" dirty="0">
                <a:solidFill>
                  <a:srgbClr val="FF0000"/>
                </a:solidFill>
              </a:rPr>
              <a:t>+</a:t>
            </a:r>
            <a:r>
              <a:rPr lang="tr-TR" dirty="0"/>
              <a:t> adı altında devam </a:t>
            </a:r>
            <a:r>
              <a:rPr lang="tr-TR" dirty="0" smtClean="0"/>
              <a:t>etmektedir.</a:t>
            </a:r>
          </a:p>
          <a:p>
            <a:r>
              <a:rPr lang="tr-TR" dirty="0"/>
              <a:t>Yeni dönemde en belirgin farklar arasında artık Türk üniversitelerinin </a:t>
            </a:r>
            <a:r>
              <a:rPr lang="tr-TR" dirty="0">
                <a:solidFill>
                  <a:srgbClr val="FF0000"/>
                </a:solidFill>
              </a:rPr>
              <a:t>Avrupa Birliğine aday ülkelerle</a:t>
            </a:r>
            <a:r>
              <a:rPr lang="tr-TR" dirty="0"/>
              <a:t> </a:t>
            </a:r>
            <a:r>
              <a:rPr lang="tr-TR" dirty="0" smtClean="0"/>
              <a:t>ya da </a:t>
            </a:r>
            <a:r>
              <a:rPr lang="tr-TR" dirty="0"/>
              <a:t>aday veya </a:t>
            </a:r>
            <a:r>
              <a:rPr lang="tr-TR" dirty="0">
                <a:solidFill>
                  <a:srgbClr val="FF0000"/>
                </a:solidFill>
              </a:rPr>
              <a:t>üye olmayan diğer Avrupa ülkeleriyle </a:t>
            </a:r>
            <a:r>
              <a:rPr lang="tr-TR" dirty="0"/>
              <a:t>değişim gerçekleştirebilecek olması yer </a:t>
            </a:r>
            <a:r>
              <a:rPr lang="tr-TR" dirty="0" smtClean="0"/>
              <a:t>almaktadır.</a:t>
            </a:r>
          </a:p>
          <a:p>
            <a:r>
              <a:rPr lang="tr-TR" dirty="0" err="1" smtClean="0"/>
              <a:t>Erasmus</a:t>
            </a:r>
            <a:r>
              <a:rPr lang="tr-TR" dirty="0"/>
              <a:t>+ döneminde </a:t>
            </a:r>
            <a:r>
              <a:rPr lang="tr-TR" dirty="0">
                <a:solidFill>
                  <a:srgbClr val="00B050"/>
                </a:solidFill>
              </a:rPr>
              <a:t>Avrupa Komisyonu tarafından belirlenecek olan </a:t>
            </a:r>
            <a:r>
              <a:rPr lang="tr-TR" dirty="0">
                <a:solidFill>
                  <a:srgbClr val="FF0000"/>
                </a:solidFill>
              </a:rPr>
              <a:t>Avrupa dışındaki bölgelerde yer alan ortak ülkelerle </a:t>
            </a:r>
            <a:r>
              <a:rPr lang="tr-TR" dirty="0"/>
              <a:t>değişim yapılacak olması diğer en önemli yenilik olarak dikkat çekmektedir</a:t>
            </a:r>
            <a:r>
              <a:rPr lang="tr-TR" dirty="0" smtClean="0"/>
              <a:t>.</a:t>
            </a:r>
          </a:p>
          <a:p>
            <a:r>
              <a:rPr lang="tr-TR" b="1" dirty="0"/>
              <a:t>1)</a:t>
            </a:r>
            <a:r>
              <a:rPr lang="tr-TR" dirty="0"/>
              <a:t> </a:t>
            </a:r>
            <a:r>
              <a:rPr lang="tr-TR" dirty="0" smtClean="0"/>
              <a:t>Yurtdışında </a:t>
            </a:r>
            <a:r>
              <a:rPr lang="tr-TR" dirty="0"/>
              <a:t>ortak bir üniversitede </a:t>
            </a:r>
            <a:r>
              <a:rPr lang="tr-TR" dirty="0">
                <a:solidFill>
                  <a:srgbClr val="FF0000"/>
                </a:solidFill>
              </a:rPr>
              <a:t>eğitim dönemi</a:t>
            </a:r>
            <a:r>
              <a:rPr lang="tr-TR" dirty="0"/>
              <a:t> veya öğrenim</a:t>
            </a:r>
            <a:br>
              <a:rPr lang="tr-TR" dirty="0"/>
            </a:br>
            <a:r>
              <a:rPr lang="tr-TR" b="1" dirty="0"/>
              <a:t>2)</a:t>
            </a:r>
            <a:r>
              <a:rPr lang="tr-TR" dirty="0"/>
              <a:t> </a:t>
            </a:r>
            <a:r>
              <a:rPr lang="tr-TR" dirty="0" smtClean="0"/>
              <a:t>Yurtdışında </a:t>
            </a:r>
            <a:r>
              <a:rPr lang="tr-TR" dirty="0"/>
              <a:t>bir şirkette veya herhangi ilgili bir işyerinde </a:t>
            </a:r>
            <a:r>
              <a:rPr lang="tr-TR" dirty="0">
                <a:solidFill>
                  <a:srgbClr val="FF0000"/>
                </a:solidFill>
              </a:rPr>
              <a:t>staj</a:t>
            </a:r>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r>
              <a:rPr lang="tr-TR" dirty="0" smtClean="0"/>
              <a:t>Diğer Hususlar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92500"/>
          </a:bodyPr>
          <a:lstStyle/>
          <a:p>
            <a:r>
              <a:rPr lang="tr-TR" dirty="0" smtClean="0"/>
              <a:t>Anlaşma </a:t>
            </a:r>
            <a:r>
              <a:rPr lang="tr-TR" dirty="0"/>
              <a:t>yapılacak yükseköğretim kurumlarıyla öğrenci ve öğretim </a:t>
            </a:r>
            <a:r>
              <a:rPr lang="tr-TR" dirty="0" smtClean="0"/>
              <a:t>elemanlarının </a:t>
            </a:r>
            <a:r>
              <a:rPr lang="tr-TR" dirty="0" smtClean="0">
                <a:solidFill>
                  <a:srgbClr val="00B050"/>
                </a:solidFill>
              </a:rPr>
              <a:t>barınma</a:t>
            </a:r>
            <a:r>
              <a:rPr lang="tr-TR" dirty="0"/>
              <a:t>, </a:t>
            </a:r>
            <a:r>
              <a:rPr lang="tr-TR" dirty="0">
                <a:solidFill>
                  <a:srgbClr val="00B050"/>
                </a:solidFill>
              </a:rPr>
              <a:t>yemek</a:t>
            </a:r>
            <a:r>
              <a:rPr lang="tr-TR" dirty="0"/>
              <a:t>, </a:t>
            </a:r>
            <a:r>
              <a:rPr lang="tr-TR" dirty="0">
                <a:solidFill>
                  <a:srgbClr val="00B050"/>
                </a:solidFill>
              </a:rPr>
              <a:t>sağlık sigortası vb</a:t>
            </a:r>
            <a:r>
              <a:rPr lang="tr-TR" dirty="0"/>
              <a:t>. giderlerinin karşılıklı yükseköğretim kurumları </a:t>
            </a:r>
            <a:r>
              <a:rPr lang="tr-TR" dirty="0" smtClean="0"/>
              <a:t>tarafından karşılanması</a:t>
            </a:r>
            <a:r>
              <a:rPr lang="tr-TR" dirty="0"/>
              <a:t>; yükseköğretim kurumları farklı </a:t>
            </a:r>
            <a:r>
              <a:rPr lang="tr-TR" dirty="0" err="1">
                <a:solidFill>
                  <a:srgbClr val="00B050"/>
                </a:solidFill>
              </a:rPr>
              <a:t>notlandırma</a:t>
            </a:r>
            <a:r>
              <a:rPr lang="tr-TR" dirty="0">
                <a:solidFill>
                  <a:srgbClr val="00B050"/>
                </a:solidFill>
              </a:rPr>
              <a:t> ve kredilendirme </a:t>
            </a:r>
            <a:r>
              <a:rPr lang="tr-TR" dirty="0" smtClean="0">
                <a:solidFill>
                  <a:srgbClr val="00B050"/>
                </a:solidFill>
              </a:rPr>
              <a:t>sistemleri </a:t>
            </a:r>
            <a:r>
              <a:rPr lang="tr-TR" dirty="0" smtClean="0"/>
              <a:t>kullanıyorsa </a:t>
            </a:r>
            <a:r>
              <a:rPr lang="tr-TR" dirty="0"/>
              <a:t>bu konuda uyumun sağlanması gibi konularda </a:t>
            </a:r>
            <a:r>
              <a:rPr lang="tr-TR" dirty="0">
                <a:solidFill>
                  <a:srgbClr val="FF0000"/>
                </a:solidFill>
              </a:rPr>
              <a:t>ek bir protokol </a:t>
            </a:r>
            <a:r>
              <a:rPr lang="tr-TR" dirty="0" smtClean="0">
                <a:solidFill>
                  <a:srgbClr val="FF0000"/>
                </a:solidFill>
              </a:rPr>
              <a:t>düzenlemeniz</a:t>
            </a:r>
            <a:r>
              <a:rPr lang="tr-TR" dirty="0" smtClean="0"/>
              <a:t> önerilmektedir.</a:t>
            </a:r>
          </a:p>
          <a:p>
            <a:r>
              <a:rPr lang="tr-TR" dirty="0"/>
              <a:t>Protokol yapacağınız yurt dışındaki yükseköğretim kurumunun devlet ya da </a:t>
            </a:r>
            <a:r>
              <a:rPr lang="tr-TR" dirty="0" smtClean="0"/>
              <a:t>özel olmasına </a:t>
            </a:r>
            <a:r>
              <a:rPr lang="tr-TR" dirty="0"/>
              <a:t>ilişkin bir sınırlama bulunmamaktadır</a:t>
            </a:r>
            <a:r>
              <a:rPr lang="tr-TR" dirty="0" smtClean="0"/>
              <a:t>.</a:t>
            </a:r>
          </a:p>
          <a:p>
            <a:r>
              <a:rPr lang="tr-TR" dirty="0"/>
              <a:t>Mevlana Değişim Programı kapsamında değişim yapmak için Yükseköğretim </a:t>
            </a:r>
            <a:r>
              <a:rPr lang="tr-TR" dirty="0" smtClean="0"/>
              <a:t>Kurulu Başkanlığı </a:t>
            </a:r>
            <a:r>
              <a:rPr lang="tr-TR" dirty="0"/>
              <a:t>tarafından tanınan yükseköğretim kurumu ile Mevlana Değişim </a:t>
            </a:r>
            <a:r>
              <a:rPr lang="tr-TR" dirty="0" smtClean="0"/>
              <a:t>Programı Protokolü’nün </a:t>
            </a:r>
            <a:r>
              <a:rPr lang="tr-TR" dirty="0"/>
              <a:t>imzalanması gerekmektedir. Yurt dışı yükseköğretim kurumuyla </a:t>
            </a:r>
            <a:r>
              <a:rPr lang="tr-TR" dirty="0" smtClean="0"/>
              <a:t>imzalamış olduğunuz </a:t>
            </a:r>
            <a:r>
              <a:rPr lang="tr-TR" dirty="0"/>
              <a:t>diğer ikili anlaşmalar Mevlana Değişim Programı’na otomatik olarak aktarılamaz.</a:t>
            </a:r>
          </a:p>
        </p:txBody>
      </p:sp>
    </p:spTree>
    <p:extLst>
      <p:ext uri="{BB962C8B-B14F-4D97-AF65-F5344CB8AC3E}">
        <p14:creationId xmlns:p14="http://schemas.microsoft.com/office/powerpoint/2010/main" val="34888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p:cNvSpPr>
            <a:spLocks noGrp="1"/>
          </p:cNvSpPr>
          <p:nvPr>
            <p:ph type="title"/>
          </p:nvPr>
        </p:nvSpPr>
        <p:spPr>
          <a:xfrm>
            <a:off x="607853" y="5517232"/>
            <a:ext cx="10971372" cy="1066800"/>
          </a:xfrm>
        </p:spPr>
        <p:txBody>
          <a:bodyPr rtlCol="0"/>
          <a:lstStyle/>
          <a:p>
            <a:pPr rtl="0"/>
            <a:r>
              <a:rPr lang="tr-TR" dirty="0" smtClean="0"/>
              <a:t>Ülkeler</a:t>
            </a:r>
            <a:endParaRPr lang="tr-TR" dirty="0"/>
          </a:p>
        </p:txBody>
      </p:sp>
      <p:sp>
        <p:nvSpPr>
          <p:cNvPr id="13" name="Metin Yer Tutucusu 12"/>
          <p:cNvSpPr>
            <a:spLocks noGrp="1"/>
          </p:cNvSpPr>
          <p:nvPr>
            <p:ph type="body" idx="1"/>
          </p:nvPr>
        </p:nvSpPr>
        <p:spPr/>
        <p:txBody>
          <a:bodyPr rtlCol="0"/>
          <a:lstStyle/>
          <a:p>
            <a:pPr rtl="0"/>
            <a:endParaRPr lang="tr-TR" dirty="0"/>
          </a:p>
        </p:txBody>
      </p:sp>
      <p:sp>
        <p:nvSpPr>
          <p:cNvPr id="15" name="İçerik Yer Tutucusu 14"/>
          <p:cNvSpPr>
            <a:spLocks noGrp="1"/>
          </p:cNvSpPr>
          <p:nvPr>
            <p:ph sz="half" idx="2"/>
          </p:nvPr>
        </p:nvSpPr>
        <p:spPr/>
        <p:txBody>
          <a:bodyPr rtlCol="0"/>
          <a:lstStyle/>
          <a:p>
            <a:pPr rtl="0"/>
            <a:endParaRPr lang="tr-TR" dirty="0"/>
          </a:p>
        </p:txBody>
      </p:sp>
      <p:sp>
        <p:nvSpPr>
          <p:cNvPr id="14" name="Metin Yer Tutucusu 13"/>
          <p:cNvSpPr>
            <a:spLocks noGrp="1"/>
          </p:cNvSpPr>
          <p:nvPr>
            <p:ph type="body" sz="quarter" idx="3"/>
          </p:nvPr>
        </p:nvSpPr>
        <p:spPr/>
        <p:txBody>
          <a:bodyPr rtlCol="0"/>
          <a:lstStyle/>
          <a:p>
            <a:pPr rtl="0"/>
            <a:endParaRPr lang="tr-TR" dirty="0"/>
          </a:p>
        </p:txBody>
      </p:sp>
      <p:sp>
        <p:nvSpPr>
          <p:cNvPr id="16" name="İçerik Yer Tutucusu 15"/>
          <p:cNvSpPr>
            <a:spLocks noGrp="1"/>
          </p:cNvSpPr>
          <p:nvPr>
            <p:ph sz="quarter" idx="4"/>
          </p:nvPr>
        </p:nvSpPr>
        <p:spPr/>
        <p:txBody>
          <a:bodyPr rtlCol="0"/>
          <a:lstStyle/>
          <a:p>
            <a:pPr rtl="0"/>
            <a:endParaRPr lang="tr-TR" dirty="0"/>
          </a:p>
        </p:txBody>
      </p:sp>
      <p:pic>
        <p:nvPicPr>
          <p:cNvPr id="2" name="Resim 1"/>
          <p:cNvPicPr>
            <a:picLocks noChangeAspect="1"/>
          </p:cNvPicPr>
          <p:nvPr/>
        </p:nvPicPr>
        <p:blipFill>
          <a:blip r:embed="rId3"/>
          <a:stretch>
            <a:fillRect/>
          </a:stretch>
        </p:blipFill>
        <p:spPr>
          <a:xfrm>
            <a:off x="2244621" y="44624"/>
            <a:ext cx="8746335" cy="6719526"/>
          </a:xfrm>
          <a:prstGeom prst="rect">
            <a:avLst/>
          </a:prstGeom>
        </p:spPr>
      </p:pic>
    </p:spTree>
    <p:extLst>
      <p:ext uri="{BB962C8B-B14F-4D97-AF65-F5344CB8AC3E}">
        <p14:creationId xmlns:p14="http://schemas.microsoft.com/office/powerpoint/2010/main" val="29796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smtClean="0"/>
              <a:t>Anlaşmalı Üniversiteler</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145017254"/>
              </p:ext>
            </p:extLst>
          </p:nvPr>
        </p:nvGraphicFramePr>
        <p:xfrm>
          <a:off x="615330" y="332656"/>
          <a:ext cx="11051227" cy="3912802"/>
        </p:xfrm>
        <a:graphic>
          <a:graphicData uri="http://schemas.openxmlformats.org/drawingml/2006/table">
            <a:tbl>
              <a:tblPr>
                <a:tableStyleId>{5C22544A-7EE6-4342-B048-85BDC9FD1C3A}</a:tableStyleId>
              </a:tblPr>
              <a:tblGrid>
                <a:gridCol w="1230664"/>
                <a:gridCol w="3748577"/>
                <a:gridCol w="1046772"/>
                <a:gridCol w="922999"/>
                <a:gridCol w="4102215"/>
              </a:tblGrid>
              <a:tr h="826446">
                <a:tc>
                  <a:txBody>
                    <a:bodyPr/>
                    <a:lstStyle/>
                    <a:p>
                      <a:pPr algn="l" fontAlgn="ctr"/>
                      <a:r>
                        <a:rPr lang="tr-TR" sz="1600" u="none" strike="noStrike" dirty="0">
                          <a:effectLst/>
                        </a:rPr>
                        <a:t>Polonya</a:t>
                      </a:r>
                      <a:endParaRPr lang="tr-TR" sz="1600" b="0" i="0" u="none" strike="noStrike" dirty="0">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en-US" sz="1600" u="none" strike="noStrike" dirty="0">
                          <a:effectLst/>
                        </a:rPr>
                        <a:t>AGH University of Science and Technology</a:t>
                      </a:r>
                      <a:endParaRPr lang="en-US" sz="1600" b="0" i="0" u="none" strike="noStrike" dirty="0">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2014-2021</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4×6 ay</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http://www.agh.edu.pl/en; https://international.agh.edu.pl/#pg=1232i&amp;str=217</a:t>
                      </a:r>
                      <a:endParaRPr lang="tr-TR" sz="1600" b="0" i="0" u="none" strike="noStrike">
                        <a:solidFill>
                          <a:srgbClr val="284775"/>
                        </a:solidFill>
                        <a:effectLst/>
                        <a:latin typeface="Times New Roman" panose="02020603050405020304" pitchFamily="18" charset="0"/>
                      </a:endParaRPr>
                    </a:p>
                  </a:txBody>
                  <a:tcPr marL="10613" marR="10613" marT="53063" marB="53063" anchor="ctr"/>
                </a:tc>
              </a:tr>
              <a:tr h="346232">
                <a:tc>
                  <a:txBody>
                    <a:bodyPr/>
                    <a:lstStyle/>
                    <a:p>
                      <a:pPr algn="l" fontAlgn="ctr"/>
                      <a:r>
                        <a:rPr lang="tr-TR" sz="1600" u="none" strike="noStrike" dirty="0">
                          <a:effectLst/>
                        </a:rPr>
                        <a:t>Portekiz</a:t>
                      </a:r>
                      <a:endParaRPr lang="tr-TR" sz="1600" b="0" i="0" u="none" strike="noStrike" dirty="0">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dirty="0">
                          <a:effectLst/>
                        </a:rPr>
                        <a:t>Politecnico De Coimbra</a:t>
                      </a:r>
                      <a:endParaRPr lang="tr-TR" sz="1600" b="0" i="0" u="none" strike="noStrike" dirty="0">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2014-2021</a:t>
                      </a:r>
                      <a:endParaRPr lang="tr-TR"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8×5 ay</a:t>
                      </a:r>
                      <a:endParaRPr lang="tr-TR"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www.ipc.pt</a:t>
                      </a:r>
                      <a:endParaRPr lang="tr-TR" sz="1600" b="0" i="0" u="none" strike="noStrike">
                        <a:solidFill>
                          <a:srgbClr val="333333"/>
                        </a:solidFill>
                        <a:effectLst/>
                        <a:latin typeface="Times New Roman" panose="02020603050405020304" pitchFamily="18" charset="0"/>
                      </a:endParaRPr>
                    </a:p>
                  </a:txBody>
                  <a:tcPr marL="10613" marR="10613" marT="53063" marB="53063" anchor="ctr"/>
                </a:tc>
              </a:tr>
              <a:tr h="346232">
                <a:tc>
                  <a:txBody>
                    <a:bodyPr/>
                    <a:lstStyle/>
                    <a:p>
                      <a:pPr algn="l" fontAlgn="ctr"/>
                      <a:r>
                        <a:rPr lang="tr-TR" sz="1600" u="none" strike="noStrike">
                          <a:effectLst/>
                        </a:rPr>
                        <a:t>Portekiz</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Polytechnic Institute of Guarda</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2014-2021</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4×5 ay</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www.ipg.pt</a:t>
                      </a:r>
                      <a:endParaRPr lang="tr-TR" sz="1600" b="0" i="0" u="none" strike="noStrike">
                        <a:solidFill>
                          <a:srgbClr val="284775"/>
                        </a:solidFill>
                        <a:effectLst/>
                        <a:latin typeface="Times New Roman" panose="02020603050405020304" pitchFamily="18" charset="0"/>
                      </a:endParaRPr>
                    </a:p>
                  </a:txBody>
                  <a:tcPr marL="10613" marR="10613" marT="53063" marB="53063" anchor="ctr"/>
                </a:tc>
              </a:tr>
              <a:tr h="795943">
                <a:tc>
                  <a:txBody>
                    <a:bodyPr/>
                    <a:lstStyle/>
                    <a:p>
                      <a:pPr algn="l" fontAlgn="ctr"/>
                      <a:r>
                        <a:rPr lang="tr-TR" sz="1600" u="none" strike="noStrike">
                          <a:effectLst/>
                        </a:rPr>
                        <a:t>Almanya</a:t>
                      </a:r>
                      <a:endParaRPr lang="tr-TR"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de-DE" sz="1600" u="none" strike="noStrike">
                          <a:effectLst/>
                        </a:rPr>
                        <a:t>THM Technische Hochschule Mittelhessen (Mittelhessen University of Applied Sciences)</a:t>
                      </a:r>
                      <a:endParaRPr lang="de-DE"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2018 - 2021</a:t>
                      </a:r>
                      <a:endParaRPr lang="tr-TR"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1×4 ay</a:t>
                      </a:r>
                      <a:endParaRPr lang="tr-TR"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dirty="0">
                          <a:effectLst/>
                        </a:rPr>
                        <a:t>https://www.thm.de/site/en/</a:t>
                      </a:r>
                      <a:endParaRPr lang="tr-TR" sz="1600" b="0" i="0" u="none" strike="noStrike" dirty="0">
                        <a:solidFill>
                          <a:srgbClr val="333333"/>
                        </a:solidFill>
                        <a:effectLst/>
                        <a:latin typeface="Times New Roman" panose="02020603050405020304" pitchFamily="18" charset="0"/>
                      </a:endParaRPr>
                    </a:p>
                  </a:txBody>
                  <a:tcPr marL="10613" marR="10613" marT="53063" marB="53063" anchor="ctr"/>
                </a:tc>
              </a:tr>
              <a:tr h="346232">
                <a:tc>
                  <a:txBody>
                    <a:bodyPr/>
                    <a:lstStyle/>
                    <a:p>
                      <a:pPr algn="l" fontAlgn="ctr"/>
                      <a:r>
                        <a:rPr lang="tr-TR" sz="1600" u="none" strike="noStrike" dirty="0">
                          <a:effectLst/>
                        </a:rPr>
                        <a:t>İtalya</a:t>
                      </a:r>
                      <a:endParaRPr lang="tr-TR" sz="1600" b="0" i="0" u="none" strike="noStrike" dirty="0">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it-IT" sz="1600" u="none" strike="noStrike" dirty="0">
                          <a:effectLst/>
                        </a:rPr>
                        <a:t>Universita Degli Studi Di Genova</a:t>
                      </a:r>
                      <a:endParaRPr lang="it-IT" sz="1600" b="0" i="0" u="none" strike="noStrike" dirty="0">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2014-2021</a:t>
                      </a:r>
                      <a:endParaRPr lang="tr-TR"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2×6 ay</a:t>
                      </a:r>
                      <a:endParaRPr lang="tr-TR" sz="1600" b="0" i="0" u="none" strike="noStrike">
                        <a:solidFill>
                          <a:srgbClr val="333333"/>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http://www.unige.it</a:t>
                      </a:r>
                      <a:endParaRPr lang="tr-TR" sz="1600" b="0" i="0" u="none" strike="noStrike">
                        <a:solidFill>
                          <a:srgbClr val="333333"/>
                        </a:solidFill>
                        <a:effectLst/>
                        <a:latin typeface="Times New Roman" panose="02020603050405020304" pitchFamily="18" charset="0"/>
                      </a:endParaRPr>
                    </a:p>
                  </a:txBody>
                  <a:tcPr marL="10613" marR="10613" marT="53063" marB="53063" anchor="ctr"/>
                </a:tc>
              </a:tr>
              <a:tr h="586339">
                <a:tc>
                  <a:txBody>
                    <a:bodyPr/>
                    <a:lstStyle/>
                    <a:p>
                      <a:pPr algn="l" fontAlgn="ctr"/>
                      <a:r>
                        <a:rPr lang="tr-TR" sz="1600" u="none" strike="noStrike">
                          <a:effectLst/>
                        </a:rPr>
                        <a:t>Polonya</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en-US" sz="1600" u="none" strike="noStrike">
                          <a:effectLst/>
                        </a:rPr>
                        <a:t>University of Technology and Life Sciences in Bydgoszcz</a:t>
                      </a:r>
                      <a:endParaRPr lang="en-US"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2014-2021</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2×5 ay</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www.msz.gov.pl/en;www.utp.edu.pl/en/index.php</a:t>
                      </a:r>
                      <a:endParaRPr lang="tr-TR" sz="1600" b="0" i="0" u="none" strike="noStrike">
                        <a:solidFill>
                          <a:srgbClr val="284775"/>
                        </a:solidFill>
                        <a:effectLst/>
                        <a:latin typeface="Times New Roman" panose="02020603050405020304" pitchFamily="18" charset="0"/>
                      </a:endParaRPr>
                    </a:p>
                  </a:txBody>
                  <a:tcPr marL="10613" marR="10613" marT="53063" marB="53063" anchor="ctr"/>
                </a:tc>
              </a:tr>
              <a:tr h="586339">
                <a:tc>
                  <a:txBody>
                    <a:bodyPr/>
                    <a:lstStyle/>
                    <a:p>
                      <a:pPr algn="l" fontAlgn="ctr"/>
                      <a:r>
                        <a:rPr lang="tr-TR" sz="1600" u="none" strike="noStrike">
                          <a:effectLst/>
                        </a:rPr>
                        <a:t>Çek Cumhuriyeti</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VSB-Technicka Univerzita Ostrava</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2014-2021</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a:effectLst/>
                        </a:rPr>
                        <a:t>2×6 ay</a:t>
                      </a:r>
                      <a:endParaRPr lang="tr-TR" sz="1600" b="0" i="0" u="none" strike="noStrike">
                        <a:solidFill>
                          <a:srgbClr val="284775"/>
                        </a:solidFill>
                        <a:effectLst/>
                        <a:latin typeface="Times New Roman" panose="02020603050405020304" pitchFamily="18" charset="0"/>
                      </a:endParaRPr>
                    </a:p>
                  </a:txBody>
                  <a:tcPr marL="10613" marR="10613" marT="53063" marB="53063" anchor="ctr"/>
                </a:tc>
                <a:tc>
                  <a:txBody>
                    <a:bodyPr/>
                    <a:lstStyle/>
                    <a:p>
                      <a:pPr algn="l" fontAlgn="ctr"/>
                      <a:r>
                        <a:rPr lang="tr-TR" sz="1600" u="none" strike="noStrike" dirty="0">
                          <a:effectLst/>
                        </a:rPr>
                        <a:t>www.vsb.cz</a:t>
                      </a:r>
                      <a:endParaRPr lang="tr-TR" sz="1600" b="0" i="0" u="none" strike="noStrike" dirty="0">
                        <a:solidFill>
                          <a:srgbClr val="284775"/>
                        </a:solidFill>
                        <a:effectLst/>
                        <a:latin typeface="Times New Roman" panose="02020603050405020304" pitchFamily="18" charset="0"/>
                      </a:endParaRPr>
                    </a:p>
                  </a:txBody>
                  <a:tcPr marL="10613" marR="10613" marT="53063" marB="53063" anchor="ctr"/>
                </a:tc>
              </a:tr>
            </a:tbl>
          </a:graphicData>
        </a:graphic>
      </p:graphicFrame>
    </p:spTree>
    <p:extLst>
      <p:ext uri="{BB962C8B-B14F-4D97-AF65-F5344CB8AC3E}">
        <p14:creationId xmlns:p14="http://schemas.microsoft.com/office/powerpoint/2010/main" val="292702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t>Hibe Miktarları (</a:t>
            </a:r>
            <a:r>
              <a:rPr lang="tr-TR" dirty="0" smtClean="0"/>
              <a:t>2021’den </a:t>
            </a:r>
            <a:r>
              <a:rPr lang="tr-TR" dirty="0" smtClean="0"/>
              <a:t>itibaren)</a:t>
            </a:r>
            <a:endParaRPr lang="tr-TR" dirty="0"/>
          </a:p>
        </p:txBody>
      </p:sp>
      <p:graphicFrame>
        <p:nvGraphicFramePr>
          <p:cNvPr id="6" name="İçerik Yer Tutucusu 5"/>
          <p:cNvGraphicFramePr>
            <a:graphicFrameLocks noGrp="1"/>
          </p:cNvGraphicFramePr>
          <p:nvPr>
            <p:ph sz="half" idx="2"/>
            <p:extLst>
              <p:ext uri="{D42A27DB-BD31-4B8C-83A1-F6EECF244321}">
                <p14:modId xmlns:p14="http://schemas.microsoft.com/office/powerpoint/2010/main" val="4294637327"/>
              </p:ext>
            </p:extLst>
          </p:nvPr>
        </p:nvGraphicFramePr>
        <p:xfrm>
          <a:off x="1053852" y="1150620"/>
          <a:ext cx="9446840" cy="3840480"/>
        </p:xfrm>
        <a:graphic>
          <a:graphicData uri="http://schemas.openxmlformats.org/drawingml/2006/table">
            <a:tbl>
              <a:tblPr firstRow="1" bandRow="1">
                <a:tableStyleId>{5C22544A-7EE6-4342-B048-85BDC9FD1C3A}</a:tableStyleId>
              </a:tblPr>
              <a:tblGrid>
                <a:gridCol w="1512167">
                  <a:extLst>
                    <a:ext uri="{9D8B030D-6E8A-4147-A177-3AD203B41FA5}">
                      <a16:colId xmlns:a16="http://schemas.microsoft.com/office/drawing/2014/main" xmlns="" val="20000"/>
                    </a:ext>
                  </a:extLst>
                </a:gridCol>
                <a:gridCol w="5400600">
                  <a:extLst>
                    <a:ext uri="{9D8B030D-6E8A-4147-A177-3AD203B41FA5}">
                      <a16:colId xmlns:a16="http://schemas.microsoft.com/office/drawing/2014/main" xmlns="" val="20001"/>
                    </a:ext>
                  </a:extLst>
                </a:gridCol>
                <a:gridCol w="2534073">
                  <a:extLst>
                    <a:ext uri="{9D8B030D-6E8A-4147-A177-3AD203B41FA5}">
                      <a16:colId xmlns:a16="http://schemas.microsoft.com/office/drawing/2014/main" xmlns="" val="20002"/>
                    </a:ext>
                  </a:extLst>
                </a:gridCol>
              </a:tblGrid>
              <a:tr h="476250">
                <a:tc>
                  <a:txBody>
                    <a:bodyPr/>
                    <a:lstStyle/>
                    <a:p>
                      <a:r>
                        <a:rPr lang="tr-TR" b="1" dirty="0">
                          <a:effectLst/>
                        </a:rPr>
                        <a:t>Ülke Grupları</a:t>
                      </a:r>
                      <a:endParaRPr lang="tr-TR" dirty="0">
                        <a:effectLst/>
                      </a:endParaRPr>
                    </a:p>
                  </a:txBody>
                  <a:tcPr anchor="ctr"/>
                </a:tc>
                <a:tc>
                  <a:txBody>
                    <a:bodyPr/>
                    <a:lstStyle/>
                    <a:p>
                      <a:r>
                        <a:rPr lang="tr-TR" b="1">
                          <a:effectLst/>
                        </a:rPr>
                        <a:t>Hareketlilikte Misafir Olunan Ülkeler</a:t>
                      </a:r>
                      <a:endParaRPr lang="tr-TR">
                        <a:effectLst/>
                      </a:endParaRPr>
                    </a:p>
                  </a:txBody>
                  <a:tcPr anchor="ctr"/>
                </a:tc>
                <a:tc>
                  <a:txBody>
                    <a:bodyPr/>
                    <a:lstStyle/>
                    <a:p>
                      <a:r>
                        <a:rPr lang="tr-TR" b="1" dirty="0">
                          <a:solidFill>
                            <a:srgbClr val="FFFF00"/>
                          </a:solidFill>
                          <a:effectLst/>
                        </a:rPr>
                        <a:t>Aylık Hibe Öğrenim</a:t>
                      </a:r>
                      <a:br>
                        <a:rPr lang="tr-TR" b="1" dirty="0">
                          <a:solidFill>
                            <a:srgbClr val="FFFF00"/>
                          </a:solidFill>
                          <a:effectLst/>
                        </a:rPr>
                      </a:br>
                      <a:r>
                        <a:rPr lang="tr-TR" b="1" dirty="0">
                          <a:solidFill>
                            <a:srgbClr val="FFFF00"/>
                          </a:solidFill>
                          <a:effectLst/>
                        </a:rPr>
                        <a:t>(Avro)</a:t>
                      </a:r>
                      <a:endParaRPr lang="tr-TR" dirty="0">
                        <a:solidFill>
                          <a:srgbClr val="FFFF00"/>
                        </a:solidFill>
                        <a:effectLst/>
                      </a:endParaRPr>
                    </a:p>
                  </a:txBody>
                  <a:tcPr anchor="ctr"/>
                </a:tc>
                <a:extLst>
                  <a:ext uri="{0D108BD9-81ED-4DB2-BD59-A6C34878D82A}">
                    <a16:rowId xmlns:a16="http://schemas.microsoft.com/office/drawing/2014/main" xmlns="" val="10000"/>
                  </a:ext>
                </a:extLst>
              </a:tr>
              <a:tr h="476250">
                <a:tc>
                  <a:txBody>
                    <a:bodyPr/>
                    <a:lstStyle/>
                    <a:p>
                      <a:r>
                        <a:rPr lang="nn-NO">
                          <a:effectLst/>
                        </a:rPr>
                        <a:t>1. ve 2. Grup Program Ülkeleri</a:t>
                      </a:r>
                    </a:p>
                  </a:txBody>
                  <a:tcPr anchor="ctr"/>
                </a:tc>
                <a:tc>
                  <a:txBody>
                    <a:bodyPr/>
                    <a:lstStyle/>
                    <a:p>
                      <a:r>
                        <a:rPr lang="tr-TR" dirty="0">
                          <a:effectLst/>
                        </a:rPr>
                        <a:t/>
                      </a:r>
                      <a:br>
                        <a:rPr lang="tr-TR" dirty="0">
                          <a:effectLst/>
                        </a:rPr>
                      </a:br>
                      <a:r>
                        <a:rPr lang="tr-TR" dirty="0">
                          <a:effectLst/>
                        </a:rPr>
                        <a:t>Birleşik </a:t>
                      </a:r>
                      <a:r>
                        <a:rPr lang="tr-TR" dirty="0" smtClean="0">
                          <a:effectLst/>
                        </a:rPr>
                        <a:t>Krallık, Danimarka, Finlandiya, İrlanda, İsveç, İzlanda, Lihtenştayn, Lüksemburg, Norveç, Almanya, Avusturya, Belçika, Fransa, Güney Kıbrıs, Hollanda, İspanya, İtalya, Malta, Portekiz, Yunanistan</a:t>
                      </a:r>
                      <a:r>
                        <a:rPr lang="tr-TR" dirty="0">
                          <a:effectLst/>
                        </a:rPr>
                        <a:t/>
                      </a:r>
                      <a:br>
                        <a:rPr lang="tr-TR" dirty="0">
                          <a:effectLst/>
                        </a:rPr>
                      </a:br>
                      <a:r>
                        <a:rPr lang="tr-TR" dirty="0">
                          <a:effectLst/>
                        </a:rPr>
                        <a:t> </a:t>
                      </a:r>
                    </a:p>
                  </a:txBody>
                  <a:tcPr anchor="ctr"/>
                </a:tc>
                <a:tc>
                  <a:txBody>
                    <a:bodyPr/>
                    <a:lstStyle/>
                    <a:p>
                      <a:pPr algn="ctr"/>
                      <a:r>
                        <a:rPr lang="tr-TR" dirty="0" smtClean="0">
                          <a:effectLst/>
                        </a:rPr>
                        <a:t>600</a:t>
                      </a:r>
                      <a:endParaRPr lang="tr-TR" dirty="0">
                        <a:effectLst/>
                      </a:endParaRPr>
                    </a:p>
                  </a:txBody>
                  <a:tcPr anchor="ctr"/>
                </a:tc>
                <a:extLst>
                  <a:ext uri="{0D108BD9-81ED-4DB2-BD59-A6C34878D82A}">
                    <a16:rowId xmlns:a16="http://schemas.microsoft.com/office/drawing/2014/main" xmlns="" val="10001"/>
                  </a:ext>
                </a:extLst>
              </a:tr>
              <a:tr h="476250">
                <a:tc>
                  <a:txBody>
                    <a:bodyPr/>
                    <a:lstStyle/>
                    <a:p>
                      <a:r>
                        <a:rPr lang="tr-TR" dirty="0">
                          <a:effectLst/>
                        </a:rPr>
                        <a:t>3. Grup Program Ülkeleri</a:t>
                      </a:r>
                    </a:p>
                  </a:txBody>
                  <a:tcPr anchor="ctr"/>
                </a:tc>
                <a:tc>
                  <a:txBody>
                    <a:bodyPr/>
                    <a:lstStyle/>
                    <a:p>
                      <a:r>
                        <a:rPr lang="tr-TR" dirty="0">
                          <a:effectLst/>
                        </a:rPr>
                        <a:t/>
                      </a:r>
                      <a:br>
                        <a:rPr lang="tr-TR" dirty="0">
                          <a:effectLst/>
                        </a:rPr>
                      </a:br>
                      <a:r>
                        <a:rPr lang="tr-TR" dirty="0" smtClean="0">
                          <a:effectLst/>
                        </a:rPr>
                        <a:t>Bulgaristan, Çek Cumhuriyeti, Estonya, Hırvatistan, Letonya, Litvanya, Macaristan, Makedonya, Polonya, Romanya, Slovakya, Slovenya</a:t>
                      </a:r>
                      <a:r>
                        <a:rPr lang="tr-TR" dirty="0">
                          <a:effectLst/>
                        </a:rPr>
                        <a:t/>
                      </a:r>
                      <a:br>
                        <a:rPr lang="tr-TR" dirty="0">
                          <a:effectLst/>
                        </a:rPr>
                      </a:br>
                      <a:r>
                        <a:rPr lang="tr-TR" dirty="0">
                          <a:effectLst/>
                        </a:rPr>
                        <a:t> </a:t>
                      </a:r>
                    </a:p>
                  </a:txBody>
                  <a:tcPr anchor="ctr"/>
                </a:tc>
                <a:tc>
                  <a:txBody>
                    <a:bodyPr/>
                    <a:lstStyle/>
                    <a:p>
                      <a:pPr algn="ctr"/>
                      <a:r>
                        <a:rPr lang="tr-TR" dirty="0" smtClean="0">
                          <a:effectLst/>
                        </a:rPr>
                        <a:t>450</a:t>
                      </a:r>
                      <a:endParaRPr lang="tr-TR" dirty="0">
                        <a:effectLst/>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8182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smtClean="0"/>
              <a:t>Önemli Bilgiler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92500" lnSpcReduction="10000"/>
          </a:bodyPr>
          <a:lstStyle/>
          <a:p>
            <a:pPr>
              <a:spcBef>
                <a:spcPts val="500"/>
              </a:spcBef>
            </a:pPr>
            <a:r>
              <a:rPr lang="tr-TR" altLang="tr-TR" dirty="0">
                <a:solidFill>
                  <a:srgbClr val="222268"/>
                </a:solidFill>
                <a:latin typeface="Calibri" panose="020F0502020204030204" pitchFamily="34" charset="0"/>
                <a:ea typeface="SimHei" panose="02010609060101010101" pitchFamily="49" charset="-122"/>
              </a:rPr>
              <a:t>Lisans programlarının </a:t>
            </a:r>
            <a:r>
              <a:rPr lang="tr-TR" altLang="tr-TR" dirty="0">
                <a:solidFill>
                  <a:srgbClr val="00B050"/>
                </a:solidFill>
                <a:latin typeface="Calibri" panose="020F0502020204030204" pitchFamily="34" charset="0"/>
                <a:ea typeface="SimHei" panose="02010609060101010101" pitchFamily="49" charset="-122"/>
              </a:rPr>
              <a:t>1. sınıfında okuyan </a:t>
            </a:r>
            <a:r>
              <a:rPr lang="tr-TR" altLang="tr-TR" dirty="0">
                <a:solidFill>
                  <a:srgbClr val="222268"/>
                </a:solidFill>
                <a:latin typeface="Calibri" panose="020F0502020204030204" pitchFamily="34" charset="0"/>
                <a:ea typeface="SimHei" panose="02010609060101010101" pitchFamily="49" charset="-122"/>
              </a:rPr>
              <a:t>öğrenciler ve </a:t>
            </a:r>
            <a:r>
              <a:rPr lang="tr-TR" altLang="tr-TR" dirty="0">
                <a:solidFill>
                  <a:srgbClr val="00B050"/>
                </a:solidFill>
                <a:latin typeface="Calibri" panose="020F0502020204030204" pitchFamily="34" charset="0"/>
                <a:ea typeface="SimHei" panose="02010609060101010101" pitchFamily="49" charset="-122"/>
              </a:rPr>
              <a:t>mezun</a:t>
            </a:r>
            <a:r>
              <a:rPr lang="tr-TR" altLang="tr-TR" dirty="0">
                <a:solidFill>
                  <a:srgbClr val="222268"/>
                </a:solidFill>
                <a:latin typeface="Calibri" panose="020F0502020204030204" pitchFamily="34" charset="0"/>
                <a:ea typeface="SimHei" panose="02010609060101010101" pitchFamily="49" charset="-122"/>
              </a:rPr>
              <a:t> olmuş öğrenciler </a:t>
            </a:r>
            <a:r>
              <a:rPr lang="tr-TR" altLang="tr-TR" dirty="0" err="1">
                <a:solidFill>
                  <a:srgbClr val="222268"/>
                </a:solidFill>
                <a:latin typeface="Calibri" panose="020F0502020204030204" pitchFamily="34" charset="0"/>
                <a:ea typeface="SimHei" panose="02010609060101010101" pitchFamily="49" charset="-122"/>
              </a:rPr>
              <a:t>Erasmus</a:t>
            </a:r>
            <a:r>
              <a:rPr lang="tr-TR" altLang="tr-TR" dirty="0">
                <a:solidFill>
                  <a:srgbClr val="222268"/>
                </a:solidFill>
                <a:latin typeface="Calibri" panose="020F0502020204030204" pitchFamily="34" charset="0"/>
                <a:ea typeface="SimHei" panose="02010609060101010101" pitchFamily="49" charset="-122"/>
              </a:rPr>
              <a:t>+ Öğrenci Öğrenim Hareketliliğinden </a:t>
            </a:r>
            <a:r>
              <a:rPr lang="tr-TR" altLang="tr-TR" dirty="0">
                <a:solidFill>
                  <a:srgbClr val="FF0000"/>
                </a:solidFill>
                <a:latin typeface="Calibri" panose="020F0502020204030204" pitchFamily="34" charset="0"/>
                <a:ea typeface="SimHei" panose="02010609060101010101" pitchFamily="49" charset="-122"/>
              </a:rPr>
              <a:t>faydalanamazlar</a:t>
            </a:r>
            <a:r>
              <a:rPr lang="tr-TR" altLang="tr-TR" dirty="0">
                <a:solidFill>
                  <a:srgbClr val="222268"/>
                </a:solidFill>
                <a:latin typeface="Calibri" panose="020F0502020204030204" pitchFamily="34" charset="0"/>
                <a:ea typeface="SimHei" panose="02010609060101010101" pitchFamily="49" charset="-122"/>
              </a:rPr>
              <a:t>.</a:t>
            </a:r>
          </a:p>
          <a:p>
            <a:pPr>
              <a:spcBef>
                <a:spcPts val="500"/>
              </a:spcBef>
              <a:buNone/>
            </a:pPr>
            <a:r>
              <a:rPr lang="tr-TR" altLang="tr-TR" dirty="0">
                <a:solidFill>
                  <a:srgbClr val="222268"/>
                </a:solidFill>
                <a:latin typeface="Calibri" panose="020F0502020204030204" pitchFamily="34" charset="0"/>
                <a:ea typeface="SimHei" panose="02010609060101010101" pitchFamily="49" charset="-122"/>
              </a:rPr>
              <a:t>	(1. sınıfta başvuru yapabilir, 2. sınıfta faydalanabilirler</a:t>
            </a:r>
            <a:r>
              <a:rPr lang="tr-TR" altLang="tr-TR" dirty="0" smtClean="0">
                <a:solidFill>
                  <a:srgbClr val="222268"/>
                </a:solidFill>
                <a:latin typeface="Calibri" panose="020F0502020204030204" pitchFamily="34" charset="0"/>
                <a:ea typeface="SimHei" panose="02010609060101010101" pitchFamily="49" charset="-122"/>
              </a:rPr>
              <a:t>.)</a:t>
            </a:r>
          </a:p>
          <a:p>
            <a:r>
              <a:rPr lang="tr-TR" altLang="tr-TR" dirty="0" smtClean="0">
                <a:solidFill>
                  <a:srgbClr val="222268"/>
                </a:solidFill>
                <a:latin typeface="Calibri" panose="020F0502020204030204" pitchFamily="34" charset="0"/>
                <a:ea typeface="SimHei" panose="02010609060101010101" pitchFamily="49" charset="-122"/>
              </a:rPr>
              <a:t>Hibe</a:t>
            </a:r>
            <a:r>
              <a:rPr lang="tr-TR" altLang="tr-TR" dirty="0">
                <a:solidFill>
                  <a:srgbClr val="222268"/>
                </a:solidFill>
                <a:latin typeface="Calibri" panose="020F0502020204030204" pitchFamily="34" charset="0"/>
                <a:ea typeface="SimHei" panose="02010609060101010101" pitchFamily="49" charset="-122"/>
              </a:rPr>
              <a:t>, Avrupa Komisyonu tarafından ülkelerin Ulusal Ajanslarına, Ulusal Ajanslar tarafından üniversitelere </a:t>
            </a:r>
            <a:r>
              <a:rPr lang="tr-TR" altLang="tr-TR" dirty="0" smtClean="0">
                <a:solidFill>
                  <a:srgbClr val="222268"/>
                </a:solidFill>
                <a:latin typeface="Calibri" panose="020F0502020204030204" pitchFamily="34" charset="0"/>
                <a:ea typeface="SimHei" panose="02010609060101010101" pitchFamily="49" charset="-122"/>
              </a:rPr>
              <a:t>dağıtılır.</a:t>
            </a:r>
          </a:p>
          <a:p>
            <a:r>
              <a:rPr lang="tr-TR" altLang="tr-TR" dirty="0">
                <a:solidFill>
                  <a:srgbClr val="222268"/>
                </a:solidFill>
                <a:latin typeface="Calibri" panose="020F0502020204030204" pitchFamily="34" charset="0"/>
                <a:ea typeface="SimHei" panose="02010609060101010101" pitchFamily="49" charset="-122"/>
              </a:rPr>
              <a:t>Gideceğiniz üniversitede kesinlikle </a:t>
            </a:r>
            <a:r>
              <a:rPr lang="tr-TR" altLang="tr-TR" dirty="0">
                <a:solidFill>
                  <a:srgbClr val="FF0000"/>
                </a:solidFill>
                <a:latin typeface="Calibri" panose="020F0502020204030204" pitchFamily="34" charset="0"/>
                <a:ea typeface="SimHei" panose="02010609060101010101" pitchFamily="49" charset="-122"/>
              </a:rPr>
              <a:t>katkı payı ödemezsiniz</a:t>
            </a:r>
            <a:r>
              <a:rPr lang="tr-TR" altLang="tr-TR" dirty="0">
                <a:solidFill>
                  <a:srgbClr val="222268"/>
                </a:solidFill>
                <a:latin typeface="Calibri" panose="020F0502020204030204" pitchFamily="34" charset="0"/>
                <a:ea typeface="SimHei" panose="02010609060101010101" pitchFamily="49" charset="-122"/>
              </a:rPr>
              <a:t>. Sadece, belirli giderleri için (yemek, toplu taşım </a:t>
            </a:r>
            <a:r>
              <a:rPr lang="tr-TR" altLang="tr-TR" dirty="0" err="1">
                <a:solidFill>
                  <a:srgbClr val="222268"/>
                </a:solidFill>
                <a:latin typeface="Calibri" panose="020F0502020204030204" pitchFamily="34" charset="0"/>
                <a:ea typeface="SimHei" panose="02010609060101010101" pitchFamily="49" charset="-122"/>
              </a:rPr>
              <a:t>vb</a:t>
            </a:r>
            <a:r>
              <a:rPr lang="tr-TR" altLang="tr-TR" dirty="0">
                <a:solidFill>
                  <a:srgbClr val="222268"/>
                </a:solidFill>
                <a:latin typeface="Calibri" panose="020F0502020204030204" pitchFamily="34" charset="0"/>
                <a:ea typeface="SimHei" panose="02010609060101010101" pitchFamily="49" charset="-122"/>
              </a:rPr>
              <a:t>) için ücret talep edilebilmektedir.</a:t>
            </a:r>
          </a:p>
          <a:p>
            <a:r>
              <a:rPr lang="tr-TR" altLang="tr-TR" dirty="0">
                <a:solidFill>
                  <a:srgbClr val="222268"/>
                </a:solidFill>
                <a:latin typeface="Calibri" panose="020F0502020204030204" pitchFamily="34" charset="0"/>
                <a:ea typeface="SimHei" panose="02010609060101010101" pitchFamily="49" charset="-122"/>
              </a:rPr>
              <a:t>Yurt dışında alınan dersler başarılı olma şartıyla </a:t>
            </a:r>
            <a:r>
              <a:rPr lang="tr-TR" altLang="tr-TR" dirty="0">
                <a:solidFill>
                  <a:srgbClr val="FF0000"/>
                </a:solidFill>
                <a:latin typeface="Calibri" panose="020F0502020204030204" pitchFamily="34" charset="0"/>
                <a:ea typeface="SimHei" panose="02010609060101010101" pitchFamily="49" charset="-122"/>
              </a:rPr>
              <a:t>KTÜ’de denk sayılır</a:t>
            </a:r>
            <a:r>
              <a:rPr lang="tr-TR" altLang="tr-TR" dirty="0">
                <a:solidFill>
                  <a:srgbClr val="222268"/>
                </a:solidFill>
                <a:latin typeface="Calibri" panose="020F0502020204030204" pitchFamily="34" charset="0"/>
                <a:ea typeface="SimHei" panose="02010609060101010101" pitchFamily="49" charset="-122"/>
              </a:rPr>
              <a:t>.(Yurt dışında alınan 30 ECTS/AKTS bir dönemi, 60 ECTS/AKTS iki dönemi saydırmaya yeterlidir</a:t>
            </a:r>
            <a:r>
              <a:rPr lang="tr-TR" altLang="tr-TR" dirty="0" smtClean="0">
                <a:solidFill>
                  <a:srgbClr val="222268"/>
                </a:solidFill>
                <a:latin typeface="Calibri" panose="020F0502020204030204" pitchFamily="34" charset="0"/>
                <a:ea typeface="SimHei" panose="02010609060101010101" pitchFamily="49" charset="-122"/>
              </a:rPr>
              <a:t>.)</a:t>
            </a:r>
          </a:p>
          <a:p>
            <a:r>
              <a:rPr lang="tr-TR" altLang="tr-TR" dirty="0">
                <a:solidFill>
                  <a:srgbClr val="222268"/>
                </a:solidFill>
                <a:latin typeface="Calibri" panose="020F0502020204030204" pitchFamily="34" charset="0"/>
                <a:ea typeface="SimHei" panose="02010609060101010101" pitchFamily="49" charset="-122"/>
              </a:rPr>
              <a:t>Öğrencilerin, her bir öğrenim kademesinde (lisans, yüksek lisans ve doktora) </a:t>
            </a:r>
            <a:r>
              <a:rPr lang="tr-TR" altLang="tr-TR" dirty="0" err="1">
                <a:solidFill>
                  <a:srgbClr val="222268"/>
                </a:solidFill>
                <a:latin typeface="Calibri" panose="020F0502020204030204" pitchFamily="34" charset="0"/>
                <a:ea typeface="SimHei" panose="02010609060101010101" pitchFamily="49" charset="-122"/>
              </a:rPr>
              <a:t>Erasmus</a:t>
            </a:r>
            <a:r>
              <a:rPr lang="tr-TR" altLang="tr-TR" dirty="0">
                <a:solidFill>
                  <a:srgbClr val="222268"/>
                </a:solidFill>
                <a:latin typeface="Calibri" panose="020F0502020204030204" pitchFamily="34" charset="0"/>
                <a:ea typeface="SimHei" panose="02010609060101010101" pitchFamily="49" charset="-122"/>
              </a:rPr>
              <a:t> öğrenci </a:t>
            </a:r>
            <a:r>
              <a:rPr lang="tr-TR" altLang="tr-TR" dirty="0" smtClean="0">
                <a:solidFill>
                  <a:srgbClr val="222268"/>
                </a:solidFill>
                <a:latin typeface="Calibri" panose="020F0502020204030204" pitchFamily="34" charset="0"/>
                <a:ea typeface="SimHei" panose="02010609060101010101" pitchFamily="49" charset="-122"/>
              </a:rPr>
              <a:t>hareketliliği faaliyetlerinden </a:t>
            </a:r>
            <a:r>
              <a:rPr lang="tr-TR" altLang="tr-TR" dirty="0">
                <a:solidFill>
                  <a:srgbClr val="222268"/>
                </a:solidFill>
                <a:latin typeface="Calibri" panose="020F0502020204030204" pitchFamily="34" charset="0"/>
                <a:ea typeface="SimHei" panose="02010609060101010101" pitchFamily="49" charset="-122"/>
              </a:rPr>
              <a:t>hibeli ya da </a:t>
            </a:r>
            <a:r>
              <a:rPr lang="tr-TR" altLang="tr-TR" dirty="0" err="1">
                <a:solidFill>
                  <a:srgbClr val="222268"/>
                </a:solidFill>
                <a:latin typeface="Calibri" panose="020F0502020204030204" pitchFamily="34" charset="0"/>
                <a:ea typeface="SimHei" panose="02010609060101010101" pitchFamily="49" charset="-122"/>
              </a:rPr>
              <a:t>hibesiz</a:t>
            </a:r>
            <a:r>
              <a:rPr lang="tr-TR" altLang="tr-TR" dirty="0">
                <a:solidFill>
                  <a:srgbClr val="222268"/>
                </a:solidFill>
                <a:latin typeface="Calibri" panose="020F0502020204030204" pitchFamily="34" charset="0"/>
                <a:ea typeface="SimHei" panose="02010609060101010101" pitchFamily="49" charset="-122"/>
              </a:rPr>
              <a:t> olarak </a:t>
            </a:r>
            <a:r>
              <a:rPr lang="tr-TR" altLang="tr-TR" dirty="0">
                <a:solidFill>
                  <a:srgbClr val="FF0000"/>
                </a:solidFill>
                <a:latin typeface="Calibri" panose="020F0502020204030204" pitchFamily="34" charset="0"/>
                <a:ea typeface="SimHei" panose="02010609060101010101" pitchFamily="49" charset="-122"/>
              </a:rPr>
              <a:t>toplam 12 ay </a:t>
            </a:r>
            <a:r>
              <a:rPr lang="tr-TR" altLang="tr-TR" dirty="0">
                <a:solidFill>
                  <a:srgbClr val="222268"/>
                </a:solidFill>
                <a:latin typeface="Calibri" panose="020F0502020204030204" pitchFamily="34" charset="0"/>
                <a:ea typeface="SimHei" panose="02010609060101010101" pitchFamily="49" charset="-122"/>
              </a:rPr>
              <a:t>faydalanma imkanları bulunmaktadır</a:t>
            </a:r>
            <a:r>
              <a:rPr lang="tr-TR" altLang="tr-TR" dirty="0" smtClean="0">
                <a:solidFill>
                  <a:srgbClr val="222268"/>
                </a:solidFill>
                <a:latin typeface="Calibri" panose="020F0502020204030204" pitchFamily="34" charset="0"/>
                <a:ea typeface="SimHei" panose="02010609060101010101" pitchFamily="49" charset="-122"/>
              </a:rPr>
              <a:t>.</a:t>
            </a:r>
            <a:endParaRPr lang="tr-TR" altLang="tr-TR" dirty="0">
              <a:solidFill>
                <a:srgbClr val="222268"/>
              </a:solidFill>
              <a:latin typeface="Calibri" panose="020F0502020204030204" pitchFamily="34" charset="0"/>
              <a:ea typeface="SimHei" panose="02010609060101010101" pitchFamily="49" charset="-122"/>
            </a:endParaRPr>
          </a:p>
        </p:txBody>
      </p:sp>
    </p:spTree>
    <p:extLst>
      <p:ext uri="{BB962C8B-B14F-4D97-AF65-F5344CB8AC3E}">
        <p14:creationId xmlns:p14="http://schemas.microsoft.com/office/powerpoint/2010/main" val="5698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smtClean="0"/>
              <a:t>Önemli Bilgiler</a:t>
            </a:r>
            <a:endParaRPr lang="tr-TR" dirty="0"/>
          </a:p>
        </p:txBody>
      </p:sp>
      <p:sp>
        <p:nvSpPr>
          <p:cNvPr id="14" name="İçerik Yer Tutucusu 13"/>
          <p:cNvSpPr>
            <a:spLocks noGrp="1"/>
          </p:cNvSpPr>
          <p:nvPr>
            <p:ph idx="1"/>
          </p:nvPr>
        </p:nvSpPr>
        <p:spPr>
          <a:xfrm>
            <a:off x="609442" y="685800"/>
            <a:ext cx="11317618" cy="4903440"/>
          </a:xfrm>
        </p:spPr>
        <p:txBody>
          <a:bodyPr rtlCol="0">
            <a:normAutofit/>
          </a:bodyPr>
          <a:lstStyle/>
          <a:p>
            <a:r>
              <a:rPr lang="tr-TR" altLang="tr-TR" dirty="0" smtClean="0">
                <a:solidFill>
                  <a:srgbClr val="222268"/>
                </a:solidFill>
                <a:latin typeface="Calibri" panose="020F0502020204030204" pitchFamily="34" charset="0"/>
                <a:ea typeface="SimHei" panose="02010609060101010101" pitchFamily="49" charset="-122"/>
              </a:rPr>
              <a:t>Derslerden </a:t>
            </a:r>
            <a:r>
              <a:rPr lang="tr-TR" altLang="tr-TR" dirty="0">
                <a:solidFill>
                  <a:srgbClr val="00B050"/>
                </a:solidFill>
                <a:latin typeface="Calibri" panose="020F0502020204030204" pitchFamily="34" charset="0"/>
                <a:ea typeface="SimHei" panose="02010609060101010101" pitchFamily="49" charset="-122"/>
              </a:rPr>
              <a:t>başarılı olunmaması (</a:t>
            </a:r>
            <a:r>
              <a:rPr lang="tr-TR" altLang="tr-TR" dirty="0" smtClean="0">
                <a:solidFill>
                  <a:srgbClr val="00B050"/>
                </a:solidFill>
                <a:latin typeface="Calibri" panose="020F0502020204030204" pitchFamily="34" charset="0"/>
                <a:ea typeface="SimHei" panose="02010609060101010101" pitchFamily="49" charset="-122"/>
              </a:rPr>
              <a:t>2/3 sinden</a:t>
            </a:r>
            <a:r>
              <a:rPr lang="tr-TR" altLang="tr-TR" dirty="0">
                <a:solidFill>
                  <a:srgbClr val="00B050"/>
                </a:solidFill>
                <a:latin typeface="Calibri" panose="020F0502020204030204" pitchFamily="34" charset="0"/>
                <a:ea typeface="SimHei" panose="02010609060101010101" pitchFamily="49" charset="-122"/>
              </a:rPr>
              <a:t>) durumunda</a:t>
            </a:r>
            <a:r>
              <a:rPr lang="tr-TR" altLang="tr-TR" dirty="0">
                <a:solidFill>
                  <a:srgbClr val="222268"/>
                </a:solidFill>
                <a:latin typeface="Calibri" panose="020F0502020204030204" pitchFamily="34" charset="0"/>
                <a:ea typeface="SimHei" panose="02010609060101010101" pitchFamily="49" charset="-122"/>
              </a:rPr>
              <a:t> </a:t>
            </a:r>
            <a:r>
              <a:rPr lang="tr-TR" altLang="tr-TR" dirty="0">
                <a:solidFill>
                  <a:srgbClr val="FF0000"/>
                </a:solidFill>
                <a:latin typeface="Calibri" panose="020F0502020204030204" pitchFamily="34" charset="0"/>
                <a:ea typeface="SimHei" panose="02010609060101010101" pitchFamily="49" charset="-122"/>
              </a:rPr>
              <a:t>hibe kesintisi </a:t>
            </a:r>
            <a:r>
              <a:rPr lang="tr-TR" altLang="tr-TR" dirty="0">
                <a:solidFill>
                  <a:srgbClr val="222268"/>
                </a:solidFill>
                <a:latin typeface="Calibri" panose="020F0502020204030204" pitchFamily="34" charset="0"/>
                <a:ea typeface="SimHei" panose="02010609060101010101" pitchFamily="49" charset="-122"/>
              </a:rPr>
              <a:t>uygulanır. Kalınan derslere karşılık KTÜ’de denk gelen dersler alttan </a:t>
            </a:r>
            <a:r>
              <a:rPr lang="tr-TR" altLang="tr-TR" dirty="0" smtClean="0">
                <a:solidFill>
                  <a:srgbClr val="222268"/>
                </a:solidFill>
                <a:latin typeface="Calibri" panose="020F0502020204030204" pitchFamily="34" charset="0"/>
                <a:ea typeface="SimHei" panose="02010609060101010101" pitchFamily="49" charset="-122"/>
              </a:rPr>
              <a:t>alınır.</a:t>
            </a:r>
          </a:p>
          <a:p>
            <a:r>
              <a:rPr lang="tr-TR" dirty="0" smtClean="0">
                <a:solidFill>
                  <a:srgbClr val="222268"/>
                </a:solidFill>
                <a:latin typeface="Calibri" pitchFamily="34"/>
              </a:rPr>
              <a:t>İlk </a:t>
            </a:r>
            <a:r>
              <a:rPr lang="tr-TR" dirty="0">
                <a:solidFill>
                  <a:srgbClr val="222268"/>
                </a:solidFill>
                <a:latin typeface="Calibri" pitchFamily="34"/>
              </a:rPr>
              <a:t>Başvuru Evraklarının ofise teslim </a:t>
            </a:r>
            <a:r>
              <a:rPr lang="tr-TR" dirty="0" smtClean="0">
                <a:solidFill>
                  <a:srgbClr val="222268"/>
                </a:solidFill>
                <a:latin typeface="Calibri" pitchFamily="34"/>
              </a:rPr>
              <a:t>edilmesi </a:t>
            </a:r>
            <a:r>
              <a:rPr lang="tr-TR" b="1" dirty="0" smtClean="0">
                <a:solidFill>
                  <a:srgbClr val="0D0D0D"/>
                </a:solidFill>
                <a:latin typeface="Calibri" pitchFamily="34"/>
              </a:rPr>
              <a:t>(30 </a:t>
            </a:r>
            <a:r>
              <a:rPr lang="tr-TR" b="1" dirty="0">
                <a:solidFill>
                  <a:srgbClr val="0D0D0D"/>
                </a:solidFill>
                <a:latin typeface="Calibri" pitchFamily="34"/>
              </a:rPr>
              <a:t>- 31 Mart tarihinde) (sadece 2 gün</a:t>
            </a:r>
            <a:r>
              <a:rPr lang="tr-TR" b="1" dirty="0" smtClean="0">
                <a:solidFill>
                  <a:srgbClr val="0D0D0D"/>
                </a:solidFill>
                <a:latin typeface="Calibri" pitchFamily="34"/>
              </a:rPr>
              <a:t>)  Öğrenci </a:t>
            </a:r>
            <a:r>
              <a:rPr lang="tr-TR" b="1" dirty="0">
                <a:solidFill>
                  <a:srgbClr val="0D0D0D"/>
                </a:solidFill>
                <a:latin typeface="Calibri" pitchFamily="34"/>
              </a:rPr>
              <a:t>Danışma Saatlerinde-14:00 – 16:00)</a:t>
            </a:r>
          </a:p>
          <a:p>
            <a:r>
              <a:rPr lang="tr-TR" altLang="tr-TR" dirty="0">
                <a:solidFill>
                  <a:srgbClr val="FF0000"/>
                </a:solidFill>
                <a:latin typeface="Calibri" panose="020F0502020204030204" pitchFamily="34" charset="0"/>
                <a:ea typeface="SimHei" panose="02010609060101010101" pitchFamily="49" charset="-122"/>
              </a:rPr>
              <a:t>Yurtdışındaki kurum</a:t>
            </a:r>
            <a:r>
              <a:rPr lang="tr-TR" altLang="tr-TR" dirty="0">
                <a:solidFill>
                  <a:srgbClr val="222268"/>
                </a:solidFill>
                <a:latin typeface="Calibri" panose="020F0502020204030204" pitchFamily="34" charset="0"/>
                <a:ea typeface="SimHei" panose="02010609060101010101" pitchFamily="49" charset="-122"/>
              </a:rPr>
              <a:t>, kapasite nedenleri veya farklı nedenlerden dolayı hatta hiçbir gerekçe göstermeksizin öğrencileri </a:t>
            </a:r>
            <a:r>
              <a:rPr lang="tr-TR" altLang="tr-TR" dirty="0">
                <a:solidFill>
                  <a:srgbClr val="FF0000"/>
                </a:solidFill>
                <a:latin typeface="Calibri" panose="020F0502020204030204" pitchFamily="34" charset="0"/>
                <a:ea typeface="SimHei" panose="02010609060101010101" pitchFamily="49" charset="-122"/>
              </a:rPr>
              <a:t>kabul etmeme hakkına sahiptir</a:t>
            </a:r>
            <a:r>
              <a:rPr lang="tr-TR" altLang="tr-TR" dirty="0">
                <a:solidFill>
                  <a:srgbClr val="222268"/>
                </a:solidFill>
                <a:latin typeface="Calibri" panose="020F0502020204030204" pitchFamily="34" charset="0"/>
                <a:ea typeface="SimHei" panose="02010609060101010101" pitchFamily="49" charset="-122"/>
              </a:rPr>
              <a:t>. Yerleşmiş olduğu anlaşmalı üniversiteden kabul </a:t>
            </a:r>
            <a:r>
              <a:rPr lang="tr-TR" altLang="tr-TR" dirty="0" smtClean="0">
                <a:solidFill>
                  <a:srgbClr val="222268"/>
                </a:solidFill>
                <a:latin typeface="Calibri" panose="020F0502020204030204" pitchFamily="34" charset="0"/>
                <a:ea typeface="SimHei" panose="02010609060101010101" pitchFamily="49" charset="-122"/>
              </a:rPr>
              <a:t>mektubu (</a:t>
            </a:r>
            <a:r>
              <a:rPr lang="tr-TR" altLang="tr-TR" dirty="0" err="1">
                <a:solidFill>
                  <a:srgbClr val="00B050"/>
                </a:solidFill>
                <a:latin typeface="Calibri" panose="020F0502020204030204" pitchFamily="34" charset="0"/>
                <a:ea typeface="SimHei" panose="02010609060101010101" pitchFamily="49" charset="-122"/>
              </a:rPr>
              <a:t>letter</a:t>
            </a:r>
            <a:r>
              <a:rPr lang="tr-TR" altLang="tr-TR" dirty="0">
                <a:solidFill>
                  <a:srgbClr val="00B050"/>
                </a:solidFill>
                <a:latin typeface="Calibri" panose="020F0502020204030204" pitchFamily="34" charset="0"/>
                <a:ea typeface="SimHei" panose="02010609060101010101" pitchFamily="49" charset="-122"/>
              </a:rPr>
              <a:t> of </a:t>
            </a:r>
            <a:r>
              <a:rPr lang="tr-TR" altLang="tr-TR" dirty="0" err="1">
                <a:solidFill>
                  <a:srgbClr val="00B050"/>
                </a:solidFill>
                <a:latin typeface="Calibri" panose="020F0502020204030204" pitchFamily="34" charset="0"/>
                <a:ea typeface="SimHei" panose="02010609060101010101" pitchFamily="49" charset="-122"/>
              </a:rPr>
              <a:t>acceptance</a:t>
            </a:r>
            <a:r>
              <a:rPr lang="tr-TR" altLang="tr-TR" dirty="0">
                <a:solidFill>
                  <a:srgbClr val="222268"/>
                </a:solidFill>
                <a:latin typeface="Calibri" panose="020F0502020204030204" pitchFamily="34" charset="0"/>
                <a:ea typeface="SimHei" panose="02010609060101010101" pitchFamily="49" charset="-122"/>
              </a:rPr>
              <a:t>) </a:t>
            </a:r>
            <a:r>
              <a:rPr lang="tr-TR" altLang="tr-TR" dirty="0">
                <a:solidFill>
                  <a:srgbClr val="00B050"/>
                </a:solidFill>
                <a:latin typeface="Calibri" panose="020F0502020204030204" pitchFamily="34" charset="0"/>
                <a:ea typeface="SimHei" panose="02010609060101010101" pitchFamily="49" charset="-122"/>
              </a:rPr>
              <a:t>alamayan </a:t>
            </a:r>
            <a:r>
              <a:rPr lang="tr-TR" altLang="tr-TR" dirty="0">
                <a:solidFill>
                  <a:srgbClr val="222268"/>
                </a:solidFill>
                <a:latin typeface="Calibri" panose="020F0502020204030204" pitchFamily="34" charset="0"/>
                <a:ea typeface="SimHei" panose="02010609060101010101" pitchFamily="49" charset="-122"/>
              </a:rPr>
              <a:t>öğrenci programdan </a:t>
            </a:r>
            <a:r>
              <a:rPr lang="tr-TR" altLang="tr-TR" dirty="0">
                <a:solidFill>
                  <a:srgbClr val="FF0000"/>
                </a:solidFill>
                <a:latin typeface="Calibri" panose="020F0502020204030204" pitchFamily="34" charset="0"/>
                <a:ea typeface="SimHei" panose="02010609060101010101" pitchFamily="49" charset="-122"/>
              </a:rPr>
              <a:t>faydalanamaz</a:t>
            </a:r>
            <a:r>
              <a:rPr lang="tr-TR" altLang="tr-TR" dirty="0">
                <a:solidFill>
                  <a:srgbClr val="222268"/>
                </a:solidFill>
                <a:latin typeface="Calibri" panose="020F0502020204030204" pitchFamily="34" charset="0"/>
                <a:ea typeface="SimHei" panose="02010609060101010101" pitchFamily="49" charset="-122"/>
              </a:rPr>
              <a:t>.</a:t>
            </a:r>
          </a:p>
          <a:p>
            <a:r>
              <a:rPr lang="tr-TR" altLang="tr-TR" dirty="0">
                <a:solidFill>
                  <a:srgbClr val="222268"/>
                </a:solidFill>
                <a:latin typeface="Calibri" panose="020F0502020204030204" pitchFamily="34" charset="0"/>
                <a:ea typeface="SimHei" panose="02010609060101010101" pitchFamily="49" charset="-122"/>
              </a:rPr>
              <a:t>Dış İlişkiler Ofisi </a:t>
            </a:r>
            <a:r>
              <a:rPr lang="tr-TR" altLang="tr-TR" dirty="0">
                <a:solidFill>
                  <a:srgbClr val="FF0000"/>
                </a:solidFill>
                <a:latin typeface="Calibri" panose="020F0502020204030204" pitchFamily="34" charset="0"/>
                <a:ea typeface="SimHei" panose="02010609060101010101" pitchFamily="49" charset="-122"/>
              </a:rPr>
              <a:t>sadece ön yerleştirme yapar </a:t>
            </a:r>
            <a:r>
              <a:rPr lang="tr-TR" altLang="tr-TR" dirty="0">
                <a:solidFill>
                  <a:srgbClr val="222268"/>
                </a:solidFill>
                <a:latin typeface="Calibri" panose="020F0502020204030204" pitchFamily="34" charset="0"/>
                <a:ea typeface="SimHei" panose="02010609060101010101" pitchFamily="49" charset="-122"/>
              </a:rPr>
              <a:t>ve karşı kurumun kabul etmediği öğrenciler için başka bir kuruma yerleştirme yapmaz</a:t>
            </a:r>
            <a:r>
              <a:rPr lang="tr-TR" altLang="tr-TR" dirty="0" smtClean="0">
                <a:solidFill>
                  <a:srgbClr val="222268"/>
                </a:solidFill>
                <a:latin typeface="Calibri" panose="020F0502020204030204" pitchFamily="34" charset="0"/>
                <a:ea typeface="SimHei" panose="02010609060101010101" pitchFamily="49" charset="-122"/>
              </a:rPr>
              <a:t>.</a:t>
            </a:r>
          </a:p>
          <a:p>
            <a:endParaRPr lang="tr-TR" altLang="tr-TR" dirty="0" smtClean="0">
              <a:solidFill>
                <a:srgbClr val="222268"/>
              </a:solidFill>
              <a:latin typeface="Calibri" panose="020F0502020204030204" pitchFamily="34" charset="0"/>
              <a:ea typeface="SimHei" panose="02010609060101010101" pitchFamily="49" charset="-122"/>
            </a:endParaRPr>
          </a:p>
        </p:txBody>
      </p:sp>
    </p:spTree>
    <p:extLst>
      <p:ext uri="{BB962C8B-B14F-4D97-AF65-F5344CB8AC3E}">
        <p14:creationId xmlns:p14="http://schemas.microsoft.com/office/powerpoint/2010/main" val="7701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smtClean="0"/>
              <a:t>Önemli Bilgiler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85000" lnSpcReduction="20000"/>
          </a:bodyPr>
          <a:lstStyle/>
          <a:p>
            <a:r>
              <a:rPr lang="tr-TR" altLang="tr-TR" dirty="0" smtClean="0">
                <a:solidFill>
                  <a:srgbClr val="222268"/>
                </a:solidFill>
                <a:latin typeface="Calibri" panose="020F0502020204030204" pitchFamily="34" charset="0"/>
                <a:ea typeface="SimHei" panose="02010609060101010101" pitchFamily="49" charset="-122"/>
              </a:rPr>
              <a:t>Öğrenci </a:t>
            </a:r>
            <a:r>
              <a:rPr lang="tr-TR" altLang="tr-TR" dirty="0">
                <a:solidFill>
                  <a:srgbClr val="222268"/>
                </a:solidFill>
                <a:latin typeface="Calibri" panose="020F0502020204030204" pitchFamily="34" charset="0"/>
                <a:ea typeface="SimHei" panose="02010609060101010101" pitchFamily="49" charset="-122"/>
              </a:rPr>
              <a:t>yerleştiği kurumun son başvuru tarihi geçmeden başvuru yapmak zorundadır. </a:t>
            </a:r>
            <a:r>
              <a:rPr lang="tr-TR" altLang="tr-TR" dirty="0">
                <a:solidFill>
                  <a:srgbClr val="00B050"/>
                </a:solidFill>
                <a:latin typeface="Calibri" panose="020F0502020204030204" pitchFamily="34" charset="0"/>
                <a:ea typeface="SimHei" panose="02010609060101010101" pitchFamily="49" charset="-122"/>
              </a:rPr>
              <a:t>Karşı kurumun son başvuru tarihini kaçıran </a:t>
            </a:r>
            <a:r>
              <a:rPr lang="tr-TR" altLang="tr-TR" dirty="0">
                <a:solidFill>
                  <a:srgbClr val="222268"/>
                </a:solidFill>
                <a:latin typeface="Calibri" panose="020F0502020204030204" pitchFamily="34" charset="0"/>
                <a:ea typeface="SimHei" panose="02010609060101010101" pitchFamily="49" charset="-122"/>
              </a:rPr>
              <a:t>öğrenci programdan </a:t>
            </a:r>
            <a:r>
              <a:rPr lang="tr-TR" altLang="tr-TR" dirty="0">
                <a:solidFill>
                  <a:srgbClr val="FF0000"/>
                </a:solidFill>
                <a:latin typeface="Calibri" panose="020F0502020204030204" pitchFamily="34" charset="0"/>
                <a:ea typeface="SimHei" panose="02010609060101010101" pitchFamily="49" charset="-122"/>
              </a:rPr>
              <a:t>faydalanma hakkını kaybeder</a:t>
            </a:r>
            <a:r>
              <a:rPr lang="tr-TR" altLang="tr-TR" dirty="0">
                <a:solidFill>
                  <a:srgbClr val="222268"/>
                </a:solidFill>
                <a:latin typeface="Calibri" panose="020F0502020204030204" pitchFamily="34" charset="0"/>
                <a:ea typeface="SimHei" panose="02010609060101010101" pitchFamily="49" charset="-122"/>
              </a:rPr>
              <a:t>.</a:t>
            </a:r>
          </a:p>
          <a:p>
            <a:r>
              <a:rPr lang="tr-TR" altLang="tr-TR" dirty="0">
                <a:solidFill>
                  <a:srgbClr val="222268"/>
                </a:solidFill>
                <a:latin typeface="Calibri" panose="020F0502020204030204" pitchFamily="34" charset="0"/>
                <a:ea typeface="SimHei" panose="02010609060101010101" pitchFamily="49" charset="-122"/>
              </a:rPr>
              <a:t>Öğrenci yerleştiği kurumun talep edilmesi durumunda dil yeterliliğini sağlamak zorundadır</a:t>
            </a:r>
            <a:r>
              <a:rPr lang="tr-TR" altLang="tr-TR" dirty="0" smtClean="0">
                <a:solidFill>
                  <a:srgbClr val="222268"/>
                </a:solidFill>
                <a:latin typeface="Calibri" panose="020F0502020204030204" pitchFamily="34" charset="0"/>
                <a:ea typeface="SimHei" panose="02010609060101010101" pitchFamily="49" charset="-122"/>
              </a:rPr>
              <a:t>.  (</a:t>
            </a:r>
            <a:r>
              <a:rPr lang="tr-TR" altLang="tr-TR" dirty="0">
                <a:solidFill>
                  <a:srgbClr val="222268"/>
                </a:solidFill>
                <a:latin typeface="Calibri" panose="020F0502020204030204" pitchFamily="34" charset="0"/>
                <a:ea typeface="SimHei" panose="02010609060101010101" pitchFamily="49" charset="-122"/>
              </a:rPr>
              <a:t>İngiltere, Avusturya için TOEFL </a:t>
            </a:r>
            <a:r>
              <a:rPr lang="tr-TR" altLang="tr-TR" dirty="0" smtClean="0">
                <a:solidFill>
                  <a:srgbClr val="222268"/>
                </a:solidFill>
                <a:latin typeface="Calibri" panose="020F0502020204030204" pitchFamily="34" charset="0"/>
                <a:ea typeface="SimHei" panose="02010609060101010101" pitchFamily="49" charset="-122"/>
              </a:rPr>
              <a:t>şartı)</a:t>
            </a:r>
          </a:p>
          <a:p>
            <a:r>
              <a:rPr lang="tr-TR" b="1" dirty="0" err="1" smtClean="0">
                <a:solidFill>
                  <a:srgbClr val="222268"/>
                </a:solidFill>
                <a:latin typeface="Calibri" pitchFamily="34"/>
              </a:rPr>
              <a:t>Erasm</a:t>
            </a:r>
            <a:r>
              <a:rPr lang="tr-TR" b="1" kern="0" dirty="0" err="1" smtClean="0">
                <a:solidFill>
                  <a:srgbClr val="222268"/>
                </a:solidFill>
                <a:latin typeface="Calibri" pitchFamily="34"/>
              </a:rPr>
              <a:t>us</a:t>
            </a:r>
            <a:r>
              <a:rPr lang="tr-TR" b="1" dirty="0" smtClean="0">
                <a:solidFill>
                  <a:srgbClr val="222268"/>
                </a:solidFill>
                <a:latin typeface="Calibri" pitchFamily="34"/>
              </a:rPr>
              <a:t> </a:t>
            </a:r>
            <a:r>
              <a:rPr lang="tr-TR" b="1" dirty="0">
                <a:solidFill>
                  <a:srgbClr val="222268"/>
                </a:solidFill>
                <a:latin typeface="Calibri" pitchFamily="34"/>
              </a:rPr>
              <a:t>Hibesi 2 taksitte ödenir:</a:t>
            </a:r>
          </a:p>
          <a:p>
            <a:pPr marL="0" indent="0">
              <a:spcBef>
                <a:spcPts val="0"/>
              </a:spcBef>
              <a:buNone/>
              <a:defRPr/>
            </a:pPr>
            <a:r>
              <a:rPr lang="tr-TR" kern="0" dirty="0">
                <a:solidFill>
                  <a:srgbClr val="222268"/>
                </a:solidFill>
                <a:latin typeface="Calibri" pitchFamily="34"/>
              </a:rPr>
              <a:t> </a:t>
            </a:r>
            <a:r>
              <a:rPr lang="tr-TR" kern="0" dirty="0" smtClean="0">
                <a:solidFill>
                  <a:srgbClr val="222268"/>
                </a:solidFill>
                <a:latin typeface="Calibri" pitchFamily="34"/>
              </a:rPr>
              <a:t>	</a:t>
            </a:r>
            <a:r>
              <a:rPr lang="tr-TR" b="1" kern="0" dirty="0" smtClean="0">
                <a:solidFill>
                  <a:srgbClr val="222268"/>
                </a:solidFill>
                <a:latin typeface="Calibri" pitchFamily="34"/>
              </a:rPr>
              <a:t>İlk </a:t>
            </a:r>
            <a:r>
              <a:rPr lang="tr-TR" b="1" kern="0" dirty="0">
                <a:solidFill>
                  <a:srgbClr val="222268"/>
                </a:solidFill>
                <a:latin typeface="Calibri" pitchFamily="34"/>
              </a:rPr>
              <a:t>taksit: </a:t>
            </a:r>
            <a:r>
              <a:rPr lang="tr-TR" kern="0" dirty="0">
                <a:solidFill>
                  <a:srgbClr val="222268"/>
                </a:solidFill>
                <a:latin typeface="Calibri" pitchFamily="34"/>
              </a:rPr>
              <a:t>toplam hibenin %80’i ((tüm belgeler teslim edildikten ve üniversite bütçesi Ulusal Ajans tarafından sağlandıktan </a:t>
            </a:r>
            <a:r>
              <a:rPr lang="tr-TR" kern="0" dirty="0" smtClean="0">
                <a:solidFill>
                  <a:srgbClr val="222268"/>
                </a:solidFill>
                <a:latin typeface="Calibri" pitchFamily="34"/>
              </a:rPr>
              <a:t>sonra)   </a:t>
            </a:r>
            <a:r>
              <a:rPr lang="tr-TR" b="1" kern="0" dirty="0" smtClean="0">
                <a:solidFill>
                  <a:srgbClr val="222268"/>
                </a:solidFill>
                <a:latin typeface="Calibri" pitchFamily="34"/>
              </a:rPr>
              <a:t>2. </a:t>
            </a:r>
            <a:r>
              <a:rPr lang="tr-TR" b="1" kern="0" dirty="0">
                <a:solidFill>
                  <a:srgbClr val="222268"/>
                </a:solidFill>
                <a:latin typeface="Calibri" pitchFamily="34"/>
              </a:rPr>
              <a:t>taksit: </a:t>
            </a:r>
            <a:r>
              <a:rPr lang="tr-TR" kern="0" dirty="0">
                <a:solidFill>
                  <a:srgbClr val="222268"/>
                </a:solidFill>
                <a:latin typeface="Calibri" pitchFamily="34"/>
              </a:rPr>
              <a:t>hibenin kalan kısmı, %20’si (derslerin en az 3te 2sinden (30da 20kredi) başarılı olunması ve dönüş evraklarının eksiksiz teslimi </a:t>
            </a:r>
            <a:r>
              <a:rPr lang="tr-TR" kern="0" dirty="0" smtClean="0">
                <a:solidFill>
                  <a:srgbClr val="222268"/>
                </a:solidFill>
                <a:latin typeface="Calibri" pitchFamily="34"/>
              </a:rPr>
              <a:t>şart)</a:t>
            </a:r>
          </a:p>
          <a:p>
            <a:pPr marL="285750" indent="-285750">
              <a:buFont typeface="Arial" pitchFamily="34"/>
              <a:buChar char="•"/>
              <a:defRPr/>
            </a:pPr>
            <a:r>
              <a:rPr lang="tr-TR" dirty="0">
                <a:solidFill>
                  <a:srgbClr val="222268"/>
                </a:solidFill>
                <a:latin typeface="Calibri" pitchFamily="34"/>
              </a:rPr>
              <a:t>Öğrencinin planlanan süreden daha </a:t>
            </a:r>
            <a:r>
              <a:rPr lang="tr-TR" dirty="0">
                <a:solidFill>
                  <a:srgbClr val="00B050"/>
                </a:solidFill>
                <a:latin typeface="Calibri" pitchFamily="34"/>
              </a:rPr>
              <a:t>kısa kalması </a:t>
            </a:r>
            <a:r>
              <a:rPr lang="tr-TR" dirty="0">
                <a:solidFill>
                  <a:srgbClr val="222268"/>
                </a:solidFill>
                <a:latin typeface="Calibri" pitchFamily="34"/>
              </a:rPr>
              <a:t>durumunda veya </a:t>
            </a:r>
            <a:r>
              <a:rPr lang="tr-TR" dirty="0">
                <a:solidFill>
                  <a:srgbClr val="00B050"/>
                </a:solidFill>
                <a:latin typeface="Calibri" pitchFamily="34"/>
              </a:rPr>
              <a:t>başarısız</a:t>
            </a:r>
            <a:r>
              <a:rPr lang="tr-TR" dirty="0">
                <a:solidFill>
                  <a:srgbClr val="222268"/>
                </a:solidFill>
                <a:latin typeface="Calibri" pitchFamily="34"/>
              </a:rPr>
              <a:t> olması durumunda </a:t>
            </a:r>
            <a:r>
              <a:rPr lang="tr-TR" dirty="0">
                <a:solidFill>
                  <a:srgbClr val="FF0000"/>
                </a:solidFill>
                <a:latin typeface="Calibri" pitchFamily="34"/>
              </a:rPr>
              <a:t>hibe miktarında kesinti </a:t>
            </a:r>
            <a:r>
              <a:rPr lang="tr-TR" dirty="0" smtClean="0">
                <a:solidFill>
                  <a:srgbClr val="222268"/>
                </a:solidFill>
                <a:latin typeface="Calibri" pitchFamily="34"/>
              </a:rPr>
              <a:t>olabilir.</a:t>
            </a:r>
          </a:p>
          <a:p>
            <a:pPr marL="285750" indent="-285750">
              <a:buFont typeface="Arial" pitchFamily="34"/>
              <a:buChar char="•"/>
              <a:defRPr/>
            </a:pPr>
            <a:r>
              <a:rPr lang="tr-TR" dirty="0" smtClean="0">
                <a:solidFill>
                  <a:srgbClr val="222268"/>
                </a:solidFill>
                <a:latin typeface="Calibri" pitchFamily="34"/>
              </a:rPr>
              <a:t>Hareketliliğe </a:t>
            </a:r>
            <a:r>
              <a:rPr lang="tr-TR" dirty="0">
                <a:solidFill>
                  <a:srgbClr val="00B050"/>
                </a:solidFill>
                <a:latin typeface="Calibri" pitchFamily="34"/>
              </a:rPr>
              <a:t>katılımı kanıtlayan belgelerin </a:t>
            </a:r>
            <a:r>
              <a:rPr lang="tr-TR" dirty="0">
                <a:solidFill>
                  <a:srgbClr val="222268"/>
                </a:solidFill>
                <a:latin typeface="Calibri" pitchFamily="34"/>
              </a:rPr>
              <a:t>(katılım sertifikası ve TOR) </a:t>
            </a:r>
            <a:r>
              <a:rPr lang="tr-TR" dirty="0">
                <a:solidFill>
                  <a:srgbClr val="00B050"/>
                </a:solidFill>
                <a:latin typeface="Calibri" pitchFamily="34"/>
              </a:rPr>
              <a:t>teslim edilmemesi durumunda</a:t>
            </a:r>
            <a:r>
              <a:rPr lang="tr-TR" dirty="0">
                <a:solidFill>
                  <a:srgbClr val="222268"/>
                </a:solidFill>
                <a:latin typeface="Calibri" pitchFamily="34"/>
              </a:rPr>
              <a:t> hareketlilik geçersiz sayılır, </a:t>
            </a:r>
            <a:r>
              <a:rPr lang="tr-TR" dirty="0">
                <a:solidFill>
                  <a:srgbClr val="FF0000"/>
                </a:solidFill>
                <a:latin typeface="Calibri" pitchFamily="34"/>
              </a:rPr>
              <a:t>ödenen tüm hibe geri isteni</a:t>
            </a:r>
            <a:r>
              <a:rPr lang="tr-TR" dirty="0">
                <a:solidFill>
                  <a:srgbClr val="FF0000"/>
                </a:solidFill>
              </a:rPr>
              <a:t>r</a:t>
            </a:r>
            <a:r>
              <a:rPr lang="tr-TR" dirty="0" smtClean="0"/>
              <a:t>.</a:t>
            </a:r>
            <a:endParaRPr lang="tr-TR" dirty="0">
              <a:solidFill>
                <a:srgbClr val="222268"/>
              </a:solidFill>
              <a:latin typeface="Calibri" pitchFamily="34"/>
            </a:endParaRPr>
          </a:p>
        </p:txBody>
      </p:sp>
    </p:spTree>
    <p:extLst>
      <p:ext uri="{BB962C8B-B14F-4D97-AF65-F5344CB8AC3E}">
        <p14:creationId xmlns:p14="http://schemas.microsoft.com/office/powerpoint/2010/main" val="124657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smtClean="0"/>
              <a:t>Önemli Bilgiler</a:t>
            </a:r>
            <a:endParaRPr lang="tr-TR" dirty="0"/>
          </a:p>
        </p:txBody>
      </p:sp>
      <p:sp>
        <p:nvSpPr>
          <p:cNvPr id="14" name="İçerik Yer Tutucusu 13"/>
          <p:cNvSpPr>
            <a:spLocks noGrp="1"/>
          </p:cNvSpPr>
          <p:nvPr>
            <p:ph idx="1"/>
          </p:nvPr>
        </p:nvSpPr>
        <p:spPr>
          <a:xfrm>
            <a:off x="609442" y="685800"/>
            <a:ext cx="11317618" cy="4903440"/>
          </a:xfrm>
        </p:spPr>
        <p:txBody>
          <a:bodyPr rtlCol="0">
            <a:normAutofit fontScale="92500" lnSpcReduction="20000"/>
          </a:bodyPr>
          <a:lstStyle/>
          <a:p>
            <a:pPr>
              <a:spcBef>
                <a:spcPts val="500"/>
              </a:spcBef>
            </a:pPr>
            <a:r>
              <a:rPr lang="tr-TR" altLang="tr-TR" dirty="0" smtClean="0">
                <a:solidFill>
                  <a:srgbClr val="222268"/>
                </a:solidFill>
                <a:latin typeface="Calibri" panose="020F0502020204030204" pitchFamily="34" charset="0"/>
                <a:ea typeface="SimHei" panose="02010609060101010101" pitchFamily="49" charset="-122"/>
              </a:rPr>
              <a:t>Konaklama </a:t>
            </a:r>
            <a:r>
              <a:rPr lang="tr-TR" altLang="tr-TR" dirty="0">
                <a:solidFill>
                  <a:srgbClr val="222268"/>
                </a:solidFill>
                <a:latin typeface="Calibri" panose="020F0502020204030204" pitchFamily="34" charset="0"/>
                <a:ea typeface="SimHei" panose="02010609060101010101" pitchFamily="49" charset="-122"/>
              </a:rPr>
              <a:t>imkanı öğrencinin yurtdışında yerleşmiş olduğu üniversite tarafından sağlanır, </a:t>
            </a:r>
            <a:r>
              <a:rPr lang="tr-TR" altLang="tr-TR" dirty="0">
                <a:solidFill>
                  <a:srgbClr val="FF0000"/>
                </a:solidFill>
                <a:latin typeface="Calibri" panose="020F0502020204030204" pitchFamily="34" charset="0"/>
                <a:ea typeface="SimHei" panose="02010609060101010101" pitchFamily="49" charset="-122"/>
              </a:rPr>
              <a:t>yurtlara </a:t>
            </a:r>
            <a:r>
              <a:rPr lang="tr-TR" altLang="tr-TR" dirty="0" smtClean="0">
                <a:solidFill>
                  <a:srgbClr val="FF0000"/>
                </a:solidFill>
                <a:latin typeface="Calibri" panose="020F0502020204030204" pitchFamily="34" charset="0"/>
                <a:ea typeface="SimHei" panose="02010609060101010101" pitchFamily="49" charset="-122"/>
              </a:rPr>
              <a:t>yerleştirilebilir</a:t>
            </a:r>
            <a:r>
              <a:rPr lang="tr-TR" altLang="tr-TR" dirty="0" smtClean="0">
                <a:solidFill>
                  <a:srgbClr val="222268"/>
                </a:solidFill>
                <a:latin typeface="Calibri" panose="020F0502020204030204" pitchFamily="34" charset="0"/>
                <a:ea typeface="SimHei" panose="02010609060101010101" pitchFamily="49" charset="-122"/>
              </a:rPr>
              <a:t>. Nadiren </a:t>
            </a:r>
            <a:r>
              <a:rPr lang="tr-TR" altLang="tr-TR" dirty="0">
                <a:solidFill>
                  <a:srgbClr val="222268"/>
                </a:solidFill>
                <a:latin typeface="Calibri" panose="020F0502020204030204" pitchFamily="34" charset="0"/>
                <a:ea typeface="SimHei" panose="02010609060101010101" pitchFamily="49" charset="-122"/>
              </a:rPr>
              <a:t>de olsa üniversiteler konaklama imkanı sunmayabilir</a:t>
            </a:r>
            <a:r>
              <a:rPr lang="tr-TR" altLang="tr-TR" dirty="0" smtClean="0">
                <a:solidFill>
                  <a:srgbClr val="222268"/>
                </a:solidFill>
                <a:latin typeface="Calibri" panose="020F0502020204030204" pitchFamily="34" charset="0"/>
                <a:ea typeface="SimHei" panose="02010609060101010101" pitchFamily="49" charset="-122"/>
              </a:rPr>
              <a:t>.</a:t>
            </a:r>
            <a:endParaRPr lang="tr-TR" altLang="tr-TR" dirty="0">
              <a:solidFill>
                <a:srgbClr val="222268"/>
              </a:solidFill>
              <a:latin typeface="Calibri" panose="020F0502020204030204" pitchFamily="34" charset="0"/>
              <a:ea typeface="SimHei" panose="02010609060101010101" pitchFamily="49" charset="-122"/>
            </a:endParaRPr>
          </a:p>
          <a:p>
            <a:pPr>
              <a:spcBef>
                <a:spcPts val="500"/>
              </a:spcBef>
            </a:pPr>
            <a:r>
              <a:rPr lang="tr-TR" altLang="tr-TR" dirty="0">
                <a:solidFill>
                  <a:srgbClr val="FF0000"/>
                </a:solidFill>
                <a:latin typeface="Calibri" panose="020F0502020204030204" pitchFamily="34" charset="0"/>
                <a:ea typeface="SimHei" panose="02010609060101010101" pitchFamily="49" charset="-122"/>
              </a:rPr>
              <a:t>Konaklama bedeli öğrenci tarafından karşılanır</a:t>
            </a:r>
            <a:r>
              <a:rPr lang="tr-TR" altLang="tr-TR" dirty="0">
                <a:solidFill>
                  <a:srgbClr val="222268"/>
                </a:solidFill>
                <a:latin typeface="Calibri" panose="020F0502020204030204" pitchFamily="34" charset="0"/>
                <a:ea typeface="SimHei" panose="02010609060101010101" pitchFamily="49" charset="-122"/>
              </a:rPr>
              <a:t>. Konaklama için ayrı bir ödeme yapılmaz</a:t>
            </a:r>
            <a:r>
              <a:rPr lang="tr-TR" altLang="tr-TR" dirty="0" smtClean="0">
                <a:solidFill>
                  <a:srgbClr val="222268"/>
                </a:solidFill>
                <a:latin typeface="Calibri" panose="020F0502020204030204" pitchFamily="34" charset="0"/>
                <a:ea typeface="SimHei" panose="02010609060101010101" pitchFamily="49" charset="-122"/>
              </a:rPr>
              <a:t>.</a:t>
            </a:r>
          </a:p>
          <a:p>
            <a:r>
              <a:rPr lang="tr-TR" dirty="0" smtClean="0">
                <a:solidFill>
                  <a:srgbClr val="222268"/>
                </a:solidFill>
                <a:latin typeface="Calibri" pitchFamily="34"/>
              </a:rPr>
              <a:t>Almakta </a:t>
            </a:r>
            <a:r>
              <a:rPr lang="tr-TR" dirty="0">
                <a:solidFill>
                  <a:srgbClr val="222268"/>
                </a:solidFill>
                <a:latin typeface="Calibri" pitchFamily="34"/>
              </a:rPr>
              <a:t>olduğunuz </a:t>
            </a:r>
            <a:r>
              <a:rPr lang="tr-TR" dirty="0">
                <a:solidFill>
                  <a:srgbClr val="FF0000"/>
                </a:solidFill>
                <a:latin typeface="Calibri" pitchFamily="34"/>
              </a:rPr>
              <a:t>burslarınızı almaya devam </a:t>
            </a:r>
            <a:r>
              <a:rPr lang="tr-TR" dirty="0">
                <a:solidFill>
                  <a:srgbClr val="222268"/>
                </a:solidFill>
                <a:latin typeface="Calibri" pitchFamily="34"/>
              </a:rPr>
              <a:t>edeceksiniz.</a:t>
            </a:r>
          </a:p>
          <a:p>
            <a:r>
              <a:rPr lang="tr-TR" dirty="0">
                <a:solidFill>
                  <a:srgbClr val="222268"/>
                </a:solidFill>
                <a:latin typeface="Calibri" pitchFamily="34"/>
              </a:rPr>
              <a:t>Yurt dışına çıkmadan önce bölüm koordinatörleriniz danışmanlığında </a:t>
            </a:r>
            <a:r>
              <a:rPr lang="tr-TR" dirty="0">
                <a:solidFill>
                  <a:srgbClr val="FF0000"/>
                </a:solidFill>
                <a:latin typeface="Calibri" pitchFamily="34"/>
              </a:rPr>
              <a:t>ders denklikleriniz yapılıyor</a:t>
            </a:r>
            <a:r>
              <a:rPr lang="tr-TR" dirty="0">
                <a:solidFill>
                  <a:srgbClr val="222268"/>
                </a:solidFill>
                <a:latin typeface="Calibri" pitchFamily="34"/>
              </a:rPr>
              <a:t>. (derse ders ya da döneme dönem)</a:t>
            </a:r>
          </a:p>
          <a:p>
            <a:r>
              <a:rPr lang="tr-TR" altLang="tr-TR" dirty="0" smtClean="0">
                <a:solidFill>
                  <a:srgbClr val="222268"/>
                </a:solidFill>
                <a:latin typeface="Calibri" panose="020F0502020204030204" pitchFamily="34" charset="0"/>
                <a:ea typeface="SimHei" panose="02010609060101010101" pitchFamily="49" charset="-122"/>
              </a:rPr>
              <a:t>Öğrencinin </a:t>
            </a:r>
            <a:r>
              <a:rPr lang="tr-TR" altLang="tr-TR" dirty="0">
                <a:solidFill>
                  <a:srgbClr val="00B050"/>
                </a:solidFill>
                <a:latin typeface="Calibri" panose="020F0502020204030204" pitchFamily="34" charset="0"/>
                <a:ea typeface="SimHei" panose="02010609060101010101" pitchFamily="49" charset="-122"/>
              </a:rPr>
              <a:t>mücbir </a:t>
            </a:r>
            <a:r>
              <a:rPr lang="tr-TR" altLang="tr-TR" dirty="0" smtClean="0">
                <a:solidFill>
                  <a:srgbClr val="00B050"/>
                </a:solidFill>
                <a:latin typeface="Calibri" panose="020F0502020204030204" pitchFamily="34" charset="0"/>
                <a:ea typeface="SimHei" panose="02010609060101010101" pitchFamily="49" charset="-122"/>
              </a:rPr>
              <a:t>sebeplerle </a:t>
            </a:r>
            <a:r>
              <a:rPr lang="tr-TR" altLang="tr-TR" dirty="0" smtClean="0">
                <a:solidFill>
                  <a:srgbClr val="222268"/>
                </a:solidFill>
                <a:latin typeface="Calibri" panose="020F0502020204030204" pitchFamily="34" charset="0"/>
                <a:ea typeface="SimHei" panose="02010609060101010101" pitchFamily="49" charset="-122"/>
              </a:rPr>
              <a:t>(</a:t>
            </a:r>
            <a:r>
              <a:rPr lang="tr-TR" altLang="tr-TR" dirty="0">
                <a:solidFill>
                  <a:srgbClr val="222268"/>
                </a:solidFill>
                <a:latin typeface="Calibri" panose="020F0502020204030204" pitchFamily="34" charset="0"/>
                <a:ea typeface="SimHei" panose="02010609060101010101" pitchFamily="49" charset="-122"/>
              </a:rPr>
              <a:t>zorunluluk sebepleri, ailevi sebepler, sağlık sebepleri, doğal afet gibi) planlanan hareketlilik faaliyeti döneminden </a:t>
            </a:r>
            <a:r>
              <a:rPr lang="tr-TR" altLang="tr-TR" dirty="0">
                <a:solidFill>
                  <a:srgbClr val="00B050"/>
                </a:solidFill>
                <a:latin typeface="Calibri" panose="020F0502020204030204" pitchFamily="34" charset="0"/>
                <a:ea typeface="SimHei" panose="02010609060101010101" pitchFamily="49" charset="-122"/>
              </a:rPr>
              <a:t>erken dönmesi durumunda</a:t>
            </a:r>
            <a:r>
              <a:rPr lang="tr-TR" altLang="tr-TR" dirty="0">
                <a:solidFill>
                  <a:srgbClr val="222268"/>
                </a:solidFill>
                <a:latin typeface="Calibri" panose="020F0502020204030204" pitchFamily="34" charset="0"/>
                <a:ea typeface="SimHei" panose="02010609060101010101" pitchFamily="49" charset="-122"/>
              </a:rPr>
              <a:t>, öğrencinin yurtdışında </a:t>
            </a:r>
            <a:r>
              <a:rPr lang="tr-TR" altLang="tr-TR" dirty="0">
                <a:solidFill>
                  <a:srgbClr val="FF0000"/>
                </a:solidFill>
                <a:latin typeface="Calibri" panose="020F0502020204030204" pitchFamily="34" charset="0"/>
                <a:ea typeface="SimHei" panose="02010609060101010101" pitchFamily="49" charset="-122"/>
              </a:rPr>
              <a:t>kaldığı süre karşılığı hibe </a:t>
            </a:r>
            <a:r>
              <a:rPr lang="tr-TR" altLang="tr-TR" dirty="0">
                <a:solidFill>
                  <a:srgbClr val="222268"/>
                </a:solidFill>
                <a:latin typeface="Calibri" panose="020F0502020204030204" pitchFamily="34" charset="0"/>
                <a:ea typeface="SimHei" panose="02010609060101010101" pitchFamily="49" charset="-122"/>
              </a:rPr>
              <a:t>miktarı öğrenciye </a:t>
            </a:r>
            <a:r>
              <a:rPr lang="tr-TR" altLang="tr-TR" dirty="0" smtClean="0">
                <a:solidFill>
                  <a:srgbClr val="222268"/>
                </a:solidFill>
                <a:latin typeface="Calibri" panose="020F0502020204030204" pitchFamily="34" charset="0"/>
                <a:ea typeface="SimHei" panose="02010609060101010101" pitchFamily="49" charset="-122"/>
              </a:rPr>
              <a:t>verilir. Öğrencinin </a:t>
            </a:r>
            <a:r>
              <a:rPr lang="tr-TR" altLang="tr-TR" dirty="0">
                <a:solidFill>
                  <a:srgbClr val="222268"/>
                </a:solidFill>
                <a:latin typeface="Calibri" panose="020F0502020204030204" pitchFamily="34" charset="0"/>
                <a:ea typeface="SimHei" panose="02010609060101010101" pitchFamily="49" charset="-122"/>
              </a:rPr>
              <a:t>erken dönüş sebebinin, mücbir sebep olduğunu belgelemesi gerekir.</a:t>
            </a:r>
            <a:endParaRPr lang="tr-TR" dirty="0">
              <a:solidFill>
                <a:srgbClr val="FF0000"/>
              </a:solidFill>
            </a:endParaRPr>
          </a:p>
          <a:p>
            <a:pPr>
              <a:spcBef>
                <a:spcPts val="500"/>
              </a:spcBef>
            </a:pPr>
            <a:endParaRPr lang="tr-TR" dirty="0">
              <a:solidFill>
                <a:srgbClr val="FF0000"/>
              </a:solidFill>
            </a:endParaRPr>
          </a:p>
        </p:txBody>
      </p:sp>
    </p:spTree>
    <p:extLst>
      <p:ext uri="{BB962C8B-B14F-4D97-AF65-F5344CB8AC3E}">
        <p14:creationId xmlns:p14="http://schemas.microsoft.com/office/powerpoint/2010/main" val="96596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zarlama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 xmlns:thm15="http://schemas.microsoft.com/office/thememl/2012/main" name="Office_13666141_TF02801084" id="{522B41F6-99C2-4298-B7B2-668414ABFE89}" vid="{5C1743AD-E811-4279-98DD-B53C2306D8A8}"/>
    </a:ext>
  </a:extLst>
</a:theme>
</file>

<file path=ppt/theme/theme2.xml><?xml version="1.0" encoding="utf-8"?>
<a:theme xmlns:a="http://schemas.openxmlformats.org/drawingml/2006/main" name="Office Teması">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is Teması">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AACE6D-8EB6-447A-8DFD-C2C0C52916A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7F9B8BCC-BF24-4800-92E1-9F891BBB27E6}">
  <ds:schemaRefs>
    <ds:schemaRef ds:uri="http://schemas.microsoft.com/sharepoint/v3/contenttype/forms"/>
  </ds:schemaRefs>
</ds:datastoreItem>
</file>

<file path=customXml/itemProps3.xml><?xml version="1.0" encoding="utf-8"?>
<ds:datastoreItem xmlns:ds="http://schemas.openxmlformats.org/officeDocument/2006/customXml" ds:itemID="{5CCB2C71-1ED8-4540-B003-293B5E75C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İş pazarlama cam küp sunusu (geniş ekran)</Template>
  <TotalTime>809</TotalTime>
  <Words>1525</Words>
  <Application>Microsoft Office PowerPoint</Application>
  <PresentationFormat>Custom</PresentationFormat>
  <Paragraphs>210</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Pazarlama 16x9</vt:lpstr>
      <vt:lpstr>Öğrenci Değişim Programları</vt:lpstr>
      <vt:lpstr>Erasmus+</vt:lpstr>
      <vt:lpstr>Erasmus+ Nedir?</vt:lpstr>
      <vt:lpstr>Anlaşmalı Üniversiteler</vt:lpstr>
      <vt:lpstr>Hibe Miktarları (2021’den itibaren)</vt:lpstr>
      <vt:lpstr>Önemli Bilgiler</vt:lpstr>
      <vt:lpstr>Önemli Bilgiler</vt:lpstr>
      <vt:lpstr>Önemli Bilgiler</vt:lpstr>
      <vt:lpstr>Önemli Bilgiler</vt:lpstr>
      <vt:lpstr>Sık Sorulan Sorular</vt:lpstr>
      <vt:lpstr>Faydaları (http://www.endlessabroad.com.tr/erasmus-staj-2/erasmusun-faydalari/)</vt:lpstr>
      <vt:lpstr>Farabi</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Mevlana</vt:lpstr>
      <vt:lpstr>Nedir?</vt:lpstr>
      <vt:lpstr>Amacı</vt:lpstr>
      <vt:lpstr>Kimler Katılabilir</vt:lpstr>
      <vt:lpstr>Başvuru Şartları</vt:lpstr>
      <vt:lpstr>Sık Sorulan Sorular</vt:lpstr>
      <vt:lpstr>Diğer Hususlar</vt:lpstr>
      <vt:lpstr>Diğer Hususlar</vt:lpstr>
      <vt:lpstr>Ülkeler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Öğrenci Değişim Programları</dc:title>
  <dc:creator>Murat Aykut</dc:creator>
  <cp:lastModifiedBy>aykut</cp:lastModifiedBy>
  <cp:revision>25</cp:revision>
  <dcterms:created xsi:type="dcterms:W3CDTF">2018-09-17T09:24:58Z</dcterms:created>
  <dcterms:modified xsi:type="dcterms:W3CDTF">2021-10-25T18:19:26Z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