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317" r:id="rId6"/>
    <p:sldId id="260" r:id="rId7"/>
    <p:sldId id="261" r:id="rId8"/>
    <p:sldId id="319" r:id="rId9"/>
    <p:sldId id="262" r:id="rId10"/>
    <p:sldId id="263"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57FCC62-5CA7-4673-8AFC-35311548481D}" type="datetimeFigureOut">
              <a:rPr lang="tr-TR" smtClean="0"/>
              <a:t>15.10.18</a:t>
            </a:fld>
            <a:endParaRPr lang="tr-TR"/>
          </a:p>
        </p:txBody>
      </p:sp>
      <p:sp>
        <p:nvSpPr>
          <p:cNvPr id="8" name="Slide Number Placeholder 7"/>
          <p:cNvSpPr>
            <a:spLocks noGrp="1"/>
          </p:cNvSpPr>
          <p:nvPr>
            <p:ph type="sldNum" sz="quarter" idx="11"/>
          </p:nvPr>
        </p:nvSpPr>
        <p:spPr/>
        <p:txBody>
          <a:bodyPr/>
          <a:lstStyle/>
          <a:p>
            <a:fld id="{4CE04DBD-0B1E-4ADC-BC87-66CA62EBFF96}" type="slidenum">
              <a:rPr lang="tr-TR" smtClean="0"/>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FCC62-5CA7-4673-8AFC-35311548481D}" type="datetimeFigureOut">
              <a:rPr lang="tr-TR" smtClean="0"/>
              <a:t>15.10.18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E04DBD-0B1E-4ADC-BC87-66CA62EBFF9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FCC62-5CA7-4673-8AFC-35311548481D}" type="datetimeFigureOut">
              <a:rPr lang="tr-TR" smtClean="0"/>
              <a:t>15.10.18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E04DBD-0B1E-4ADC-BC87-66CA62EBFF9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957FCC62-5CA7-4673-8AFC-35311548481D}" type="datetimeFigureOut">
              <a:rPr lang="tr-TR" smtClean="0"/>
              <a:t>15.10.18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E04DBD-0B1E-4ADC-BC87-66CA62EBFF9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7FCC62-5CA7-4673-8AFC-35311548481D}" type="datetimeFigureOut">
              <a:rPr lang="tr-TR" smtClean="0"/>
              <a:t>15.10.18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E04DBD-0B1E-4ADC-BC87-66CA62EBFF96}" type="slidenum">
              <a:rPr lang="tr-TR" smtClean="0"/>
              <a:t>‹#›</a:t>
            </a:fld>
            <a:endParaRPr lang="tr-T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7FCC62-5CA7-4673-8AFC-35311548481D}" type="datetimeFigureOut">
              <a:rPr lang="tr-TR" smtClean="0"/>
              <a:t>15.10.18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E04DBD-0B1E-4ADC-BC87-66CA62EBFF96}" type="slidenum">
              <a:rPr lang="tr-TR" smtClean="0"/>
              <a:t>‹#›</a:t>
            </a:fld>
            <a:endParaRPr lang="tr-T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57FCC62-5CA7-4673-8AFC-35311548481D}" type="datetimeFigureOut">
              <a:rPr lang="tr-TR" smtClean="0"/>
              <a:t>15.10.18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CE04DBD-0B1E-4ADC-BC87-66CA62EBFF96}" type="slidenum">
              <a:rPr lang="tr-TR" smtClean="0"/>
              <a:t>‹#›</a:t>
            </a:fld>
            <a:endParaRPr lang="tr-T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7FCC62-5CA7-4673-8AFC-35311548481D}" type="datetimeFigureOut">
              <a:rPr lang="tr-TR" smtClean="0"/>
              <a:t>15.10.18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CE04DBD-0B1E-4ADC-BC87-66CA62EBFF9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FCC62-5CA7-4673-8AFC-35311548481D}" type="datetimeFigureOut">
              <a:rPr lang="tr-TR" smtClean="0"/>
              <a:t>15.10.18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CE04DBD-0B1E-4ADC-BC87-66CA62EBFF9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FCC62-5CA7-4673-8AFC-35311548481D}" type="datetimeFigureOut">
              <a:rPr lang="tr-TR" smtClean="0"/>
              <a:t>15.10.18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E04DBD-0B1E-4ADC-BC87-66CA62EBFF9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FCC62-5CA7-4673-8AFC-35311548481D}" type="datetimeFigureOut">
              <a:rPr lang="tr-TR" smtClean="0"/>
              <a:t>15.10.18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E04DBD-0B1E-4ADC-BC87-66CA62EBFF9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57FCC62-5CA7-4673-8AFC-35311548481D}" type="datetimeFigureOut">
              <a:rPr lang="tr-TR" smtClean="0"/>
              <a:t>15.10.18</a:t>
            </a:fld>
            <a:endParaRPr lang="tr-T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CE04DBD-0B1E-4ADC-BC87-66CA62EBFF96}" type="slidenum">
              <a:rPr lang="tr-TR" smtClean="0"/>
              <a:t>‹#›</a:t>
            </a:fld>
            <a:endParaRPr lang="tr-T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ktu.edu.tr/tto-ekibimiz"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ktu.edu.tr/ktu-projevetezl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ktu.edu.tr/tto-destekprogramla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ktu.edu.tr/tto-tumetkinlik" TargetMode="External"/><Relationship Id="rId2" Type="http://schemas.openxmlformats.org/officeDocument/2006/relationships/hyperlink" Target="http://www.ktu.edu.tr/tto-tumduyur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b="1" dirty="0" smtClean="0">
                <a:effectLst/>
              </a:rPr>
              <a:t>Karadeniz Teknik Üniversitesi</a:t>
            </a:r>
            <a:endParaRPr lang="tr-TR" dirty="0"/>
          </a:p>
        </p:txBody>
      </p:sp>
      <p:sp>
        <p:nvSpPr>
          <p:cNvPr id="3" name="Subtitle 2"/>
          <p:cNvSpPr>
            <a:spLocks noGrp="1"/>
          </p:cNvSpPr>
          <p:nvPr>
            <p:ph type="subTitle" idx="1"/>
          </p:nvPr>
        </p:nvSpPr>
        <p:spPr/>
        <p:txBody>
          <a:bodyPr>
            <a:normAutofit/>
          </a:bodyPr>
          <a:lstStyle/>
          <a:p>
            <a:r>
              <a:rPr lang="tr-TR" i="1" dirty="0" smtClean="0"/>
              <a:t>TEKNOLOJİ TRANSFER OFİSİ</a:t>
            </a:r>
            <a:endParaRPr lang="tr-TR" dirty="0"/>
          </a:p>
        </p:txBody>
      </p:sp>
    </p:spTree>
    <p:extLst>
      <p:ext uri="{BB962C8B-B14F-4D97-AF65-F5344CB8AC3E}">
        <p14:creationId xmlns:p14="http://schemas.microsoft.com/office/powerpoint/2010/main" val="92459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4" name="Content Placeholder 3"/>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71" y="1700808"/>
            <a:ext cx="767715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30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37496"/>
            <a:ext cx="6105525" cy="635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716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Fikri Hak Süreçleri için Destek Hizmetleri</a:t>
            </a:r>
            <a:endParaRPr lang="tr-TR" dirty="0"/>
          </a:p>
        </p:txBody>
      </p:sp>
      <p:sp>
        <p:nvSpPr>
          <p:cNvPr id="3" name="Content Placeholder 2"/>
          <p:cNvSpPr>
            <a:spLocks noGrp="1"/>
          </p:cNvSpPr>
          <p:nvPr>
            <p:ph idx="1"/>
          </p:nvPr>
        </p:nvSpPr>
        <p:spPr>
          <a:xfrm>
            <a:off x="457200" y="1600200"/>
            <a:ext cx="8363272" cy="5069160"/>
          </a:xfrm>
        </p:spPr>
        <p:txBody>
          <a:bodyPr>
            <a:normAutofit fontScale="70000" lnSpcReduction="20000"/>
          </a:bodyPr>
          <a:lstStyle/>
          <a:p>
            <a:r>
              <a:rPr lang="tr-TR" b="1" dirty="0"/>
              <a:t>Bilgilendirme: </a:t>
            </a:r>
            <a:r>
              <a:rPr lang="tr-TR" dirty="0"/>
              <a:t/>
            </a:r>
            <a:br>
              <a:rPr lang="tr-TR" dirty="0"/>
            </a:br>
            <a:r>
              <a:rPr lang="tr-TR" dirty="0"/>
              <a:t>FSMH’ler ile ilgili bilgilendirme  ve farkındalık </a:t>
            </a:r>
            <a:r>
              <a:rPr lang="tr-TR" dirty="0" smtClean="0"/>
              <a:t>oluşturulması amaçlı </a:t>
            </a:r>
            <a:r>
              <a:rPr lang="tr-TR" dirty="0"/>
              <a:t>raporlar, makale vb. çalışmaların derlenmesi ve web sayfasında yayınlanması, bilgilendirme amaçlı toplantılar, ziyaretler, seminer vb etkinliklerin düzenlenmesi </a:t>
            </a:r>
            <a:r>
              <a:rPr lang="tr-TR" dirty="0" smtClean="0"/>
              <a:t>TTO tarafından sağlanmaktadır</a:t>
            </a:r>
            <a:r>
              <a:rPr lang="tr-TR" dirty="0"/>
              <a:t>.</a:t>
            </a:r>
          </a:p>
          <a:p>
            <a:r>
              <a:rPr lang="tr-TR" b="1" dirty="0"/>
              <a:t>Ön araştırma</a:t>
            </a:r>
            <a:endParaRPr lang="tr-TR" dirty="0"/>
          </a:p>
          <a:p>
            <a:r>
              <a:rPr lang="tr-TR" dirty="0"/>
              <a:t>Patent, faydalı model veya tasarım başvurusunda bulunmadan önce ön araştırma yapılması buluşun daha önce dünyanın herhangi bir yerinde tescil ile korunup korunmadığı konusunda bilgi sahibi olunmasını sağlar. Böylelikle önceden geliştirilmiş bir buluş üzerine çalışılarak emek, vakit ve nakit kaybı yaşanmasının önüne geçilmiş olur. Ayrıca patentlenebilirlik kriterlerinden biri olan yenilik unsuru için ön araştırmanın mutlaka yapılması gerekmektedir. </a:t>
            </a:r>
          </a:p>
          <a:p>
            <a:r>
              <a:rPr lang="tr-TR" b="1" dirty="0" smtClean="0"/>
              <a:t>Fikri </a:t>
            </a:r>
            <a:r>
              <a:rPr lang="tr-TR" b="1" dirty="0"/>
              <a:t>Hakların Korunması</a:t>
            </a:r>
            <a:endParaRPr lang="tr-TR" dirty="0"/>
          </a:p>
          <a:p>
            <a:r>
              <a:rPr lang="tr-TR" dirty="0"/>
              <a:t>Patent ön araştırması ile yenilik unsuru içerdiği tespit edilen buluşun koruma stratejisi (patent, ticari sır vb.) belirlenmektedir. Patent ile korunmasına karar verilirse, buluşun korunması istenen coğrafya da dikkate alınarak patent başvuru hazırlıkları yapılmakta, başvuru gerçekleştirilmekte ve başvuru sonrası süreçleri takip edilmektedir. </a:t>
            </a:r>
            <a:r>
              <a:rPr lang="tr-TR" dirty="0" smtClean="0"/>
              <a:t/>
            </a:r>
            <a:br>
              <a:rPr lang="tr-TR" dirty="0" smtClean="0"/>
            </a:br>
            <a:r>
              <a:rPr lang="tr-TR" dirty="0" smtClean="0"/>
              <a:t/>
            </a:r>
            <a:br>
              <a:rPr lang="tr-TR" dirty="0" smtClean="0"/>
            </a:br>
            <a:r>
              <a:rPr lang="tr-TR" dirty="0" smtClean="0"/>
              <a:t>Fikri hakların korunması veya patent ön araştırması hizmetinden faydalanmak için Fikri Haklar ve Ticarileştirme </a:t>
            </a:r>
            <a:r>
              <a:rPr lang="tr-TR" dirty="0" smtClean="0">
                <a:hlinkClick r:id="rId2"/>
              </a:rPr>
              <a:t>Koordinatörü ile temasa geçiniz.</a:t>
            </a:r>
            <a:r>
              <a:rPr lang="tr-TR" dirty="0" smtClean="0"/>
              <a:t> </a:t>
            </a:r>
            <a:endParaRPr lang="tr-TR" dirty="0"/>
          </a:p>
        </p:txBody>
      </p:sp>
    </p:spTree>
    <p:extLst>
      <p:ext uri="{BB962C8B-B14F-4D97-AF65-F5344CB8AC3E}">
        <p14:creationId xmlns:p14="http://schemas.microsoft.com/office/powerpoint/2010/main" val="337354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35119"/>
            <a:ext cx="5182208" cy="6362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465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5096"/>
            <a:ext cx="7420063" cy="630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54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Şirketleşme ve Girişimcilik Hizmetleri</a:t>
            </a:r>
            <a:endParaRPr lang="tr-TR" dirty="0"/>
          </a:p>
        </p:txBody>
      </p:sp>
      <p:sp>
        <p:nvSpPr>
          <p:cNvPr id="3" name="Content Placeholder 2"/>
          <p:cNvSpPr>
            <a:spLocks noGrp="1"/>
          </p:cNvSpPr>
          <p:nvPr>
            <p:ph idx="1"/>
          </p:nvPr>
        </p:nvSpPr>
        <p:spPr>
          <a:xfrm>
            <a:off x="457200" y="1600200"/>
            <a:ext cx="8229600" cy="4925144"/>
          </a:xfrm>
        </p:spPr>
        <p:txBody>
          <a:bodyPr>
            <a:normAutofit fontScale="62500" lnSpcReduction="20000"/>
          </a:bodyPr>
          <a:lstStyle/>
          <a:p>
            <a:r>
              <a:rPr lang="tr-TR" b="1" dirty="0"/>
              <a:t>Amaçlanan;</a:t>
            </a:r>
            <a:r>
              <a:rPr lang="tr-TR" dirty="0"/>
              <a:t>  </a:t>
            </a:r>
          </a:p>
          <a:p>
            <a:r>
              <a:rPr lang="tr-TR" dirty="0"/>
              <a:t>Bir bölge TTO’su mantalitesi ile kurulan KTÜ-TTO’nun Doğu Karadeniz Bölgesinde yer alan üniversitelerde  girşimcilik kültürünün oluşturulması, sürdürülmesi ve geliştirilmesi</a:t>
            </a:r>
          </a:p>
          <a:p>
            <a:r>
              <a:rPr lang="tr-TR" dirty="0"/>
              <a:t>Modül içeriğinde bilginin ürüne dönüşmesi için akademisyen, üniversite öğrencileri ve proje fikir sahibi kişilerin girişimcilik ruhu ile şirketleşmesi ve oluşan şirketlerin desteklenmesidir.</a:t>
            </a:r>
          </a:p>
          <a:p>
            <a:r>
              <a:rPr lang="tr-TR" b="1" dirty="0"/>
              <a:t>Hizmetlerimiz:</a:t>
            </a:r>
            <a:endParaRPr lang="tr-TR" dirty="0"/>
          </a:p>
          <a:p>
            <a:r>
              <a:rPr lang="tr-TR" b="1" i="1" dirty="0"/>
              <a:t>Girişimciliğe yönlendirme: </a:t>
            </a:r>
            <a:r>
              <a:rPr lang="tr-TR" dirty="0"/>
              <a:t/>
            </a:r>
            <a:br>
              <a:rPr lang="tr-TR" dirty="0"/>
            </a:br>
            <a:r>
              <a:rPr lang="tr-TR" dirty="0"/>
              <a:t>Lisans ve lisansüstü öğrenciler, araştırmacı ve akademisyenlere girişimcilik olgusu aşılanacak ve mevcut fırsatlara yönlendirilmesi</a:t>
            </a:r>
          </a:p>
          <a:p>
            <a:r>
              <a:rPr lang="tr-TR" b="1" i="1" dirty="0"/>
              <a:t>Teknik  Destek: </a:t>
            </a:r>
            <a:r>
              <a:rPr lang="tr-TR" dirty="0"/>
              <a:t/>
            </a:r>
            <a:br>
              <a:rPr lang="tr-TR" dirty="0"/>
            </a:br>
            <a:r>
              <a:rPr lang="tr-TR" dirty="0"/>
              <a:t>Girişimci adaylarına; şirket kurulması, lisans anlaşmaları, lisansör aranması, ulusal/uluslararası ortak arama, patent devri, kaynak yaratma, fon kaynaklarından yararlanma, network oluşturma vb. teknik süreçlerde hizmet sunulması ve destek olunması</a:t>
            </a:r>
          </a:p>
          <a:p>
            <a:r>
              <a:rPr lang="tr-TR" b="1" i="1" dirty="0"/>
              <a:t>Ar-Ge ve İnovasyon günleri: </a:t>
            </a:r>
            <a:r>
              <a:rPr lang="tr-TR" dirty="0"/>
              <a:t/>
            </a:r>
            <a:br>
              <a:rPr lang="tr-TR" dirty="0"/>
            </a:br>
            <a:r>
              <a:rPr lang="tr-TR" dirty="0"/>
              <a:t>Girişimciliğin özendirilmesi adına ödüllü proje yarışmaları, Ar-Ge ve İnovasyon günlerinin düzenlenmesi</a:t>
            </a:r>
          </a:p>
          <a:p>
            <a:r>
              <a:rPr lang="tr-TR" b="1" i="1" dirty="0"/>
              <a:t>Akademisyen Desteği: </a:t>
            </a:r>
            <a:r>
              <a:rPr lang="tr-TR" dirty="0"/>
              <a:t/>
            </a:r>
            <a:br>
              <a:rPr lang="tr-TR" dirty="0"/>
            </a:br>
            <a:r>
              <a:rPr lang="tr-TR" dirty="0"/>
              <a:t>Yenilikçi iş fikriyle başvuran firma yada girişimcinin fikrinin şekillenmesi ve geliştirilmesi aşamasında alanında uzman akademisyenden destek almasını sağlamak</a:t>
            </a:r>
          </a:p>
          <a:p>
            <a:r>
              <a:rPr lang="tr-TR" b="1" i="1" dirty="0"/>
              <a:t>Bilgilendirme: </a:t>
            </a:r>
            <a:r>
              <a:rPr lang="tr-TR" dirty="0"/>
              <a:t/>
            </a:r>
            <a:br>
              <a:rPr lang="tr-TR" dirty="0"/>
            </a:br>
            <a:r>
              <a:rPr lang="tr-TR" dirty="0"/>
              <a:t>Şirketleşme ve Girişimcilik hizmetleri ve destekleri ile ilgili bilgilendirme amaçlı raporlar, makale vb. çalışmaların derlenmesi ve web sayfasında </a:t>
            </a:r>
            <a:r>
              <a:rPr lang="tr-TR" dirty="0" smtClean="0"/>
              <a:t>yayınlanması</a:t>
            </a:r>
            <a:endParaRPr lang="tr-TR" dirty="0"/>
          </a:p>
        </p:txBody>
      </p:sp>
    </p:spTree>
    <p:extLst>
      <p:ext uri="{BB962C8B-B14F-4D97-AF65-F5344CB8AC3E}">
        <p14:creationId xmlns:p14="http://schemas.microsoft.com/office/powerpoint/2010/main" val="3385016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856984" cy="6021288"/>
          </a:xfrm>
        </p:spPr>
        <p:txBody>
          <a:bodyPr>
            <a:noAutofit/>
          </a:bodyPr>
          <a:lstStyle/>
          <a:p>
            <a:r>
              <a:rPr lang="tr-TR" sz="1400" b="1" i="1" dirty="0"/>
              <a:t>Seminer, Eğitim vb. Etkinliler: </a:t>
            </a:r>
            <a:r>
              <a:rPr lang="tr-TR" sz="1400" dirty="0"/>
              <a:t/>
            </a:r>
            <a:br>
              <a:rPr lang="tr-TR" sz="1400" dirty="0"/>
            </a:br>
            <a:r>
              <a:rPr lang="tr-TR" sz="1400" dirty="0"/>
              <a:t>Öğrenciler, araştırmacılar, akademisyenlerin katılımına açık mevcut girişimcilik ve şirketleşme destekleri, teşvik programları hakkında seminerler ve girişimcilik eğitimlerinin düzenlenmesi</a:t>
            </a:r>
          </a:p>
          <a:p>
            <a:r>
              <a:rPr lang="tr-TR" sz="1400" b="1" i="1" dirty="0"/>
              <a:t>TTO BölümToplantıları: </a:t>
            </a:r>
            <a:r>
              <a:rPr lang="tr-TR" sz="1400" dirty="0"/>
              <a:t/>
            </a:r>
            <a:br>
              <a:rPr lang="tr-TR" sz="1400" dirty="0"/>
            </a:br>
            <a:r>
              <a:rPr lang="tr-TR" sz="1400" dirty="0"/>
              <a:t>Üniversite içinde TTO’nun verdiği desteklerin bilinirliğinin sağlanması için Bölümlerde toplantılar düzenlenmesi</a:t>
            </a:r>
          </a:p>
          <a:p>
            <a:r>
              <a:rPr lang="tr-TR" sz="1400" b="1" i="1" dirty="0"/>
              <a:t>Akademisyen Ziyaretleri: </a:t>
            </a:r>
            <a:r>
              <a:rPr lang="tr-TR" sz="1400" dirty="0"/>
              <a:t/>
            </a:r>
            <a:br>
              <a:rPr lang="tr-TR" sz="1400" dirty="0"/>
            </a:br>
            <a:r>
              <a:rPr lang="tr-TR" sz="1400" dirty="0"/>
              <a:t>Modül faaliyetlerine yönelik olarak yüksek potansiyel taşıyan akademisyenlerin birebir ziyaret edilmesi</a:t>
            </a:r>
          </a:p>
          <a:p>
            <a:r>
              <a:rPr lang="tr-TR" sz="1400" b="1" i="1" dirty="0"/>
              <a:t>Eşleştirme: </a:t>
            </a:r>
            <a:r>
              <a:rPr lang="tr-TR" sz="1400" dirty="0"/>
              <a:t/>
            </a:r>
            <a:br>
              <a:rPr lang="tr-TR" sz="1400" dirty="0"/>
            </a:br>
            <a:r>
              <a:rPr lang="tr-TR" sz="1400" dirty="0"/>
              <a:t>Girişimci fikrinin yatırımcıya sunulması, desteklenmesi halinde  en hızlı şekilde hayata geçirilmelerini sağlamak </a:t>
            </a:r>
          </a:p>
          <a:p>
            <a:r>
              <a:rPr lang="tr-TR" sz="1400" dirty="0"/>
              <a:t>Bu kapsamda girişimci ile akademisyen (eğer girişimci akademisyen değilse) bir araya getirilir. Sürecin işlemesinde girişimcinin ihtiyaç analizi yapılır, veri tabanı üzerinden ihtiyaca cevap verebilecek en iyi akademisyen seçilir. Girişimciden önce akademisyen ile yapılan görüşmeyi takiben yuvarlak masa toplantısı ile taraflar bir araya getirilir. TTO bu görüşmede süreci control eder.</a:t>
            </a:r>
          </a:p>
          <a:p>
            <a:r>
              <a:rPr lang="tr-TR" sz="1400" dirty="0"/>
              <a:t>Eğer girişimci fikir sahibi ise ve yatırımcı ile birliktelik yapmak istiyor ise fikirle ilgilenecek yatırımcı tespit edilir. TTO birimi tarafından yatırımcı ile bir ön görüşme yapılır ve sonraki süreçte fikir sahibi girişimci ile yatırımcı yuvarlak masa toplantısında bir araya getirilir.</a:t>
            </a:r>
          </a:p>
          <a:p>
            <a:r>
              <a:rPr lang="tr-TR" sz="1400" b="1" i="1" dirty="0"/>
              <a:t>Projelendirme : </a:t>
            </a:r>
            <a:r>
              <a:rPr lang="tr-TR" sz="1400" dirty="0"/>
              <a:t/>
            </a:r>
            <a:br>
              <a:rPr lang="tr-TR" sz="1400" dirty="0"/>
            </a:br>
            <a:r>
              <a:rPr lang="tr-TR" sz="1400" dirty="0"/>
              <a:t>Firma/yatırımcı ile girişimcilerin biraraya getirilmesi, fikir ve projelerinin temelleri sağlam, iş planı netleştirilmiş, Ar-Ge içeriği oluşturulmuş olarak en hızlı şekilde hayata geçirilmesinin sağlanması</a:t>
            </a:r>
          </a:p>
          <a:p>
            <a:r>
              <a:rPr lang="tr-TR" sz="1400" b="1" i="1" dirty="0"/>
              <a:t>Kuluçka Hizmeti: </a:t>
            </a:r>
            <a:r>
              <a:rPr lang="tr-TR" sz="1400" dirty="0"/>
              <a:t/>
            </a:r>
            <a:br>
              <a:rPr lang="tr-TR" sz="1400" dirty="0"/>
            </a:br>
            <a:r>
              <a:rPr lang="tr-TR" sz="1400" dirty="0"/>
              <a:t>Start up ve spin off firmalarına kuruluş aşamalarında kuluçka hizmeti sağlanması ve başlangıç sermayelerine ulaşmada destek sağlanması</a:t>
            </a:r>
          </a:p>
          <a:p>
            <a:r>
              <a:rPr lang="tr-TR" sz="1400" b="1" i="1" dirty="0"/>
              <a:t>İdari ve Teknik Destek: </a:t>
            </a:r>
            <a:r>
              <a:rPr lang="tr-TR" sz="1400" dirty="0"/>
              <a:t/>
            </a:r>
            <a:br>
              <a:rPr lang="tr-TR" sz="1400" dirty="0"/>
            </a:br>
            <a:r>
              <a:rPr lang="tr-TR" sz="1400" dirty="0"/>
              <a:t>Spin off ve Start up firmalarına, hukuksal ve finansal işlemler, iş geliştirme ve pazarlama konularında destek </a:t>
            </a:r>
            <a:r>
              <a:rPr lang="tr-TR" sz="1400" dirty="0" smtClean="0"/>
              <a:t>sağlanması</a:t>
            </a:r>
            <a:endParaRPr lang="tr-TR" sz="1400" dirty="0"/>
          </a:p>
        </p:txBody>
      </p:sp>
    </p:spTree>
    <p:extLst>
      <p:ext uri="{BB962C8B-B14F-4D97-AF65-F5344CB8AC3E}">
        <p14:creationId xmlns:p14="http://schemas.microsoft.com/office/powerpoint/2010/main" val="855800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0870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7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8" y="138637"/>
            <a:ext cx="8100392" cy="6602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741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b="1" dirty="0" smtClean="0">
                <a:effectLst/>
              </a:rPr>
              <a:t>Proje Destekleri</a:t>
            </a:r>
            <a:endParaRPr lang="tr-TR" dirty="0"/>
          </a:p>
        </p:txBody>
      </p:sp>
      <p:sp>
        <p:nvSpPr>
          <p:cNvPr id="3" name="Subtitle 2"/>
          <p:cNvSpPr>
            <a:spLocks noGrp="1"/>
          </p:cNvSpPr>
          <p:nvPr>
            <p:ph type="subTitle" idx="1"/>
          </p:nvPr>
        </p:nvSpPr>
        <p:spPr/>
        <p:txBody>
          <a:bodyPr>
            <a:normAutofit/>
          </a:bodyPr>
          <a:lstStyle/>
          <a:p>
            <a:r>
              <a:rPr lang="tr-TR" i="1" dirty="0" smtClean="0"/>
              <a:t>BAP (Bilimsel Araştırma Projeleri) ve TÜBİTAK Projeleri</a:t>
            </a:r>
            <a:endParaRPr lang="tr-TR" dirty="0"/>
          </a:p>
        </p:txBody>
      </p:sp>
    </p:spTree>
    <p:extLst>
      <p:ext uri="{BB962C8B-B14F-4D97-AF65-F5344CB8AC3E}">
        <p14:creationId xmlns:p14="http://schemas.microsoft.com/office/powerpoint/2010/main" val="79357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Amaç</a:t>
            </a:r>
            <a:endParaRPr lang="tr-TR" dirty="0"/>
          </a:p>
        </p:txBody>
      </p:sp>
      <p:sp>
        <p:nvSpPr>
          <p:cNvPr id="3" name="Content Placeholder 2"/>
          <p:cNvSpPr>
            <a:spLocks noGrp="1"/>
          </p:cNvSpPr>
          <p:nvPr>
            <p:ph idx="1"/>
          </p:nvPr>
        </p:nvSpPr>
        <p:spPr/>
        <p:txBody>
          <a:bodyPr>
            <a:normAutofit fontScale="85000" lnSpcReduction="20000"/>
          </a:bodyPr>
          <a:lstStyle/>
          <a:p>
            <a:r>
              <a:rPr lang="tr-TR" dirty="0"/>
              <a:t>KTÜ-TTO, üniversitenin 1955 yılından bu güne devam eden </a:t>
            </a:r>
            <a:r>
              <a:rPr lang="tr-TR" dirty="0">
                <a:solidFill>
                  <a:srgbClr val="FF0000"/>
                </a:solidFill>
              </a:rPr>
              <a:t>stratejik hedeflerinin realize edilmesinde </a:t>
            </a:r>
            <a:r>
              <a:rPr lang="tr-TR" dirty="0"/>
              <a:t>kilit rol oynamaktadır. </a:t>
            </a:r>
            <a:endParaRPr lang="tr-TR" dirty="0" smtClean="0"/>
          </a:p>
          <a:p>
            <a:r>
              <a:rPr lang="tr-TR" dirty="0"/>
              <a:t>KTÜ-TTO, Trabzon ili başta olmak üzere özellikle Doğu Karadeniz Bölgesi’nde  </a:t>
            </a:r>
          </a:p>
          <a:p>
            <a:r>
              <a:rPr lang="tr-TR" dirty="0" smtClean="0"/>
              <a:t>- Mevcut </a:t>
            </a:r>
            <a:r>
              <a:rPr lang="tr-TR" dirty="0">
                <a:solidFill>
                  <a:srgbClr val="00B050"/>
                </a:solidFill>
              </a:rPr>
              <a:t>altyapının kullanılabilirliği</a:t>
            </a:r>
            <a:r>
              <a:rPr lang="tr-TR" dirty="0"/>
              <a:t>ni arttırmak,</a:t>
            </a:r>
          </a:p>
          <a:p>
            <a:r>
              <a:rPr lang="tr-TR" dirty="0" smtClean="0"/>
              <a:t>- Bölgedeki </a:t>
            </a:r>
            <a:r>
              <a:rPr lang="tr-TR" dirty="0">
                <a:solidFill>
                  <a:srgbClr val="00B050"/>
                </a:solidFill>
              </a:rPr>
              <a:t>Ar-Ge odaklı bilgi ve üretim </a:t>
            </a:r>
            <a:r>
              <a:rPr lang="tr-TR" dirty="0"/>
              <a:t>ihtiyacına katkı sağlamak,</a:t>
            </a:r>
          </a:p>
          <a:p>
            <a:r>
              <a:rPr lang="tr-TR" dirty="0" smtClean="0"/>
              <a:t>- Bölgede </a:t>
            </a:r>
            <a:r>
              <a:rPr lang="tr-TR" dirty="0">
                <a:solidFill>
                  <a:srgbClr val="00B050"/>
                </a:solidFill>
              </a:rPr>
              <a:t>üniversite-sanayi işbirliği </a:t>
            </a:r>
            <a:r>
              <a:rPr lang="tr-TR" dirty="0"/>
              <a:t>faaliyetlerini geliştirmek,</a:t>
            </a:r>
          </a:p>
          <a:p>
            <a:r>
              <a:rPr lang="tr-TR" dirty="0" smtClean="0"/>
              <a:t>- </a:t>
            </a:r>
            <a:r>
              <a:rPr lang="tr-TR" dirty="0" smtClean="0">
                <a:solidFill>
                  <a:srgbClr val="00B050"/>
                </a:solidFill>
              </a:rPr>
              <a:t>Fikri </a:t>
            </a:r>
            <a:r>
              <a:rPr lang="tr-TR" dirty="0">
                <a:solidFill>
                  <a:srgbClr val="00B050"/>
                </a:solidFill>
              </a:rPr>
              <a:t>Sınai Mülkiyet Haklarının tescili </a:t>
            </a:r>
            <a:r>
              <a:rPr lang="tr-TR" dirty="0"/>
              <a:t>ve korunması, pazarlanması, ticarileştirilmesi,</a:t>
            </a:r>
          </a:p>
          <a:p>
            <a:r>
              <a:rPr lang="tr-TR" dirty="0" smtClean="0"/>
              <a:t>- Girişimcilik </a:t>
            </a:r>
            <a:r>
              <a:rPr lang="tr-TR" dirty="0"/>
              <a:t>kültürünün oluşturulması, geliştirilmesi, </a:t>
            </a:r>
            <a:r>
              <a:rPr lang="tr-TR" dirty="0">
                <a:solidFill>
                  <a:srgbClr val="00B050"/>
                </a:solidFill>
              </a:rPr>
              <a:t>girişim sermayesi desteği, kuluçka merkezi kurma, iş rehberliği, danışmanlık ve eğitim </a:t>
            </a:r>
            <a:r>
              <a:rPr lang="tr-TR" dirty="0"/>
              <a:t>hizmetleri sağlamak</a:t>
            </a:r>
          </a:p>
          <a:p>
            <a:r>
              <a:rPr lang="tr-TR" dirty="0" smtClean="0"/>
              <a:t>- amaçlarıyla</a:t>
            </a:r>
            <a:r>
              <a:rPr lang="tr-TR" dirty="0"/>
              <a:t>, mevcut Proje Destek Birimi faaliyetlerini geliştirip çeşitlendiren bir birim olarak kurulmuştur.</a:t>
            </a:r>
          </a:p>
        </p:txBody>
      </p:sp>
    </p:spTree>
    <p:extLst>
      <p:ext uri="{BB962C8B-B14F-4D97-AF65-F5344CB8AC3E}">
        <p14:creationId xmlns:p14="http://schemas.microsoft.com/office/powerpoint/2010/main" val="1738848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effectLst/>
              </a:rPr>
              <a:t>BAP10 -Lisans Öğrenci Projesi</a:t>
            </a:r>
          </a:p>
        </p:txBody>
      </p:sp>
      <p:sp>
        <p:nvSpPr>
          <p:cNvPr id="3" name="Content Placeholder 2"/>
          <p:cNvSpPr>
            <a:spLocks noGrp="1"/>
          </p:cNvSpPr>
          <p:nvPr>
            <p:ph idx="1"/>
          </p:nvPr>
        </p:nvSpPr>
        <p:spPr>
          <a:xfrm>
            <a:off x="457200" y="1600200"/>
            <a:ext cx="8435280" cy="4853136"/>
          </a:xfrm>
        </p:spPr>
        <p:txBody>
          <a:bodyPr>
            <a:normAutofit fontScale="62500" lnSpcReduction="20000"/>
          </a:bodyPr>
          <a:lstStyle/>
          <a:p>
            <a:r>
              <a:rPr lang="en-US" dirty="0" err="1"/>
              <a:t>KTÜ’nün</a:t>
            </a:r>
            <a:r>
              <a:rPr lang="en-US" dirty="0"/>
              <a:t> </a:t>
            </a:r>
            <a:r>
              <a:rPr lang="en-US" dirty="0" err="1"/>
              <a:t>lisans</a:t>
            </a:r>
            <a:r>
              <a:rPr lang="en-US" dirty="0"/>
              <a:t> </a:t>
            </a:r>
            <a:r>
              <a:rPr lang="en-US" dirty="0" err="1"/>
              <a:t>düzeyinde</a:t>
            </a:r>
            <a:r>
              <a:rPr lang="en-US" dirty="0"/>
              <a:t> </a:t>
            </a:r>
            <a:r>
              <a:rPr lang="en-US" dirty="0" err="1"/>
              <a:t>eğitim</a:t>
            </a:r>
            <a:r>
              <a:rPr lang="en-US" dirty="0"/>
              <a:t> </a:t>
            </a:r>
            <a:r>
              <a:rPr lang="en-US" dirty="0" err="1"/>
              <a:t>verilen</a:t>
            </a:r>
            <a:r>
              <a:rPr lang="en-US" dirty="0"/>
              <a:t> </a:t>
            </a:r>
            <a:r>
              <a:rPr lang="en-US" dirty="0" err="1"/>
              <a:t>birimlerinde</a:t>
            </a:r>
            <a:r>
              <a:rPr lang="en-US" dirty="0"/>
              <a:t> </a:t>
            </a:r>
            <a:r>
              <a:rPr lang="en-US" dirty="0" err="1"/>
              <a:t>örgün</a:t>
            </a:r>
            <a:r>
              <a:rPr lang="en-US" dirty="0"/>
              <a:t> </a:t>
            </a:r>
            <a:r>
              <a:rPr lang="en-US" dirty="0" err="1"/>
              <a:t>öğretim</a:t>
            </a:r>
            <a:r>
              <a:rPr lang="en-US" dirty="0"/>
              <a:t> </a:t>
            </a:r>
            <a:r>
              <a:rPr lang="en-US" dirty="0" err="1"/>
              <a:t>programlarına</a:t>
            </a:r>
            <a:r>
              <a:rPr lang="en-US" dirty="0"/>
              <a:t> </a:t>
            </a:r>
            <a:r>
              <a:rPr lang="en-US" dirty="0" err="1"/>
              <a:t>kayıtlı</a:t>
            </a:r>
            <a:r>
              <a:rPr lang="en-US" dirty="0"/>
              <a:t>, </a:t>
            </a:r>
            <a:r>
              <a:rPr lang="en-US" dirty="0" err="1"/>
              <a:t>başarılı</a:t>
            </a:r>
            <a:r>
              <a:rPr lang="en-US" dirty="0"/>
              <a:t> </a:t>
            </a:r>
            <a:r>
              <a:rPr lang="en-US" dirty="0" err="1"/>
              <a:t>ve</a:t>
            </a:r>
            <a:r>
              <a:rPr lang="en-US" dirty="0"/>
              <a:t> </a:t>
            </a:r>
            <a:r>
              <a:rPr lang="en-US" dirty="0" err="1"/>
              <a:t>proje</a:t>
            </a:r>
            <a:r>
              <a:rPr lang="en-US" dirty="0"/>
              <a:t> </a:t>
            </a:r>
            <a:r>
              <a:rPr lang="en-US" dirty="0" err="1"/>
              <a:t>çalışmalarına</a:t>
            </a:r>
            <a:r>
              <a:rPr lang="en-US" dirty="0"/>
              <a:t> </a:t>
            </a:r>
            <a:r>
              <a:rPr lang="en-US" dirty="0" err="1"/>
              <a:t>ilgi</a:t>
            </a:r>
            <a:r>
              <a:rPr lang="en-US" dirty="0"/>
              <a:t> </a:t>
            </a:r>
            <a:r>
              <a:rPr lang="en-US" dirty="0" err="1"/>
              <a:t>duyan</a:t>
            </a:r>
            <a:r>
              <a:rPr lang="en-US" dirty="0"/>
              <a:t> </a:t>
            </a:r>
            <a:r>
              <a:rPr lang="en-US" dirty="0" err="1"/>
              <a:t>öğrencilerinin</a:t>
            </a:r>
            <a:r>
              <a:rPr lang="en-US" dirty="0"/>
              <a:t> </a:t>
            </a:r>
            <a:r>
              <a:rPr lang="en-US" dirty="0" smtClean="0"/>
              <a:t>AR</a:t>
            </a:r>
            <a:r>
              <a:rPr lang="tr-TR" dirty="0" smtClean="0"/>
              <a:t>-G</a:t>
            </a:r>
            <a:r>
              <a:rPr lang="en-US" dirty="0" smtClean="0"/>
              <a:t>E</a:t>
            </a:r>
            <a:r>
              <a:rPr lang="tr-TR" dirty="0"/>
              <a:t> </a:t>
            </a:r>
            <a:r>
              <a:rPr lang="en-US" dirty="0" err="1" smtClean="0"/>
              <a:t>kültürlerinin</a:t>
            </a:r>
            <a:r>
              <a:rPr lang="tr-TR" dirty="0" smtClean="0"/>
              <a:t> </a:t>
            </a:r>
            <a:r>
              <a:rPr lang="en-US" dirty="0" err="1" smtClean="0"/>
              <a:t>oluşturulması</a:t>
            </a:r>
            <a:r>
              <a:rPr lang="tr-TR" dirty="0" smtClean="0"/>
              <a:t>, </a:t>
            </a:r>
            <a:r>
              <a:rPr lang="en-US" dirty="0" err="1" smtClean="0"/>
              <a:t>araştırma</a:t>
            </a:r>
            <a:r>
              <a:rPr lang="tr-TR" dirty="0"/>
              <a:t> </a:t>
            </a:r>
            <a:r>
              <a:rPr lang="en-US" dirty="0" err="1" smtClean="0"/>
              <a:t>faaliyetlerine</a:t>
            </a:r>
            <a:r>
              <a:rPr lang="tr-TR" dirty="0"/>
              <a:t> </a:t>
            </a:r>
            <a:r>
              <a:rPr lang="en-US" dirty="0" err="1" smtClean="0"/>
              <a:t>özendirilmesi</a:t>
            </a:r>
            <a:r>
              <a:rPr lang="tr-TR" dirty="0"/>
              <a:t> </a:t>
            </a:r>
            <a:r>
              <a:rPr lang="en-US" dirty="0" err="1" smtClean="0"/>
              <a:t>ve</a:t>
            </a:r>
            <a:r>
              <a:rPr lang="tr-TR" dirty="0"/>
              <a:t> </a:t>
            </a:r>
            <a:r>
              <a:rPr lang="en-US" dirty="0" err="1" smtClean="0"/>
              <a:t>araştırma</a:t>
            </a:r>
            <a:r>
              <a:rPr lang="tr-TR" dirty="0"/>
              <a:t> </a:t>
            </a:r>
            <a:r>
              <a:rPr lang="en-US" dirty="0" err="1" smtClean="0"/>
              <a:t>yapmaya</a:t>
            </a:r>
            <a:r>
              <a:rPr lang="tr-TR" dirty="0"/>
              <a:t> </a:t>
            </a:r>
            <a:r>
              <a:rPr lang="en-US" dirty="0" err="1" smtClean="0"/>
              <a:t>teşvik</a:t>
            </a:r>
            <a:r>
              <a:rPr lang="tr-TR" dirty="0"/>
              <a:t> </a:t>
            </a:r>
            <a:r>
              <a:rPr lang="en-US" dirty="0" err="1" smtClean="0"/>
              <a:t>edilmesi</a:t>
            </a:r>
            <a:r>
              <a:rPr lang="en-US" dirty="0"/>
              <a:t> </a:t>
            </a:r>
            <a:r>
              <a:rPr lang="en-US" dirty="0" err="1"/>
              <a:t>amacıyla</a:t>
            </a:r>
            <a:r>
              <a:rPr lang="en-US" dirty="0"/>
              <a:t> </a:t>
            </a:r>
            <a:r>
              <a:rPr lang="en-US" dirty="0" err="1"/>
              <a:t>oluşturulmuş</a:t>
            </a:r>
            <a:r>
              <a:rPr lang="en-US" dirty="0"/>
              <a:t> </a:t>
            </a:r>
            <a:r>
              <a:rPr lang="en-US" dirty="0" err="1"/>
              <a:t>proje</a:t>
            </a:r>
            <a:r>
              <a:rPr lang="en-US" dirty="0"/>
              <a:t> </a:t>
            </a:r>
            <a:r>
              <a:rPr lang="en-US" dirty="0" err="1"/>
              <a:t>desteği</a:t>
            </a:r>
            <a:r>
              <a:rPr lang="en-US" dirty="0"/>
              <a:t> </a:t>
            </a:r>
            <a:r>
              <a:rPr lang="en-US" dirty="0" err="1"/>
              <a:t>türüdür</a:t>
            </a:r>
            <a:r>
              <a:rPr lang="en-US" dirty="0" smtClean="0"/>
              <a:t>.</a:t>
            </a:r>
            <a:endParaRPr lang="tr-TR" dirty="0" smtClean="0"/>
          </a:p>
          <a:p>
            <a:r>
              <a:rPr lang="tr-TR" b="1" dirty="0" smtClean="0"/>
              <a:t>Koşullar:</a:t>
            </a:r>
            <a:endParaRPr lang="en-US" b="1" dirty="0"/>
          </a:p>
          <a:p>
            <a:r>
              <a:rPr lang="en-US" dirty="0"/>
              <a:t>a) </a:t>
            </a:r>
            <a:r>
              <a:rPr lang="en-US" dirty="0" err="1"/>
              <a:t>Öğrencilerin</a:t>
            </a:r>
            <a:r>
              <a:rPr lang="en-US" dirty="0"/>
              <a:t> alt </a:t>
            </a:r>
            <a:r>
              <a:rPr lang="en-US" dirty="0" err="1"/>
              <a:t>dönemden</a:t>
            </a:r>
            <a:r>
              <a:rPr lang="en-US" dirty="0"/>
              <a:t> </a:t>
            </a:r>
            <a:r>
              <a:rPr lang="en-US" dirty="0" err="1"/>
              <a:t>dersi</a:t>
            </a:r>
            <a:r>
              <a:rPr lang="en-US" dirty="0"/>
              <a:t> </a:t>
            </a:r>
            <a:r>
              <a:rPr lang="en-US" dirty="0" err="1"/>
              <a:t>olmaması</a:t>
            </a:r>
            <a:r>
              <a:rPr lang="en-US" dirty="0"/>
              <a:t> </a:t>
            </a:r>
            <a:r>
              <a:rPr lang="en-US" dirty="0" err="1"/>
              <a:t>ve</a:t>
            </a:r>
            <a:r>
              <a:rPr lang="en-US" dirty="0"/>
              <a:t> </a:t>
            </a:r>
            <a:r>
              <a:rPr lang="en-US" dirty="0" err="1"/>
              <a:t>başvuru</a:t>
            </a:r>
            <a:r>
              <a:rPr lang="en-US" dirty="0"/>
              <a:t> </a:t>
            </a:r>
            <a:r>
              <a:rPr lang="en-US" dirty="0" err="1"/>
              <a:t>tarihi</a:t>
            </a:r>
            <a:r>
              <a:rPr lang="en-US" dirty="0"/>
              <a:t> </a:t>
            </a:r>
            <a:r>
              <a:rPr lang="en-US" dirty="0" err="1"/>
              <a:t>itibariyle</a:t>
            </a:r>
            <a:r>
              <a:rPr lang="en-US" dirty="0"/>
              <a:t> 1 ay </a:t>
            </a:r>
            <a:r>
              <a:rPr lang="en-US" dirty="0" err="1"/>
              <a:t>önce</a:t>
            </a:r>
            <a:r>
              <a:rPr lang="en-US" dirty="0"/>
              <a:t> </a:t>
            </a:r>
            <a:r>
              <a:rPr lang="en-US" dirty="0" err="1"/>
              <a:t>alınmış</a:t>
            </a:r>
            <a:r>
              <a:rPr lang="en-US" dirty="0"/>
              <a:t> </a:t>
            </a:r>
            <a:r>
              <a:rPr lang="en-US" dirty="0" err="1"/>
              <a:t>transkripteki</a:t>
            </a:r>
            <a:r>
              <a:rPr lang="en-US" dirty="0"/>
              <a:t> </a:t>
            </a:r>
            <a:r>
              <a:rPr lang="en-US" dirty="0" err="1"/>
              <a:t>akademik</a:t>
            </a:r>
            <a:r>
              <a:rPr lang="en-US" dirty="0"/>
              <a:t> </a:t>
            </a:r>
            <a:r>
              <a:rPr lang="en-US" dirty="0" err="1"/>
              <a:t>ortalamasının</a:t>
            </a:r>
            <a:r>
              <a:rPr lang="en-US" dirty="0"/>
              <a:t> </a:t>
            </a:r>
            <a:r>
              <a:rPr lang="en-US" dirty="0" err="1"/>
              <a:t>en</a:t>
            </a:r>
            <a:r>
              <a:rPr lang="en-US" dirty="0"/>
              <a:t> </a:t>
            </a:r>
            <a:r>
              <a:rPr lang="en-US" dirty="0" err="1"/>
              <a:t>az</a:t>
            </a:r>
            <a:r>
              <a:rPr lang="en-US" dirty="0"/>
              <a:t> 3.50 </a:t>
            </a:r>
            <a:r>
              <a:rPr lang="en-US" dirty="0" err="1"/>
              <a:t>olması</a:t>
            </a:r>
            <a:r>
              <a:rPr lang="en-US" dirty="0"/>
              <a:t>,</a:t>
            </a:r>
          </a:p>
          <a:p>
            <a:r>
              <a:rPr lang="en-US" dirty="0"/>
              <a:t>b) </a:t>
            </a:r>
            <a:r>
              <a:rPr lang="en-US" dirty="0" err="1"/>
              <a:t>Proje</a:t>
            </a:r>
            <a:r>
              <a:rPr lang="en-US" dirty="0"/>
              <a:t> </a:t>
            </a:r>
            <a:r>
              <a:rPr lang="en-US" dirty="0" err="1"/>
              <a:t>bütçesinin</a:t>
            </a:r>
            <a:r>
              <a:rPr lang="en-US" dirty="0"/>
              <a:t> % 25’inin </a:t>
            </a:r>
            <a:r>
              <a:rPr lang="en-US" dirty="0" err="1"/>
              <a:t>anlaşma</a:t>
            </a:r>
            <a:r>
              <a:rPr lang="en-US" dirty="0"/>
              <a:t> </a:t>
            </a:r>
            <a:r>
              <a:rPr lang="en-US" dirty="0" err="1"/>
              <a:t>yapılacak</a:t>
            </a:r>
            <a:r>
              <a:rPr lang="en-US" dirty="0"/>
              <a:t> </a:t>
            </a:r>
            <a:r>
              <a:rPr lang="en-US" dirty="0" err="1"/>
              <a:t>sanayi</a:t>
            </a:r>
            <a:r>
              <a:rPr lang="en-US" dirty="0"/>
              <a:t> </a:t>
            </a:r>
            <a:r>
              <a:rPr lang="en-US" dirty="0" err="1"/>
              <a:t>veya</a:t>
            </a:r>
            <a:r>
              <a:rPr lang="en-US" dirty="0"/>
              <a:t> </a:t>
            </a:r>
            <a:r>
              <a:rPr lang="en-US" dirty="0" err="1"/>
              <a:t>ticari</a:t>
            </a:r>
            <a:r>
              <a:rPr lang="en-US" dirty="0"/>
              <a:t> </a:t>
            </a:r>
            <a:r>
              <a:rPr lang="en-US" dirty="0" err="1"/>
              <a:t>kuruluş</a:t>
            </a:r>
            <a:r>
              <a:rPr lang="en-US" dirty="0"/>
              <a:t> </a:t>
            </a:r>
            <a:r>
              <a:rPr lang="en-US" dirty="0" err="1"/>
              <a:t>tarafından</a:t>
            </a:r>
            <a:r>
              <a:rPr lang="en-US" dirty="0"/>
              <a:t> </a:t>
            </a:r>
            <a:r>
              <a:rPr lang="en-US" dirty="0" err="1" smtClean="0"/>
              <a:t>karşılanacağına</a:t>
            </a:r>
            <a:r>
              <a:rPr lang="tr-TR" dirty="0"/>
              <a:t> </a:t>
            </a:r>
            <a:r>
              <a:rPr lang="en-US" dirty="0" err="1" smtClean="0"/>
              <a:t>dair</a:t>
            </a:r>
            <a:r>
              <a:rPr lang="tr-TR" dirty="0"/>
              <a:t> </a:t>
            </a:r>
            <a:r>
              <a:rPr lang="en-US" dirty="0" err="1" smtClean="0"/>
              <a:t>yazılı</a:t>
            </a:r>
            <a:r>
              <a:rPr lang="tr-TR" dirty="0"/>
              <a:t> </a:t>
            </a:r>
            <a:r>
              <a:rPr lang="en-US" dirty="0" err="1" smtClean="0"/>
              <a:t>taahhüt</a:t>
            </a:r>
            <a:r>
              <a:rPr lang="tr-TR" dirty="0" smtClean="0"/>
              <a:t> </a:t>
            </a:r>
            <a:r>
              <a:rPr lang="en-US" dirty="0" err="1" smtClean="0"/>
              <a:t>verilmesi</a:t>
            </a:r>
            <a:r>
              <a:rPr lang="tr-TR" dirty="0"/>
              <a:t> </a:t>
            </a:r>
            <a:r>
              <a:rPr lang="en-US" dirty="0" err="1" smtClean="0"/>
              <a:t>koşuluyla</a:t>
            </a:r>
            <a:r>
              <a:rPr lang="tr-TR" dirty="0"/>
              <a:t> </a:t>
            </a:r>
            <a:r>
              <a:rPr lang="en-US" dirty="0" err="1" smtClean="0"/>
              <a:t>öğrencilerin</a:t>
            </a:r>
            <a:r>
              <a:rPr lang="tr-TR" dirty="0"/>
              <a:t> </a:t>
            </a:r>
            <a:r>
              <a:rPr lang="en-US" dirty="0" smtClean="0"/>
              <a:t>alt</a:t>
            </a:r>
            <a:r>
              <a:rPr lang="tr-TR" dirty="0"/>
              <a:t> </a:t>
            </a:r>
            <a:r>
              <a:rPr lang="en-US" dirty="0" err="1" smtClean="0"/>
              <a:t>dönemden</a:t>
            </a:r>
            <a:r>
              <a:rPr lang="tr-TR" dirty="0"/>
              <a:t> </a:t>
            </a:r>
            <a:r>
              <a:rPr lang="en-US" dirty="0" err="1" smtClean="0"/>
              <a:t>dersi</a:t>
            </a:r>
            <a:r>
              <a:rPr lang="tr-TR" dirty="0" smtClean="0"/>
              <a:t> </a:t>
            </a:r>
            <a:r>
              <a:rPr lang="en-US" dirty="0" err="1" smtClean="0"/>
              <a:t>olmaması</a:t>
            </a:r>
            <a:r>
              <a:rPr lang="tr-TR" dirty="0"/>
              <a:t> </a:t>
            </a:r>
            <a:r>
              <a:rPr lang="en-US" dirty="0" err="1" smtClean="0"/>
              <a:t>ve</a:t>
            </a:r>
            <a:r>
              <a:rPr lang="tr-TR" dirty="0"/>
              <a:t> </a:t>
            </a:r>
            <a:r>
              <a:rPr lang="en-US" dirty="0" err="1" smtClean="0"/>
              <a:t>başvuru</a:t>
            </a:r>
            <a:r>
              <a:rPr lang="tr-TR" dirty="0"/>
              <a:t> </a:t>
            </a:r>
            <a:r>
              <a:rPr lang="en-US" dirty="0" err="1" smtClean="0"/>
              <a:t>tarihi</a:t>
            </a:r>
            <a:r>
              <a:rPr lang="tr-TR" dirty="0"/>
              <a:t> </a:t>
            </a:r>
            <a:r>
              <a:rPr lang="en-US" dirty="0" err="1" smtClean="0"/>
              <a:t>itibariyle</a:t>
            </a:r>
            <a:r>
              <a:rPr lang="tr-TR" dirty="0"/>
              <a:t> </a:t>
            </a:r>
            <a:r>
              <a:rPr lang="en-US" dirty="0" smtClean="0"/>
              <a:t>1</a:t>
            </a:r>
            <a:r>
              <a:rPr lang="tr-TR" dirty="0"/>
              <a:t> </a:t>
            </a:r>
            <a:r>
              <a:rPr lang="en-US" dirty="0" smtClean="0"/>
              <a:t>ay</a:t>
            </a:r>
            <a:r>
              <a:rPr lang="tr-TR" dirty="0"/>
              <a:t> </a:t>
            </a:r>
            <a:r>
              <a:rPr lang="en-US" dirty="0" err="1" smtClean="0"/>
              <a:t>önce</a:t>
            </a:r>
            <a:r>
              <a:rPr lang="tr-TR" dirty="0"/>
              <a:t> </a:t>
            </a:r>
            <a:r>
              <a:rPr lang="en-US" dirty="0" err="1" smtClean="0"/>
              <a:t>alınmış</a:t>
            </a:r>
            <a:r>
              <a:rPr lang="tr-TR" dirty="0"/>
              <a:t> </a:t>
            </a:r>
            <a:r>
              <a:rPr lang="en-US" dirty="0" err="1" smtClean="0"/>
              <a:t>transkriptteki</a:t>
            </a:r>
            <a:r>
              <a:rPr lang="tr-TR" dirty="0" smtClean="0"/>
              <a:t> </a:t>
            </a:r>
            <a:r>
              <a:rPr lang="en-US" dirty="0" err="1" smtClean="0"/>
              <a:t>akademik</a:t>
            </a:r>
            <a:r>
              <a:rPr lang="tr-TR" dirty="0"/>
              <a:t> </a:t>
            </a:r>
            <a:r>
              <a:rPr lang="en-US" dirty="0" err="1" smtClean="0"/>
              <a:t>ortalamasının</a:t>
            </a:r>
            <a:r>
              <a:rPr lang="tr-TR" dirty="0"/>
              <a:t> </a:t>
            </a:r>
            <a:r>
              <a:rPr lang="en-US" dirty="0" err="1" smtClean="0"/>
              <a:t>en</a:t>
            </a:r>
            <a:r>
              <a:rPr lang="en-US" dirty="0"/>
              <a:t> </a:t>
            </a:r>
            <a:r>
              <a:rPr lang="en-US" dirty="0" err="1"/>
              <a:t>az</a:t>
            </a:r>
            <a:r>
              <a:rPr lang="en-US" dirty="0"/>
              <a:t> 3.0 </a:t>
            </a:r>
            <a:r>
              <a:rPr lang="en-US" dirty="0" err="1"/>
              <a:t>olması</a:t>
            </a:r>
            <a:r>
              <a:rPr lang="en-US" dirty="0"/>
              <a:t>,</a:t>
            </a:r>
          </a:p>
          <a:p>
            <a:r>
              <a:rPr lang="en-US" dirty="0"/>
              <a:t>c) </a:t>
            </a:r>
            <a:r>
              <a:rPr lang="en-US" dirty="0" smtClean="0"/>
              <a:t>TÜBİTAK</a:t>
            </a:r>
            <a:r>
              <a:rPr lang="en-US" dirty="0"/>
              <a:t> 2209 </a:t>
            </a:r>
            <a:r>
              <a:rPr lang="en-US" dirty="0" smtClean="0"/>
              <a:t>A</a:t>
            </a:r>
            <a:r>
              <a:rPr lang="tr-TR" dirty="0" smtClean="0"/>
              <a:t> –</a:t>
            </a:r>
            <a:r>
              <a:rPr lang="en-US" dirty="0" err="1" smtClean="0"/>
              <a:t>Üniversite</a:t>
            </a:r>
            <a:r>
              <a:rPr lang="tr-TR" dirty="0" smtClean="0"/>
              <a:t> </a:t>
            </a:r>
            <a:r>
              <a:rPr lang="en-US" dirty="0" err="1" smtClean="0"/>
              <a:t>Öğrencileri</a:t>
            </a:r>
            <a:r>
              <a:rPr lang="tr-TR" dirty="0"/>
              <a:t> </a:t>
            </a:r>
            <a:r>
              <a:rPr lang="en-US" dirty="0" smtClean="0"/>
              <a:t>Yurt</a:t>
            </a:r>
            <a:r>
              <a:rPr lang="tr-TR" dirty="0"/>
              <a:t> </a:t>
            </a:r>
            <a:r>
              <a:rPr lang="en-US" dirty="0" err="1" smtClean="0"/>
              <a:t>İçi</a:t>
            </a:r>
            <a:r>
              <a:rPr lang="tr-TR" dirty="0"/>
              <a:t> </a:t>
            </a:r>
            <a:r>
              <a:rPr lang="en-US" dirty="0" err="1" smtClean="0"/>
              <a:t>Araştırma</a:t>
            </a:r>
            <a:r>
              <a:rPr lang="tr-TR" dirty="0"/>
              <a:t> </a:t>
            </a:r>
            <a:r>
              <a:rPr lang="en-US" dirty="0" err="1" smtClean="0"/>
              <a:t>Projeleri</a:t>
            </a:r>
            <a:r>
              <a:rPr lang="tr-TR" dirty="0"/>
              <a:t> </a:t>
            </a:r>
            <a:r>
              <a:rPr lang="en-US" dirty="0" err="1" smtClean="0"/>
              <a:t>Destek</a:t>
            </a:r>
            <a:r>
              <a:rPr lang="tr-TR" dirty="0"/>
              <a:t> </a:t>
            </a:r>
            <a:r>
              <a:rPr lang="en-US" dirty="0" err="1" smtClean="0"/>
              <a:t>Programı</a:t>
            </a:r>
            <a:r>
              <a:rPr lang="tr-TR" dirty="0"/>
              <a:t> </a:t>
            </a:r>
            <a:r>
              <a:rPr lang="en-US" dirty="0" err="1" smtClean="0"/>
              <a:t>ve</a:t>
            </a:r>
            <a:r>
              <a:rPr lang="tr-TR" dirty="0"/>
              <a:t> </a:t>
            </a:r>
            <a:r>
              <a:rPr lang="en-US" dirty="0" smtClean="0"/>
              <a:t>2209</a:t>
            </a:r>
            <a:r>
              <a:rPr lang="tr-TR" dirty="0"/>
              <a:t> </a:t>
            </a:r>
            <a:r>
              <a:rPr lang="en-US" dirty="0" smtClean="0"/>
              <a:t>B</a:t>
            </a:r>
            <a:r>
              <a:rPr lang="tr-TR" dirty="0"/>
              <a:t> </a:t>
            </a:r>
            <a:r>
              <a:rPr lang="en-US" dirty="0" err="1" smtClean="0"/>
              <a:t>Sanayi</a:t>
            </a:r>
            <a:r>
              <a:rPr lang="tr-TR" dirty="0"/>
              <a:t> </a:t>
            </a:r>
            <a:r>
              <a:rPr lang="en-US" dirty="0" err="1" smtClean="0"/>
              <a:t>Odaklı</a:t>
            </a:r>
            <a:r>
              <a:rPr lang="tr-TR" dirty="0"/>
              <a:t> </a:t>
            </a:r>
            <a:r>
              <a:rPr lang="en-US" dirty="0" err="1" smtClean="0"/>
              <a:t>Lisans</a:t>
            </a:r>
            <a:r>
              <a:rPr lang="tr-TR" dirty="0"/>
              <a:t> </a:t>
            </a:r>
            <a:r>
              <a:rPr lang="en-US" dirty="0" err="1" smtClean="0"/>
              <a:t>Bitirme</a:t>
            </a:r>
            <a:r>
              <a:rPr lang="tr-TR" dirty="0"/>
              <a:t> </a:t>
            </a:r>
            <a:r>
              <a:rPr lang="en-US" dirty="0" err="1" smtClean="0"/>
              <a:t>Tezi</a:t>
            </a:r>
            <a:r>
              <a:rPr lang="tr-TR" dirty="0"/>
              <a:t> </a:t>
            </a:r>
            <a:r>
              <a:rPr lang="en-US" dirty="0" err="1" smtClean="0"/>
              <a:t>Destekleme</a:t>
            </a:r>
            <a:r>
              <a:rPr lang="tr-TR" dirty="0"/>
              <a:t> </a:t>
            </a:r>
            <a:r>
              <a:rPr lang="en-US" dirty="0" err="1" smtClean="0"/>
              <a:t>Programı</a:t>
            </a:r>
            <a:r>
              <a:rPr lang="tr-TR" dirty="0"/>
              <a:t> </a:t>
            </a:r>
            <a:r>
              <a:rPr lang="en-US" dirty="0" err="1" smtClean="0"/>
              <a:t>projelerine</a:t>
            </a:r>
            <a:r>
              <a:rPr lang="tr-TR" dirty="0"/>
              <a:t> </a:t>
            </a:r>
            <a:r>
              <a:rPr lang="en-US" b="1" u="sng" dirty="0" err="1" smtClean="0"/>
              <a:t>sadece</a:t>
            </a:r>
            <a:r>
              <a:rPr lang="tr-TR" dirty="0"/>
              <a:t> </a:t>
            </a:r>
            <a:r>
              <a:rPr lang="en-US" dirty="0" err="1" smtClean="0"/>
              <a:t>başvuru</a:t>
            </a:r>
            <a:r>
              <a:rPr lang="tr-TR" dirty="0"/>
              <a:t> </a:t>
            </a:r>
            <a:r>
              <a:rPr lang="en-US" dirty="0" err="1" smtClean="0"/>
              <a:t>yapılmış</a:t>
            </a:r>
            <a:r>
              <a:rPr lang="tr-TR" dirty="0" smtClean="0"/>
              <a:t> </a:t>
            </a:r>
            <a:r>
              <a:rPr lang="en-US" dirty="0" err="1" smtClean="0"/>
              <a:t>olması</a:t>
            </a:r>
            <a:r>
              <a:rPr lang="en-US" dirty="0"/>
              <a:t> </a:t>
            </a:r>
            <a:r>
              <a:rPr lang="en-US" dirty="0" err="1"/>
              <a:t>durumunda</a:t>
            </a:r>
            <a:r>
              <a:rPr lang="en-US" dirty="0"/>
              <a:t> </a:t>
            </a:r>
            <a:r>
              <a:rPr lang="en-US" dirty="0" err="1"/>
              <a:t>bu</a:t>
            </a:r>
            <a:r>
              <a:rPr lang="en-US" dirty="0"/>
              <a:t> </a:t>
            </a:r>
            <a:r>
              <a:rPr lang="en-US" dirty="0" err="1"/>
              <a:t>projeye</a:t>
            </a:r>
            <a:r>
              <a:rPr lang="en-US" dirty="0"/>
              <a:t> </a:t>
            </a:r>
            <a:r>
              <a:rPr lang="en-US" dirty="0" err="1"/>
              <a:t>başvurulabilir</a:t>
            </a:r>
            <a:r>
              <a:rPr lang="en-US" dirty="0"/>
              <a:t>.</a:t>
            </a:r>
          </a:p>
          <a:p>
            <a:r>
              <a:rPr lang="en-US" dirty="0" smtClean="0"/>
              <a:t>Bu</a:t>
            </a:r>
            <a:r>
              <a:rPr lang="en-US" dirty="0"/>
              <a:t> </a:t>
            </a:r>
            <a:r>
              <a:rPr lang="en-US" dirty="0" err="1"/>
              <a:t>proje</a:t>
            </a:r>
            <a:r>
              <a:rPr lang="en-US" dirty="0"/>
              <a:t> </a:t>
            </a:r>
            <a:r>
              <a:rPr lang="en-US" dirty="0" err="1"/>
              <a:t>türüne</a:t>
            </a:r>
            <a:r>
              <a:rPr lang="en-US" dirty="0"/>
              <a:t> </a:t>
            </a:r>
            <a:r>
              <a:rPr lang="en-US" dirty="0" err="1"/>
              <a:t>öğrenci</a:t>
            </a:r>
            <a:r>
              <a:rPr lang="en-US" dirty="0"/>
              <a:t> </a:t>
            </a:r>
            <a:r>
              <a:rPr lang="en-US" dirty="0" err="1"/>
              <a:t>bitirme</a:t>
            </a:r>
            <a:r>
              <a:rPr lang="en-US" dirty="0"/>
              <a:t> </a:t>
            </a:r>
            <a:r>
              <a:rPr lang="en-US" dirty="0" err="1"/>
              <a:t>tez</a:t>
            </a:r>
            <a:r>
              <a:rPr lang="en-US" dirty="0"/>
              <a:t> </a:t>
            </a:r>
            <a:r>
              <a:rPr lang="en-US" dirty="0" err="1"/>
              <a:t>projesi</a:t>
            </a:r>
            <a:r>
              <a:rPr lang="en-US" dirty="0"/>
              <a:t> </a:t>
            </a:r>
            <a:r>
              <a:rPr lang="en-US" dirty="0" err="1"/>
              <a:t>kapsamında</a:t>
            </a:r>
            <a:r>
              <a:rPr lang="en-US" dirty="0"/>
              <a:t> da </a:t>
            </a:r>
            <a:r>
              <a:rPr lang="en-US" dirty="0" err="1"/>
              <a:t>başvuru</a:t>
            </a:r>
            <a:r>
              <a:rPr lang="en-US" dirty="0"/>
              <a:t> </a:t>
            </a:r>
            <a:r>
              <a:rPr lang="en-US" dirty="0" err="1"/>
              <a:t>yapabilir</a:t>
            </a:r>
            <a:r>
              <a:rPr lang="en-US" dirty="0"/>
              <a:t>.</a:t>
            </a:r>
          </a:p>
          <a:p>
            <a:r>
              <a:rPr lang="en-US" dirty="0" err="1" smtClean="0"/>
              <a:t>Herhangi</a:t>
            </a:r>
            <a:r>
              <a:rPr lang="en-US" dirty="0"/>
              <a:t> </a:t>
            </a:r>
            <a:r>
              <a:rPr lang="en-US" dirty="0" err="1"/>
              <a:t>bir</a:t>
            </a:r>
            <a:r>
              <a:rPr lang="en-US" dirty="0"/>
              <a:t> </a:t>
            </a:r>
            <a:r>
              <a:rPr lang="en-US" dirty="0" err="1"/>
              <a:t>kurum</a:t>
            </a:r>
            <a:r>
              <a:rPr lang="en-US" dirty="0"/>
              <a:t> </a:t>
            </a:r>
            <a:r>
              <a:rPr lang="en-US" dirty="0" err="1"/>
              <a:t>tarafından</a:t>
            </a:r>
            <a:r>
              <a:rPr lang="en-US" dirty="0"/>
              <a:t> </a:t>
            </a:r>
            <a:r>
              <a:rPr lang="en-US" dirty="0" err="1"/>
              <a:t>desteklenen</a:t>
            </a:r>
            <a:r>
              <a:rPr lang="en-US" dirty="0"/>
              <a:t> </a:t>
            </a:r>
            <a:r>
              <a:rPr lang="en-US" dirty="0" err="1"/>
              <a:t>projeler</a:t>
            </a:r>
            <a:r>
              <a:rPr lang="en-US" dirty="0"/>
              <a:t> BAP </a:t>
            </a:r>
            <a:r>
              <a:rPr lang="en-US" dirty="0" err="1"/>
              <a:t>Birimi’ne</a:t>
            </a:r>
            <a:r>
              <a:rPr lang="en-US" dirty="0"/>
              <a:t> </a:t>
            </a:r>
            <a:r>
              <a:rPr lang="en-US" dirty="0" err="1"/>
              <a:t>sunulamaz</a:t>
            </a:r>
            <a:r>
              <a:rPr lang="en-US" dirty="0"/>
              <a:t>.</a:t>
            </a:r>
          </a:p>
          <a:p>
            <a:r>
              <a:rPr lang="en-US" dirty="0" err="1" smtClean="0"/>
              <a:t>Projenin</a:t>
            </a:r>
            <a:r>
              <a:rPr lang="en-US" dirty="0" smtClean="0"/>
              <a:t> </a:t>
            </a:r>
            <a:r>
              <a:rPr lang="en-US" dirty="0" err="1"/>
              <a:t>araştırma</a:t>
            </a:r>
            <a:r>
              <a:rPr lang="en-US" dirty="0"/>
              <a:t> </a:t>
            </a:r>
            <a:r>
              <a:rPr lang="en-US" dirty="0" err="1"/>
              <a:t>projesi</a:t>
            </a:r>
            <a:r>
              <a:rPr lang="en-US" dirty="0"/>
              <a:t> </a:t>
            </a:r>
            <a:r>
              <a:rPr lang="en-US" dirty="0" err="1"/>
              <a:t>niteliğinde</a:t>
            </a:r>
            <a:r>
              <a:rPr lang="en-US" dirty="0"/>
              <a:t> </a:t>
            </a:r>
            <a:r>
              <a:rPr lang="en-US" dirty="0" err="1"/>
              <a:t>olması</a:t>
            </a:r>
            <a:r>
              <a:rPr lang="en-US" dirty="0"/>
              <a:t> </a:t>
            </a:r>
            <a:r>
              <a:rPr lang="en-US" dirty="0" err="1"/>
              <a:t>gerekir</a:t>
            </a:r>
            <a:r>
              <a:rPr lang="en-US" dirty="0"/>
              <a:t>.</a:t>
            </a:r>
          </a:p>
          <a:p>
            <a:r>
              <a:rPr lang="en-US" dirty="0" err="1" smtClean="0"/>
              <a:t>Proje</a:t>
            </a:r>
            <a:r>
              <a:rPr lang="en-US" dirty="0" smtClean="0"/>
              <a:t> </a:t>
            </a:r>
            <a:r>
              <a:rPr lang="en-US" dirty="0" err="1"/>
              <a:t>süresi</a:t>
            </a:r>
            <a:r>
              <a:rPr lang="en-US" dirty="0"/>
              <a:t> </a:t>
            </a:r>
            <a:r>
              <a:rPr lang="en-US" dirty="0" err="1"/>
              <a:t>en</a:t>
            </a:r>
            <a:r>
              <a:rPr lang="en-US" dirty="0"/>
              <a:t> </a:t>
            </a:r>
            <a:r>
              <a:rPr lang="en-US" dirty="0" err="1"/>
              <a:t>az</a:t>
            </a:r>
            <a:r>
              <a:rPr lang="en-US" dirty="0"/>
              <a:t> 3, </a:t>
            </a:r>
            <a:r>
              <a:rPr lang="en-US" dirty="0" err="1"/>
              <a:t>en</a:t>
            </a:r>
            <a:r>
              <a:rPr lang="en-US" dirty="0"/>
              <a:t> </a:t>
            </a:r>
            <a:r>
              <a:rPr lang="en-US" dirty="0" err="1"/>
              <a:t>fazla</a:t>
            </a:r>
            <a:r>
              <a:rPr lang="en-US" dirty="0"/>
              <a:t> 12 </a:t>
            </a:r>
            <a:r>
              <a:rPr lang="en-US" dirty="0" err="1"/>
              <a:t>aydır</a:t>
            </a:r>
            <a:r>
              <a:rPr lang="en-US" dirty="0"/>
              <a:t>. Bu </a:t>
            </a:r>
            <a:r>
              <a:rPr lang="en-US" dirty="0" err="1"/>
              <a:t>projelere</a:t>
            </a:r>
            <a:r>
              <a:rPr lang="en-US" dirty="0"/>
              <a:t> </a:t>
            </a:r>
            <a:r>
              <a:rPr lang="en-US" dirty="0" err="1"/>
              <a:t>ek</a:t>
            </a:r>
            <a:r>
              <a:rPr lang="en-US" dirty="0"/>
              <a:t> </a:t>
            </a:r>
            <a:r>
              <a:rPr lang="en-US" dirty="0" err="1"/>
              <a:t>süre</a:t>
            </a:r>
            <a:r>
              <a:rPr lang="en-US" dirty="0"/>
              <a:t> </a:t>
            </a:r>
            <a:r>
              <a:rPr lang="en-US" dirty="0" err="1"/>
              <a:t>verilmez</a:t>
            </a:r>
            <a:r>
              <a:rPr lang="en-US" dirty="0" smtClean="0"/>
              <a:t>.</a:t>
            </a:r>
            <a:endParaRPr lang="tr-TR" dirty="0" smtClean="0"/>
          </a:p>
          <a:p>
            <a:r>
              <a:rPr lang="en-US" dirty="0" err="1"/>
              <a:t>Proje</a:t>
            </a:r>
            <a:r>
              <a:rPr lang="en-US" dirty="0"/>
              <a:t> </a:t>
            </a:r>
            <a:r>
              <a:rPr lang="en-US" dirty="0" err="1"/>
              <a:t>destek</a:t>
            </a:r>
            <a:r>
              <a:rPr lang="en-US" dirty="0"/>
              <a:t> </a:t>
            </a:r>
            <a:r>
              <a:rPr lang="en-US" dirty="0" err="1"/>
              <a:t>tutarı</a:t>
            </a:r>
            <a:r>
              <a:rPr lang="en-US" dirty="0"/>
              <a:t> her </a:t>
            </a:r>
            <a:r>
              <a:rPr lang="en-US" dirty="0" err="1"/>
              <a:t>koşul</a:t>
            </a:r>
            <a:r>
              <a:rPr lang="en-US" dirty="0"/>
              <a:t> </a:t>
            </a:r>
            <a:r>
              <a:rPr lang="en-US" dirty="0" err="1"/>
              <a:t>için</a:t>
            </a:r>
            <a:r>
              <a:rPr lang="en-US" dirty="0"/>
              <a:t> </a:t>
            </a:r>
            <a:r>
              <a:rPr lang="en-US" dirty="0" err="1"/>
              <a:t>sabit</a:t>
            </a:r>
            <a:r>
              <a:rPr lang="en-US" dirty="0"/>
              <a:t> </a:t>
            </a:r>
            <a:r>
              <a:rPr lang="en-US" dirty="0" err="1"/>
              <a:t>olup</a:t>
            </a:r>
            <a:r>
              <a:rPr lang="en-US" dirty="0"/>
              <a:t> 2000 TL </a:t>
            </a:r>
            <a:r>
              <a:rPr lang="en-US" dirty="0" err="1"/>
              <a:t>ile</a:t>
            </a:r>
            <a:r>
              <a:rPr lang="en-US" dirty="0"/>
              <a:t> </a:t>
            </a:r>
            <a:r>
              <a:rPr lang="en-US" dirty="0" err="1"/>
              <a:t>sınırlıdır</a:t>
            </a:r>
            <a:r>
              <a:rPr lang="en-US" dirty="0"/>
              <a:t>. </a:t>
            </a:r>
            <a:endParaRPr lang="tr-TR" dirty="0" smtClean="0"/>
          </a:p>
          <a:p>
            <a:r>
              <a:rPr lang="tr-TR" dirty="0"/>
              <a:t>Bu projelere ek bütçe verilmez. Ancak projenin sunulduğu tarihten sonra meydana gelecek yüksek döviz kuru artışlarından dolayı ek bütçe talep edilebilir</a:t>
            </a:r>
            <a:r>
              <a:rPr lang="tr-TR" dirty="0" smtClean="0"/>
              <a:t>.</a:t>
            </a:r>
          </a:p>
          <a:p>
            <a:r>
              <a:rPr lang="en-US" dirty="0" err="1"/>
              <a:t>Projeden</a:t>
            </a:r>
            <a:r>
              <a:rPr lang="en-US" dirty="0"/>
              <a:t> </a:t>
            </a:r>
            <a:r>
              <a:rPr lang="en-US" dirty="0" err="1"/>
              <a:t>bilgisayar</a:t>
            </a:r>
            <a:r>
              <a:rPr lang="en-US" dirty="0"/>
              <a:t> </a:t>
            </a:r>
            <a:r>
              <a:rPr lang="en-US" dirty="0" err="1"/>
              <a:t>ve</a:t>
            </a:r>
            <a:r>
              <a:rPr lang="en-US" dirty="0"/>
              <a:t> </a:t>
            </a:r>
            <a:r>
              <a:rPr lang="en-US" dirty="0" err="1"/>
              <a:t>yazıcı</a:t>
            </a:r>
            <a:r>
              <a:rPr lang="en-US" dirty="0"/>
              <a:t> </a:t>
            </a:r>
            <a:r>
              <a:rPr lang="en-US" dirty="0" err="1"/>
              <a:t>giderleri</a:t>
            </a:r>
            <a:r>
              <a:rPr lang="en-US" dirty="0"/>
              <a:t> </a:t>
            </a:r>
            <a:r>
              <a:rPr lang="en-US" dirty="0" err="1"/>
              <a:t>karşılanmaz</a:t>
            </a:r>
            <a:r>
              <a:rPr lang="en-US" dirty="0" smtClean="0"/>
              <a:t>.</a:t>
            </a:r>
            <a:endParaRPr lang="tr-TR" dirty="0" smtClean="0"/>
          </a:p>
          <a:p>
            <a:endParaRPr lang="tr-TR" dirty="0"/>
          </a:p>
        </p:txBody>
      </p:sp>
    </p:spTree>
    <p:extLst>
      <p:ext uri="{BB962C8B-B14F-4D97-AF65-F5344CB8AC3E}">
        <p14:creationId xmlns:p14="http://schemas.microsoft.com/office/powerpoint/2010/main" val="768876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TÜBİTAK 2209-A</a:t>
            </a:r>
            <a:endParaRPr lang="tr-TR" dirty="0"/>
          </a:p>
        </p:txBody>
      </p:sp>
      <p:sp>
        <p:nvSpPr>
          <p:cNvPr id="3" name="İçerik Yer Tutucusu 2"/>
          <p:cNvSpPr>
            <a:spLocks noGrp="1"/>
          </p:cNvSpPr>
          <p:nvPr>
            <p:ph idx="1"/>
          </p:nvPr>
        </p:nvSpPr>
        <p:spPr/>
        <p:txBody>
          <a:bodyPr>
            <a:normAutofit fontScale="85000" lnSpcReduction="20000"/>
          </a:bodyPr>
          <a:lstStyle/>
          <a:p>
            <a:r>
              <a:rPr lang="tr-TR" dirty="0"/>
              <a:t>a</a:t>
            </a:r>
            <a:r>
              <a:rPr lang="tr-TR" dirty="0" smtClean="0"/>
              <a:t>) Yurt </a:t>
            </a:r>
            <a:r>
              <a:rPr lang="tr-TR" dirty="0"/>
              <a:t>içi araştırma projeleri için; Üniversitelerin </a:t>
            </a:r>
            <a:r>
              <a:rPr lang="tr-TR" dirty="0" smtClean="0"/>
              <a:t>Mühendislik … alanlarıyla </a:t>
            </a:r>
            <a:r>
              <a:rPr lang="tr-TR" dirty="0"/>
              <a:t>ilgili bölümlerinden birine kayıtlı lisans </a:t>
            </a:r>
            <a:r>
              <a:rPr lang="tr-TR" dirty="0" smtClean="0"/>
              <a:t>öğrencileri </a:t>
            </a:r>
            <a:r>
              <a:rPr lang="tr-TR" dirty="0"/>
              <a:t>hazırladıkları araştırma projelerinin desteklenmesi için </a:t>
            </a:r>
            <a:r>
              <a:rPr lang="tr-TR" dirty="0" smtClean="0"/>
              <a:t>başvurabilirler.</a:t>
            </a:r>
          </a:p>
          <a:p>
            <a:r>
              <a:rPr lang="tr-TR" dirty="0" smtClean="0"/>
              <a:t>Öğrencilerden </a:t>
            </a:r>
            <a:r>
              <a:rPr lang="tr-TR" dirty="0"/>
              <a:t>biri “Proje Yürütücüsü” olarak Kuruma karşı sorumludur. En çok bir yıllık süre için destek verilir. Son başvuru tarihi ve seçilen projelerin desteklenmeye başlama tarihi ilanda </a:t>
            </a:r>
            <a:r>
              <a:rPr lang="tr-TR" dirty="0" smtClean="0"/>
              <a:t>belirtilir.</a:t>
            </a:r>
          </a:p>
          <a:p>
            <a:r>
              <a:rPr lang="tr-TR" dirty="0" smtClean="0"/>
              <a:t>b</a:t>
            </a:r>
            <a:r>
              <a:rPr lang="tr-TR" dirty="0"/>
              <a:t>) Yurt içi proje yarışmaları için; Yurt içinde proje yarışması düzenlemeyi planlayan kurum ve/veya kişiler başvurularını yarışmanın yapılacağı tarihten en az iki ay önce </a:t>
            </a:r>
            <a:r>
              <a:rPr lang="tr-TR" dirty="0" smtClean="0"/>
              <a:t>yapmalıdır.</a:t>
            </a:r>
          </a:p>
          <a:p>
            <a:r>
              <a:rPr lang="tr-TR" dirty="0" smtClean="0"/>
              <a:t>c</a:t>
            </a:r>
            <a:r>
              <a:rPr lang="tr-TR" dirty="0"/>
              <a:t>) Yurt dışı proje yarışmaları için; Yurt dışında yapılacak proje yarışmaları için yarışmacı öğrenciler, danışman öğretim üyeleri destek için başvurabilirler. Destek istenen projelerin yarışmaya kabul/davet edilmiş olmaları gerekir. Başvurular yarışmaya katılım tarihinden en az iki ay önce yapılmalıdır. </a:t>
            </a:r>
          </a:p>
        </p:txBody>
      </p:sp>
    </p:spTree>
    <p:extLst>
      <p:ext uri="{BB962C8B-B14F-4D97-AF65-F5344CB8AC3E}">
        <p14:creationId xmlns:p14="http://schemas.microsoft.com/office/powerpoint/2010/main" val="193638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600200"/>
            <a:ext cx="8229600" cy="4997152"/>
          </a:xfrm>
        </p:spPr>
        <p:txBody>
          <a:bodyPr>
            <a:normAutofit fontScale="77500" lnSpcReduction="20000"/>
          </a:bodyPr>
          <a:lstStyle/>
          <a:p>
            <a:r>
              <a:rPr lang="tr-TR" dirty="0" smtClean="0"/>
              <a:t>Desteklenecek </a:t>
            </a:r>
            <a:r>
              <a:rPr lang="tr-TR" dirty="0"/>
              <a:t>projeler BİDEB </a:t>
            </a:r>
            <a:r>
              <a:rPr lang="tr-TR" dirty="0" smtClean="0"/>
              <a:t>Kurulu </a:t>
            </a:r>
            <a:r>
              <a:rPr lang="tr-TR" dirty="0"/>
              <a:t>tarafından </a:t>
            </a:r>
            <a:r>
              <a:rPr lang="tr-TR" dirty="0" smtClean="0"/>
              <a:t>ya da bu kurulun belirleyeceği </a:t>
            </a:r>
            <a:r>
              <a:rPr lang="tr-TR" dirty="0"/>
              <a:t>uzman danışmanların veya panelistlerin görüşleri doğrultusunda </a:t>
            </a:r>
            <a:r>
              <a:rPr lang="tr-TR" dirty="0" smtClean="0"/>
              <a:t>incelenerek </a:t>
            </a:r>
            <a:r>
              <a:rPr lang="tr-TR" dirty="0"/>
              <a:t>değerlendirilir ve başkanlık onayıyla kesinleşir</a:t>
            </a:r>
            <a:r>
              <a:rPr lang="tr-TR" dirty="0" smtClean="0"/>
              <a:t>.</a:t>
            </a:r>
          </a:p>
          <a:p>
            <a:r>
              <a:rPr lang="tr-TR" dirty="0" smtClean="0"/>
              <a:t>Ödemeler </a:t>
            </a:r>
            <a:r>
              <a:rPr lang="tr-TR" dirty="0"/>
              <a:t>ilgili harcamalar yapılmadan avans olarak verilebilir. Belirlenen destek miktarı (avans), proje yürütücüsünün banka hesabına yatırılır. Harcamalar yapıldıktan sonra Proje Yürütücüsünden, fatura asılları ile aldığı avansı kapatması istenir</a:t>
            </a:r>
            <a:r>
              <a:rPr lang="tr-TR" dirty="0" smtClean="0"/>
              <a:t>.</a:t>
            </a:r>
          </a:p>
          <a:p>
            <a:r>
              <a:rPr lang="tr-TR" dirty="0"/>
              <a:t>Proje desteği alanlar</a:t>
            </a:r>
            <a:r>
              <a:rPr lang="tr-TR" dirty="0" smtClean="0"/>
              <a:t>:</a:t>
            </a:r>
          </a:p>
          <a:p>
            <a:r>
              <a:rPr lang="tr-TR" dirty="0" smtClean="0"/>
              <a:t>• </a:t>
            </a:r>
            <a:r>
              <a:rPr lang="tr-TR" dirty="0"/>
              <a:t>Proje ekibi, araştırma proje desteğinin başladığı tarihten itibaren ilk dört ay içinde projenin gelişmelerini anlatan ara raporu ve destek süresinin bitiminden önce de kesin raporu TÜBİTAK - </a:t>
            </a:r>
            <a:r>
              <a:rPr lang="tr-TR" dirty="0" err="1"/>
              <a:t>BİDEB’e</a:t>
            </a:r>
            <a:r>
              <a:rPr lang="tr-TR" dirty="0"/>
              <a:t> vermekle yükümlüdür. Öğrenciler projelerini, desteklenmeye başladıktan sonra en geç bir yıl içinde (bu süre son sınıf öğrencileri için daha kısadır), lisans öğrenimlerini bitirmeden, tamamlamak zorundadırlar</a:t>
            </a:r>
            <a:r>
              <a:rPr lang="tr-TR" dirty="0" smtClean="0"/>
              <a:t>.</a:t>
            </a:r>
          </a:p>
          <a:p>
            <a:r>
              <a:rPr lang="tr-TR" dirty="0" smtClean="0"/>
              <a:t>• </a:t>
            </a:r>
            <a:r>
              <a:rPr lang="tr-TR" dirty="0"/>
              <a:t>Desteklenen proje zamanında bitirilmediği takdirde, BİDEB Değerlendirme ve Destekleme Kurulu kararı ile verilen destek iptal edilebilir. Bu durumda “Proje Yürütücüsü” aldığı desteği TÜBİTAK </a:t>
            </a:r>
            <a:r>
              <a:rPr lang="tr-TR" dirty="0" err="1"/>
              <a:t>Muhasebesi’ne</a:t>
            </a:r>
            <a:r>
              <a:rPr lang="tr-TR" dirty="0"/>
              <a:t> geri ödemekle yükümlüdür. </a:t>
            </a:r>
            <a:endParaRPr lang="tr-TR" dirty="0" smtClean="0"/>
          </a:p>
        </p:txBody>
      </p:sp>
    </p:spTree>
    <p:extLst>
      <p:ext uri="{BB962C8B-B14F-4D97-AF65-F5344CB8AC3E}">
        <p14:creationId xmlns:p14="http://schemas.microsoft.com/office/powerpoint/2010/main" val="107542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Misyon ve Vizyon</a:t>
            </a:r>
            <a:endParaRPr lang="tr-TR" dirty="0"/>
          </a:p>
        </p:txBody>
      </p:sp>
      <p:sp>
        <p:nvSpPr>
          <p:cNvPr id="3" name="Content Placeholder 2"/>
          <p:cNvSpPr>
            <a:spLocks noGrp="1"/>
          </p:cNvSpPr>
          <p:nvPr>
            <p:ph idx="1"/>
          </p:nvPr>
        </p:nvSpPr>
        <p:spPr>
          <a:xfrm>
            <a:off x="457200" y="1600200"/>
            <a:ext cx="8363272" cy="5141168"/>
          </a:xfrm>
        </p:spPr>
        <p:txBody>
          <a:bodyPr>
            <a:normAutofit fontScale="85000" lnSpcReduction="10000"/>
          </a:bodyPr>
          <a:lstStyle/>
          <a:p>
            <a:r>
              <a:rPr lang="tr-TR" b="1" dirty="0"/>
              <a:t>Karadeniz Teknik Üniversitesi Teknoloji Transfer Ofisi Misyonu</a:t>
            </a:r>
          </a:p>
          <a:p>
            <a:r>
              <a:rPr lang="tr-TR" dirty="0"/>
              <a:t>KTÜ’nün sahip olduğu altyapı ve akademisyen havuzunun yerel, bölgesel, ulusal ve uluslararası ihtiyaçların karşılanmasında kullanılmasını sağlamak, AR-GE ve yenilik odaklarında hedef kitlenin gelişmesine katkıda bulunmak ve Üniversite-Sanayi işbirliğinde bir köprü vazifesi görerek, ilgili iç ve dış destek birimleriyle işbirliği ve uyum içerisinde arayüz kimliği ile faaliyet göstermek.</a:t>
            </a:r>
          </a:p>
          <a:p>
            <a:r>
              <a:rPr lang="tr-TR" b="1" dirty="0"/>
              <a:t>Karadeniz Teknik Üniversitesi Teknoloji Transfer Ofisi Vizyonu</a:t>
            </a:r>
          </a:p>
          <a:p>
            <a:r>
              <a:rPr lang="tr-TR" dirty="0"/>
              <a:t>Üniversite- sanayi işbirliğini geliştirme kapsamında; sektörden üniversiteye, üniversiteden sektöre bilginin doğru ve zamanında akışında hedef odaklı çalışarak koordinatör role bürünen, akademik çalışmaların sanayiye uyarlanmasına ve hızlı bir şekilde ticarileşmesine katkıda bulunan, üstlendiği arayüz kimliğiyle sonuç odaklı çalışan, hedef kitleye birebir hizmet eden, ulusal ve uluslararası paydaşları ile etkili iletişimi sağlayan ve işbirliğinde bulunan sürdürülebilir bir yapıya sahip olmaktır.</a:t>
            </a:r>
          </a:p>
        </p:txBody>
      </p:sp>
    </p:spTree>
    <p:extLst>
      <p:ext uri="{BB962C8B-B14F-4D97-AF65-F5344CB8AC3E}">
        <p14:creationId xmlns:p14="http://schemas.microsoft.com/office/powerpoint/2010/main" val="138392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8680"/>
            <a:ext cx="8229600" cy="1600200"/>
          </a:xfrm>
        </p:spPr>
        <p:txBody>
          <a:bodyPr/>
          <a:lstStyle/>
          <a:p>
            <a:r>
              <a:rPr lang="tr-TR" b="1" dirty="0" smtClean="0">
                <a:effectLst/>
              </a:rPr>
              <a:t>Destek Programlarından Yararlanmaya Yönelik Hizmetler</a:t>
            </a:r>
            <a:endParaRPr lang="tr-TR" dirty="0"/>
          </a:p>
        </p:txBody>
      </p:sp>
      <p:sp>
        <p:nvSpPr>
          <p:cNvPr id="3" name="Content Placeholder 2"/>
          <p:cNvSpPr>
            <a:spLocks noGrp="1"/>
          </p:cNvSpPr>
          <p:nvPr>
            <p:ph idx="1"/>
          </p:nvPr>
        </p:nvSpPr>
        <p:spPr>
          <a:xfrm>
            <a:off x="457200" y="2392288"/>
            <a:ext cx="8229600" cy="3917032"/>
          </a:xfrm>
        </p:spPr>
        <p:txBody>
          <a:bodyPr>
            <a:normAutofit fontScale="70000" lnSpcReduction="20000"/>
          </a:bodyPr>
          <a:lstStyle/>
          <a:p>
            <a:r>
              <a:rPr lang="tr-TR" dirty="0"/>
              <a:t>Proje Bilgilendirme ve Destek Hizmetleri kapsamında bir araştırma ve </a:t>
            </a:r>
            <a:r>
              <a:rPr lang="tr-TR" dirty="0">
                <a:solidFill>
                  <a:srgbClr val="FF0000"/>
                </a:solidFill>
              </a:rPr>
              <a:t>proje fikri olan öğrencinin uygun hibe destek programı ile buluşturulması </a:t>
            </a:r>
            <a:r>
              <a:rPr lang="tr-TR" dirty="0" smtClean="0"/>
              <a:t>sağlanmaktadır.</a:t>
            </a:r>
          </a:p>
          <a:p>
            <a:r>
              <a:rPr lang="tr-TR" dirty="0" smtClean="0"/>
              <a:t>Ülkemizde </a:t>
            </a:r>
            <a:r>
              <a:rPr lang="tr-TR" dirty="0"/>
              <a:t>ulusal ve uluslararası (TÜBİTAK, Kalkınma Ajansları, Bilim, Sanayi ve Teknoloji Bakanlığı, KOSGEB , Avrupa Birliği’nin İkili ve Çok Taraflı İş Birlikleri, COST, Horizon 2020 vb.) birçok alanda araştırmacılara, sektöre ve öğrencilere yönelik </a:t>
            </a:r>
            <a:r>
              <a:rPr lang="tr-TR" dirty="0">
                <a:solidFill>
                  <a:srgbClr val="FF0000"/>
                </a:solidFill>
              </a:rPr>
              <a:t>çok sayıda destek programı mevcuttur</a:t>
            </a:r>
            <a:r>
              <a:rPr lang="tr-TR" dirty="0"/>
              <a:t>.</a:t>
            </a:r>
          </a:p>
          <a:p>
            <a:r>
              <a:rPr lang="tr-TR" dirty="0" smtClean="0"/>
              <a:t>Öğrencilere </a:t>
            </a:r>
            <a:r>
              <a:rPr lang="tr-TR" dirty="0">
                <a:solidFill>
                  <a:srgbClr val="FF0000"/>
                </a:solidFill>
              </a:rPr>
              <a:t>bilgilendirme, projelendirme ve idari destekler</a:t>
            </a:r>
            <a:r>
              <a:rPr lang="tr-TR" dirty="0"/>
              <a:t> verilmektedir. </a:t>
            </a:r>
          </a:p>
          <a:p>
            <a:r>
              <a:rPr lang="tr-TR" dirty="0" smtClean="0"/>
              <a:t>- Çeşitli </a:t>
            </a:r>
            <a:r>
              <a:rPr lang="tr-TR" dirty="0"/>
              <a:t>ulusal/ uluslararası fonlardan yararlanmaya yönelik ilgi ve talebi artırmak amaçlı </a:t>
            </a:r>
            <a:r>
              <a:rPr lang="tr-TR" dirty="0">
                <a:solidFill>
                  <a:srgbClr val="00B050"/>
                </a:solidFill>
              </a:rPr>
              <a:t>duyuru ve bilgilendirme yapılması</a:t>
            </a:r>
            <a:r>
              <a:rPr lang="tr-TR" dirty="0"/>
              <a:t>, KTÜ-TTO tarafından verilen, destek programlarından yararlanmaya yönelik hizmetler ile ilgili bilinçlendirme </a:t>
            </a:r>
            <a:r>
              <a:rPr lang="tr-TR" dirty="0" smtClean="0"/>
              <a:t>yapılması</a:t>
            </a:r>
            <a:endParaRPr lang="tr-TR" dirty="0"/>
          </a:p>
          <a:p>
            <a:r>
              <a:rPr lang="tr-TR" dirty="0" smtClean="0"/>
              <a:t>- Projelendirme </a:t>
            </a:r>
            <a:r>
              <a:rPr lang="tr-TR" dirty="0"/>
              <a:t>desteği vererek, ulusal ve uluslar arası fonlardan (Sanayi Bakanlığı destekleri, AB, BAP, TÜBİTAK, ARDEB vb.) yararlanmalarını sağlama,</a:t>
            </a:r>
          </a:p>
          <a:p>
            <a:r>
              <a:rPr lang="tr-TR" dirty="0" smtClean="0"/>
              <a:t>- Proje </a:t>
            </a:r>
            <a:r>
              <a:rPr lang="tr-TR" dirty="0"/>
              <a:t>yürütme aşamasına gelen projelere idari destek ve danışmanlık hizmeti  </a:t>
            </a:r>
            <a:r>
              <a:rPr lang="tr-TR" dirty="0" smtClean="0"/>
              <a:t>verilmesi amaçlanmaktadır.</a:t>
            </a:r>
            <a:endParaRPr lang="tr-TR" dirty="0"/>
          </a:p>
        </p:txBody>
      </p:sp>
    </p:spTree>
    <p:extLst>
      <p:ext uri="{BB962C8B-B14F-4D97-AF65-F5344CB8AC3E}">
        <p14:creationId xmlns:p14="http://schemas.microsoft.com/office/powerpoint/2010/main" val="4101948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effectLst/>
              </a:rPr>
              <a:t>Proje ve Araştırmacı Veri Tabanına Erişim</a:t>
            </a:r>
            <a:endParaRPr lang="tr-TR" dirty="0"/>
          </a:p>
        </p:txBody>
      </p:sp>
      <p:sp>
        <p:nvSpPr>
          <p:cNvPr id="3" name="Content Placeholder 2"/>
          <p:cNvSpPr>
            <a:spLocks noGrp="1"/>
          </p:cNvSpPr>
          <p:nvPr>
            <p:ph idx="1"/>
          </p:nvPr>
        </p:nvSpPr>
        <p:spPr/>
        <p:txBody>
          <a:bodyPr>
            <a:normAutofit/>
          </a:bodyPr>
          <a:lstStyle/>
          <a:p>
            <a:r>
              <a:rPr lang="tr-TR" dirty="0">
                <a:hlinkClick r:id="rId2"/>
              </a:rPr>
              <a:t>KTÜ Projeler</a:t>
            </a:r>
            <a:r>
              <a:rPr lang="tr-TR" dirty="0"/>
              <a:t> </a:t>
            </a:r>
            <a:r>
              <a:rPr lang="tr-TR" dirty="0" smtClean="0"/>
              <a:t>linkinden</a:t>
            </a:r>
            <a:br>
              <a:rPr lang="tr-TR" dirty="0" smtClean="0"/>
            </a:br>
            <a:r>
              <a:rPr lang="tr-TR" dirty="0" smtClean="0"/>
              <a:t>(http</a:t>
            </a:r>
            <a:r>
              <a:rPr lang="tr-TR" dirty="0"/>
              <a:t>://www.ktu.edu.tr/ktu-projevetezler) mevcut ve tamamlanmış projelere ve/veya araştırmacı veritabanına erişebilirsiniz.</a:t>
            </a:r>
          </a:p>
        </p:txBody>
      </p:sp>
    </p:spTree>
    <p:extLst>
      <p:ext uri="{BB962C8B-B14F-4D97-AF65-F5344CB8AC3E}">
        <p14:creationId xmlns:p14="http://schemas.microsoft.com/office/powerpoint/2010/main" val="180918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effectLst/>
              </a:rPr>
              <a:t>Açık Proje Çağrılarının Takibi ve Duyuruları</a:t>
            </a:r>
            <a:endParaRPr lang="tr-TR" dirty="0"/>
          </a:p>
        </p:txBody>
      </p:sp>
      <p:sp>
        <p:nvSpPr>
          <p:cNvPr id="3" name="Content Placeholder 2"/>
          <p:cNvSpPr>
            <a:spLocks noGrp="1"/>
          </p:cNvSpPr>
          <p:nvPr>
            <p:ph idx="1"/>
          </p:nvPr>
        </p:nvSpPr>
        <p:spPr>
          <a:xfrm>
            <a:off x="457200" y="1600200"/>
            <a:ext cx="8229600" cy="5069160"/>
          </a:xfrm>
        </p:spPr>
        <p:txBody>
          <a:bodyPr>
            <a:normAutofit/>
          </a:bodyPr>
          <a:lstStyle/>
          <a:p>
            <a:r>
              <a:rPr lang="tr-TR" dirty="0"/>
              <a:t>Açık proje çağrıları ve duyurularına ulaşmak için lütfen </a:t>
            </a:r>
            <a:r>
              <a:rPr lang="tr-TR" dirty="0">
                <a:hlinkClick r:id="rId2"/>
              </a:rPr>
              <a:t>Destek Programları</a:t>
            </a:r>
            <a:r>
              <a:rPr lang="tr-TR" dirty="0"/>
              <a:t> Menüsünden (http://www.ktu.edu.tr/tto-destekprogramlar) kendi alanınıza ait duyuruları inceleyiniz.</a:t>
            </a:r>
            <a:r>
              <a:rPr lang="tr-TR" dirty="0" smtClean="0"/>
              <a:t>.</a:t>
            </a:r>
            <a:endParaRPr lang="tr-TR" dirty="0"/>
          </a:p>
        </p:txBody>
      </p:sp>
    </p:spTree>
    <p:extLst>
      <p:ext uri="{BB962C8B-B14F-4D97-AF65-F5344CB8AC3E}">
        <p14:creationId xmlns:p14="http://schemas.microsoft.com/office/powerpoint/2010/main" val="380006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2696"/>
            <a:ext cx="8229600" cy="1600200"/>
          </a:xfrm>
        </p:spPr>
        <p:txBody>
          <a:bodyPr/>
          <a:lstStyle/>
          <a:p>
            <a:r>
              <a:rPr lang="tr-TR" b="1" dirty="0" smtClean="0">
                <a:effectLst/>
              </a:rPr>
              <a:t>Proje Başvuru Aşamasında Teknik Destek ve Danışmanlık</a:t>
            </a:r>
            <a:endParaRPr lang="tr-TR" dirty="0"/>
          </a:p>
        </p:txBody>
      </p:sp>
      <p:sp>
        <p:nvSpPr>
          <p:cNvPr id="3" name="Content Placeholder 2"/>
          <p:cNvSpPr>
            <a:spLocks noGrp="1"/>
          </p:cNvSpPr>
          <p:nvPr>
            <p:ph idx="1"/>
          </p:nvPr>
        </p:nvSpPr>
        <p:spPr>
          <a:xfrm>
            <a:off x="457200" y="2564904"/>
            <a:ext cx="8435280" cy="3816424"/>
          </a:xfrm>
        </p:spPr>
        <p:txBody>
          <a:bodyPr>
            <a:normAutofit/>
          </a:bodyPr>
          <a:lstStyle/>
          <a:p>
            <a:r>
              <a:rPr lang="tr-TR" dirty="0"/>
              <a:t>İlgili kişilerin Ar-Ge ve yeniliğin </a:t>
            </a:r>
            <a:r>
              <a:rPr lang="tr-TR" dirty="0">
                <a:solidFill>
                  <a:srgbClr val="FF0000"/>
                </a:solidFill>
              </a:rPr>
              <a:t>finansmanı konusunda bilgilendirilerek </a:t>
            </a:r>
            <a:r>
              <a:rPr lang="tr-TR" dirty="0">
                <a:solidFill>
                  <a:srgbClr val="00B050"/>
                </a:solidFill>
              </a:rPr>
              <a:t>fonlara erişiminin kolaylaştırılması</a:t>
            </a:r>
            <a:r>
              <a:rPr lang="tr-TR" dirty="0"/>
              <a:t>, bu kişilerin </a:t>
            </a:r>
            <a:r>
              <a:rPr lang="tr-TR" dirty="0">
                <a:solidFill>
                  <a:srgbClr val="00B050"/>
                </a:solidFill>
              </a:rPr>
              <a:t>ilgili fonlara yönlendirilmesi</a:t>
            </a:r>
            <a:r>
              <a:rPr lang="tr-TR" dirty="0"/>
              <a:t>, Ulusal/uluslararası </a:t>
            </a:r>
            <a:r>
              <a:rPr lang="tr-TR" dirty="0">
                <a:solidFill>
                  <a:srgbClr val="00B050"/>
                </a:solidFill>
              </a:rPr>
              <a:t>fon sağlayan kuruluşlara proje hazırlama ve başvuru </a:t>
            </a:r>
            <a:r>
              <a:rPr lang="tr-TR" dirty="0"/>
              <a:t>hizmetleri verilmesi</a:t>
            </a:r>
            <a:r>
              <a:rPr lang="tr-TR" dirty="0" smtClean="0"/>
              <a:t>, Ulusal/Uluslararası </a:t>
            </a:r>
            <a:r>
              <a:rPr lang="tr-TR" dirty="0">
                <a:solidFill>
                  <a:srgbClr val="00B050"/>
                </a:solidFill>
              </a:rPr>
              <a:t>ortaklıklar kurulmasına destek sağlanması</a:t>
            </a:r>
            <a:r>
              <a:rPr lang="tr-TR" dirty="0"/>
              <a:t> ve </a:t>
            </a:r>
            <a:r>
              <a:rPr lang="tr-TR" dirty="0">
                <a:solidFill>
                  <a:srgbClr val="00B050"/>
                </a:solidFill>
              </a:rPr>
              <a:t>hazırlanan projelerinize ön okuma ve danışmanlık </a:t>
            </a:r>
            <a:r>
              <a:rPr lang="tr-TR" dirty="0"/>
              <a:t>desteği ofisimiz uzmanları tarafından sağlanmaktadır</a:t>
            </a:r>
            <a:r>
              <a:rPr lang="tr-TR" dirty="0" smtClean="0"/>
              <a:t>.</a:t>
            </a:r>
            <a:endParaRPr lang="tr-TR" dirty="0"/>
          </a:p>
        </p:txBody>
      </p:sp>
    </p:spTree>
    <p:extLst>
      <p:ext uri="{BB962C8B-B14F-4D97-AF65-F5344CB8AC3E}">
        <p14:creationId xmlns:p14="http://schemas.microsoft.com/office/powerpoint/2010/main" val="1656235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effectLst/>
              </a:rPr>
              <a:t>İdari Destek ve Danışmanlık</a:t>
            </a:r>
            <a:endParaRPr lang="tr-TR" dirty="0"/>
          </a:p>
        </p:txBody>
      </p:sp>
      <p:sp>
        <p:nvSpPr>
          <p:cNvPr id="3" name="Content Placeholder 2"/>
          <p:cNvSpPr>
            <a:spLocks noGrp="1"/>
          </p:cNvSpPr>
          <p:nvPr>
            <p:ph idx="1"/>
          </p:nvPr>
        </p:nvSpPr>
        <p:spPr/>
        <p:txBody>
          <a:bodyPr/>
          <a:lstStyle/>
          <a:p>
            <a:r>
              <a:rPr lang="tr-TR" dirty="0"/>
              <a:t>Ulusal ve uluslararası araştırma fonlarına sunulan ve kabul edilen </a:t>
            </a:r>
            <a:r>
              <a:rPr lang="tr-TR" dirty="0">
                <a:solidFill>
                  <a:srgbClr val="FF0000"/>
                </a:solidFill>
              </a:rPr>
              <a:t>projelerin izlenmesi, yürütülmesi aşamalarında danışmanlık ve idari destek </a:t>
            </a:r>
            <a:r>
              <a:rPr lang="tr-TR" dirty="0"/>
              <a:t>hizmeti sunulması ofisimiz uzmanları tarafından sağlanmaktadır</a:t>
            </a:r>
            <a:r>
              <a:rPr lang="tr-TR" dirty="0" smtClean="0"/>
              <a:t>.</a:t>
            </a:r>
            <a:endParaRPr lang="tr-TR" dirty="0"/>
          </a:p>
        </p:txBody>
      </p:sp>
    </p:spTree>
    <p:extLst>
      <p:ext uri="{BB962C8B-B14F-4D97-AF65-F5344CB8AC3E}">
        <p14:creationId xmlns:p14="http://schemas.microsoft.com/office/powerpoint/2010/main" val="173296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effectLst/>
              </a:rPr>
              <a:t>Eğitim, Toplantı ve Etkinlikler</a:t>
            </a:r>
            <a:endParaRPr lang="tr-TR" dirty="0"/>
          </a:p>
        </p:txBody>
      </p:sp>
      <p:sp>
        <p:nvSpPr>
          <p:cNvPr id="3" name="Content Placeholder 2"/>
          <p:cNvSpPr>
            <a:spLocks noGrp="1"/>
          </p:cNvSpPr>
          <p:nvPr>
            <p:ph idx="1"/>
          </p:nvPr>
        </p:nvSpPr>
        <p:spPr>
          <a:xfrm>
            <a:off x="457200" y="1600200"/>
            <a:ext cx="8229600" cy="4997152"/>
          </a:xfrm>
        </p:spPr>
        <p:txBody>
          <a:bodyPr>
            <a:normAutofit/>
          </a:bodyPr>
          <a:lstStyle/>
          <a:p>
            <a:r>
              <a:rPr lang="tr-TR" dirty="0"/>
              <a:t>Talep edeceğiniz bilgilendirme toplantısı, eğitim vb. etkinlikler için ofisimiz uzmanları ile iletişime geçmeniz , mevcut etkinlikler hakkında bilgi almak için ise</a:t>
            </a:r>
            <a:r>
              <a:rPr lang="tr-TR" dirty="0">
                <a:hlinkClick r:id="rId2"/>
              </a:rPr>
              <a:t> DUYURULAR</a:t>
            </a:r>
            <a:r>
              <a:rPr lang="tr-TR" dirty="0"/>
              <a:t> </a:t>
            </a:r>
            <a:r>
              <a:rPr lang="tr-TR" dirty="0" smtClean="0"/>
              <a:t/>
            </a:r>
            <a:br>
              <a:rPr lang="tr-TR" dirty="0" smtClean="0"/>
            </a:br>
            <a:r>
              <a:rPr lang="tr-TR" dirty="0" smtClean="0"/>
              <a:t>(</a:t>
            </a:r>
            <a:r>
              <a:rPr lang="tr-TR" dirty="0"/>
              <a:t>http://www.ktu.edu.tr/tto-tumduyuru) ve </a:t>
            </a:r>
            <a:r>
              <a:rPr lang="tr-TR" dirty="0">
                <a:hlinkClick r:id="rId3"/>
              </a:rPr>
              <a:t>ETKİNLİKLER</a:t>
            </a:r>
            <a:r>
              <a:rPr lang="tr-TR" dirty="0"/>
              <a:t> </a:t>
            </a:r>
            <a:br>
              <a:rPr lang="tr-TR" dirty="0"/>
            </a:br>
            <a:r>
              <a:rPr lang="tr-TR" dirty="0"/>
              <a:t>(http://www.ktu.edu.tr/tto-tumetkinlik) bölümünü incelemeniz gerekmektedir.</a:t>
            </a:r>
          </a:p>
        </p:txBody>
      </p:sp>
    </p:spTree>
    <p:extLst>
      <p:ext uri="{BB962C8B-B14F-4D97-AF65-F5344CB8AC3E}">
        <p14:creationId xmlns:p14="http://schemas.microsoft.com/office/powerpoint/2010/main" val="1945769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1604</TotalTime>
  <Words>613</Words>
  <Application>Microsoft Office PowerPoint</Application>
  <PresentationFormat>Ekran Gösterisi (4:3)</PresentationFormat>
  <Paragraphs>83</Paragraphs>
  <Slides>22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Century Gothic</vt:lpstr>
      <vt:lpstr>Courier New</vt:lpstr>
      <vt:lpstr>Palatino Linotype</vt:lpstr>
      <vt:lpstr>Executive</vt:lpstr>
      <vt:lpstr>Karadeniz Teknik Üniversitesi</vt:lpstr>
      <vt:lpstr>Amaç</vt:lpstr>
      <vt:lpstr>Misyon ve Vizyon</vt:lpstr>
      <vt:lpstr>Destek Programlarından Yararlanmaya Yönelik Hizmetler</vt:lpstr>
      <vt:lpstr>Proje ve Araştırmacı Veri Tabanına Erişim</vt:lpstr>
      <vt:lpstr>Açık Proje Çağrılarının Takibi ve Duyuruları</vt:lpstr>
      <vt:lpstr>Proje Başvuru Aşamasında Teknik Destek ve Danışmanlık</vt:lpstr>
      <vt:lpstr>İdari Destek ve Danışmanlık</vt:lpstr>
      <vt:lpstr>Eğitim, Toplantı ve Etkinlikler</vt:lpstr>
      <vt:lpstr>PowerPoint Sunusu</vt:lpstr>
      <vt:lpstr>PowerPoint Sunusu</vt:lpstr>
      <vt:lpstr>Fikri Hak Süreçleri için Destek Hizmetleri</vt:lpstr>
      <vt:lpstr>PowerPoint Sunusu</vt:lpstr>
      <vt:lpstr>PowerPoint Sunusu</vt:lpstr>
      <vt:lpstr>Şirketleşme ve Girişimcilik Hizmetleri</vt:lpstr>
      <vt:lpstr>PowerPoint Sunusu</vt:lpstr>
      <vt:lpstr>PowerPoint Sunusu</vt:lpstr>
      <vt:lpstr>PowerPoint Sunusu</vt:lpstr>
      <vt:lpstr>Proje Destekleri</vt:lpstr>
      <vt:lpstr>BAP10 -Lisans Öğrenci Projesi</vt:lpstr>
      <vt:lpstr>TÜBİTAK 2209-A</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KARADENİZ TEKNİK ÜNİVERSİTESİ</dc:title>
  <dc:creator>aykut</dc:creator>
  <cp:lastModifiedBy>Murat Aykut</cp:lastModifiedBy>
  <cp:revision>43</cp:revision>
  <dcterms:created xsi:type="dcterms:W3CDTF">2018-08-16T12:46:46Z</dcterms:created>
  <dcterms:modified xsi:type="dcterms:W3CDTF">2018-10-15T13:52:40Z</dcterms:modified>
</cp:coreProperties>
</file>