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6"/>
  </p:notesMasterIdLst>
  <p:sldIdLst>
    <p:sldId id="256" r:id="rId2"/>
    <p:sldId id="353" r:id="rId3"/>
    <p:sldId id="365" r:id="rId4"/>
    <p:sldId id="366" r:id="rId5"/>
    <p:sldId id="354" r:id="rId6"/>
    <p:sldId id="355" r:id="rId7"/>
    <p:sldId id="356" r:id="rId8"/>
    <p:sldId id="357" r:id="rId9"/>
    <p:sldId id="358" r:id="rId10"/>
    <p:sldId id="359" r:id="rId11"/>
    <p:sldId id="360" r:id="rId12"/>
    <p:sldId id="367" r:id="rId13"/>
    <p:sldId id="361" r:id="rId14"/>
    <p:sldId id="362" r:id="rId15"/>
    <p:sldId id="363" r:id="rId16"/>
    <p:sldId id="257" r:id="rId17"/>
    <p:sldId id="338" r:id="rId18"/>
    <p:sldId id="364" r:id="rId19"/>
    <p:sldId id="368" r:id="rId20"/>
    <p:sldId id="339" r:id="rId21"/>
    <p:sldId id="340" r:id="rId22"/>
    <p:sldId id="342" r:id="rId23"/>
    <p:sldId id="369" r:id="rId24"/>
    <p:sldId id="343" r:id="rId25"/>
    <p:sldId id="269" r:id="rId26"/>
    <p:sldId id="335" r:id="rId27"/>
    <p:sldId id="336" r:id="rId28"/>
    <p:sldId id="337" r:id="rId29"/>
    <p:sldId id="370" r:id="rId30"/>
    <p:sldId id="371"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90" r:id="rId86"/>
    <p:sldId id="389" r:id="rId87"/>
    <p:sldId id="388" r:id="rId88"/>
    <p:sldId id="387" r:id="rId89"/>
    <p:sldId id="386" r:id="rId90"/>
    <p:sldId id="385" r:id="rId91"/>
    <p:sldId id="384" r:id="rId92"/>
    <p:sldId id="383" r:id="rId93"/>
    <p:sldId id="382" r:id="rId94"/>
    <p:sldId id="381" r:id="rId95"/>
    <p:sldId id="380" r:id="rId96"/>
    <p:sldId id="379" r:id="rId97"/>
    <p:sldId id="378" r:id="rId98"/>
    <p:sldId id="377" r:id="rId99"/>
    <p:sldId id="376" r:id="rId100"/>
    <p:sldId id="375" r:id="rId101"/>
    <p:sldId id="374" r:id="rId102"/>
    <p:sldId id="373" r:id="rId103"/>
    <p:sldId id="372" r:id="rId104"/>
    <p:sldId id="352" r:id="rId10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38" autoAdjust="0"/>
  </p:normalViewPr>
  <p:slideViewPr>
    <p:cSldViewPr>
      <p:cViewPr varScale="1">
        <p:scale>
          <a:sx n="87" d="100"/>
          <a:sy n="87" d="100"/>
        </p:scale>
        <p:origin x="148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E2302A-757A-4B8D-A956-BA616AA5BC49}" type="datetimeFigureOut">
              <a:rPr lang="tr-TR" smtClean="0"/>
              <a:pPr/>
              <a:t>05.11.18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3262A-CED7-40A4-9BF3-A0AA2D3C564F}" type="slidenum">
              <a:rPr lang="tr-TR" smtClean="0"/>
              <a:pPr/>
              <a:t>‹#›</a:t>
            </a:fld>
            <a:endParaRPr lang="tr-TR"/>
          </a:p>
        </p:txBody>
      </p:sp>
    </p:spTree>
    <p:extLst>
      <p:ext uri="{BB962C8B-B14F-4D97-AF65-F5344CB8AC3E}">
        <p14:creationId xmlns:p14="http://schemas.microsoft.com/office/powerpoint/2010/main" val="11652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BC9AAF8-F6F0-43EE-9F4C-24B79F00C5BA}" type="slidenum">
              <a:rPr lang="tr-TR" smtClean="0"/>
              <a:pPr/>
              <a:t>4</a:t>
            </a:fld>
            <a:endParaRPr lang="tr-TR"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tr-TR" smtClean="0"/>
              <a:t>Bir çoğumuz bunun imkansız olduğunu düşünürüz. Bize söylenmemesine rağmen pek çoğumuz bu 9 nokta ile sınırlı olacağımızı düşünmüşüzdür. Bizim dış dünyadan aldığımız bilgilerle kendimizi nasıl sınırlayacağımızı gösteren bir örnektir. Eğer kendimizi sınırlayan şeylerin dışına çıkılıverse aslında çözümsüz olmadığı görülecektir. Bir çok yenilik ve icat burada olmaktadır. Dış dünyadan aldıklarımızın sınırlarını aşabilenler yenilik yapabilenlerdir.</a:t>
            </a:r>
            <a:endParaRPr lang="en-US" smtClean="0"/>
          </a:p>
        </p:txBody>
      </p:sp>
    </p:spTree>
    <p:extLst>
      <p:ext uri="{BB962C8B-B14F-4D97-AF65-F5344CB8AC3E}">
        <p14:creationId xmlns:p14="http://schemas.microsoft.com/office/powerpoint/2010/main" val="164047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BC9AAF8-F6F0-43EE-9F4C-24B79F00C5BA}" type="slidenum">
              <a:rPr lang="tr-TR" smtClean="0"/>
              <a:pPr/>
              <a:t>5</a:t>
            </a:fld>
            <a:endParaRPr lang="tr-TR"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tr-TR" smtClean="0"/>
              <a:t>Bir çoğumuz bunun imkansız olduğunu düşünürüz. Bize söylenmemesine rağmen pek çoğumuz bu 9 nokta ile sınırlı olacağımızı düşünmüşüzdür. Bizim dış dünyadan aldığımız bilgilerle kendimizi nasıl sınırlayacağımızı gösteren bir örnektir. Eğer kendimizi sınırlayan şeylerin dışına çıkılıverse aslında çözümsüz olmadığı görülecektir. Bir çok yenilik ve icat burada olmaktadır. Dış dünyadan aldıklarımızın sınırlarını aşabilenler yenilik yapabilenlerdir.</a:t>
            </a:r>
            <a:endParaRPr lang="en-US" smtClean="0"/>
          </a:p>
        </p:txBody>
      </p:sp>
    </p:spTree>
    <p:extLst>
      <p:ext uri="{BB962C8B-B14F-4D97-AF65-F5344CB8AC3E}">
        <p14:creationId xmlns:p14="http://schemas.microsoft.com/office/powerpoint/2010/main" val="1844341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63008B5-89C3-4D27-A38A-A5D2C31B0B66}" type="slidenum">
              <a:rPr lang="tr-TR" smtClean="0"/>
              <a:pPr/>
              <a:t>9</a:t>
            </a:fld>
            <a:endParaRPr lang="tr-TR"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tr-TR" b="1" smtClean="0"/>
              <a:t>Tümden gelim</a:t>
            </a:r>
          </a:p>
          <a:p>
            <a:pPr eaLnBrk="1" hangingPunct="1"/>
            <a:r>
              <a:rPr lang="tr-TR" b="1" smtClean="0"/>
              <a:t>İki tür çıkarım vardır</a:t>
            </a:r>
          </a:p>
          <a:p>
            <a:pPr eaLnBrk="1" hangingPunct="1"/>
            <a:r>
              <a:rPr lang="tr-TR" b="1" smtClean="0"/>
              <a:t>1. </a:t>
            </a:r>
            <a:r>
              <a:rPr lang="en-US" b="1" smtClean="0"/>
              <a:t>Doğrudan çıkarımlar</a:t>
            </a:r>
          </a:p>
          <a:p>
            <a:pPr eaLnBrk="1" hangingPunct="1"/>
            <a:r>
              <a:rPr lang="en-US" smtClean="0"/>
              <a:t>Tek bir öncülden sonuca geçilen, yani biri öncül diğeri sonuç olmak üzere iki önermeden oluşan çıkarımlardır. Zihnimizin birinci önermeden, arada başka bir önerme kullanmaksızın doğrudan doğruya, sonuç çıkarmak suretiyle yaptığı akıl yürütme şeklidir. Örneğin "Her insan canlıdır" önermesi bilinen bir gerçekse, zihminiz, hiçbir aracı önerme kullanmaksızın "Bazı canlılar, insandır" sonucunu çıkarabilir. Bu doğrudan tümdengelim şeklidir.</a:t>
            </a:r>
            <a:endParaRPr lang="tr-TR" smtClean="0"/>
          </a:p>
          <a:p>
            <a:pPr eaLnBrk="1" hangingPunct="1"/>
            <a:r>
              <a:rPr lang="tr-TR" b="1" smtClean="0"/>
              <a:t>2. </a:t>
            </a:r>
            <a:r>
              <a:rPr lang="en-US" b="1" smtClean="0"/>
              <a:t>Dolaylı çıkarımlar</a:t>
            </a:r>
          </a:p>
          <a:p>
            <a:pPr eaLnBrk="1" hangingPunct="1"/>
            <a:r>
              <a:rPr lang="en-US" smtClean="0"/>
              <a:t>Zihnimizin, birinci önermeden sonuca geçerken, arada başka önermelerden yararlanmak suretiyle yapmış olduğu akıl yürütme şeklidir, en az iki öncül ve bir sonuç önermesinden kurulu yani en az üç önermeyi içeren çıkarımlardır. Örneğin: "İnsanlar ölümlüdür, Sokrates insandır. O halde Sokrates'de ölümlüdür. Ya da matematiksel:</a:t>
            </a:r>
            <a:endParaRPr lang="tr-TR" smtClean="0"/>
          </a:p>
          <a:p>
            <a:pPr eaLnBrk="1" hangingPunct="1"/>
            <a:r>
              <a:rPr lang="en-US" smtClean="0"/>
              <a:t>Eğer</a:t>
            </a:r>
            <a:r>
              <a:rPr lang="tr-TR" smtClean="0"/>
              <a:t> A:B</a:t>
            </a:r>
            <a:r>
              <a:rPr lang="en-US" smtClean="0"/>
              <a:t>   ve </a:t>
            </a:r>
            <a:r>
              <a:rPr lang="tr-TR" smtClean="0"/>
              <a:t>B:C</a:t>
            </a:r>
            <a:r>
              <a:rPr lang="en-US" smtClean="0"/>
              <a:t> </a:t>
            </a:r>
            <a:r>
              <a:rPr lang="tr-TR" smtClean="0"/>
              <a:t>ise</a:t>
            </a:r>
            <a:r>
              <a:rPr lang="en-US" smtClean="0"/>
              <a:t> o zaman   </a:t>
            </a:r>
            <a:r>
              <a:rPr lang="tr-TR" smtClean="0"/>
              <a:t>B:C</a:t>
            </a:r>
          </a:p>
          <a:p>
            <a:pPr eaLnBrk="1" hangingPunct="1"/>
            <a:endParaRPr lang="tr-TR" smtClean="0"/>
          </a:p>
        </p:txBody>
      </p:sp>
    </p:spTree>
    <p:extLst>
      <p:ext uri="{BB962C8B-B14F-4D97-AF65-F5344CB8AC3E}">
        <p14:creationId xmlns:p14="http://schemas.microsoft.com/office/powerpoint/2010/main" val="198067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9F3F003-08C9-4573-9785-656BF0E293B1}" type="slidenum">
              <a:rPr lang="tr-TR" smtClean="0"/>
              <a:pPr/>
              <a:t>10</a:t>
            </a:fld>
            <a:endParaRPr lang="tr-TR"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b="1" smtClean="0"/>
              <a:t>Tümevarım</a:t>
            </a:r>
            <a:r>
              <a:rPr lang="en-US" smtClean="0"/>
              <a:t>,</a:t>
            </a:r>
            <a:endParaRPr lang="tr-TR" smtClean="0"/>
          </a:p>
          <a:p>
            <a:pPr eaLnBrk="1" hangingPunct="1"/>
            <a:r>
              <a:rPr lang="en-US" smtClean="0"/>
              <a:t>tümdengelimin aksine, özel bir önermeden genel bir önermeye gidişi sağlayan düşünce biçimidir.</a:t>
            </a:r>
          </a:p>
          <a:p>
            <a:pPr eaLnBrk="1" hangingPunct="1"/>
            <a:r>
              <a:rPr lang="en-US" smtClean="0"/>
              <a:t>Örneğin; uçurumdan düşen ilk koyun öldü. Uçurumdan düşen ikinci koyun öldü. Uçurumdan düşen üçüncü koyun öldü. Uçurumdan düşen son koyun da öldü. O halde uçurumdan düşen koyun ölür.</a:t>
            </a:r>
          </a:p>
          <a:p>
            <a:pPr eaLnBrk="1" hangingPunct="1"/>
            <a:r>
              <a:rPr lang="en-US" smtClean="0"/>
              <a:t>Tümevarım daha çok gözleme ve deneye dayanır ve bu özelliğinden dolayı daha çok fen bilimlerinde kullanılır. Bir deney ortamı oluşturmayı ve bunu denetlemeyi önererek çeşitli çıkarımlarda bulunmayı öneren ilk kişi İbn Heysem’dir fakat Sir Francis Bacon ilk deneyi yapan ve modern bilimi kuran kişi olarak bilinmektedir.</a:t>
            </a:r>
          </a:p>
          <a:p>
            <a:pPr eaLnBrk="1" hangingPunct="1"/>
            <a:endParaRPr lang="tr-TR" b="1" smtClean="0"/>
          </a:p>
          <a:p>
            <a:pPr eaLnBrk="1" hangingPunct="1"/>
            <a:r>
              <a:rPr lang="en-US" b="1" smtClean="0"/>
              <a:t>Önerme</a:t>
            </a:r>
            <a:r>
              <a:rPr lang="en-US" smtClean="0"/>
              <a:t>, mantıkta, öne sürülen bir ifadenin, değeri </a:t>
            </a:r>
            <a:r>
              <a:rPr lang="en-US" i="1" smtClean="0"/>
              <a:t>ya doğru ya da yanlış</a:t>
            </a:r>
            <a:r>
              <a:rPr lang="en-US" smtClean="0"/>
              <a:t> olmak zorunda olan içeriğine denir.</a:t>
            </a:r>
          </a:p>
          <a:p>
            <a:pPr eaLnBrk="1" hangingPunct="1"/>
            <a:r>
              <a:rPr lang="en-US" smtClean="0"/>
              <a:t>Örnekler:</a:t>
            </a:r>
          </a:p>
          <a:p>
            <a:pPr eaLnBrk="1" hangingPunct="1"/>
            <a:r>
              <a:rPr lang="en-US" smtClean="0"/>
              <a:t>2 &lt; 3 (Doğru bir önerme) </a:t>
            </a:r>
          </a:p>
          <a:p>
            <a:pPr eaLnBrk="1" hangingPunct="1"/>
            <a:r>
              <a:rPr lang="en-US" smtClean="0"/>
              <a:t>Türkiye'nin başkenti Ankara'dır. (Doğru bir önerme) </a:t>
            </a:r>
          </a:p>
          <a:p>
            <a:pPr eaLnBrk="1" hangingPunct="1"/>
            <a:r>
              <a:rPr lang="en-US" smtClean="0"/>
              <a:t>7 = 8 (Yanlış bir önerme) </a:t>
            </a:r>
          </a:p>
          <a:p>
            <a:pPr eaLnBrk="1" hangingPunct="1"/>
            <a:endParaRPr lang="en-US" smtClean="0"/>
          </a:p>
          <a:p>
            <a:pPr eaLnBrk="1" hangingPunct="1"/>
            <a:endParaRPr lang="en-US" smtClean="0"/>
          </a:p>
          <a:p>
            <a:pPr eaLnBrk="1" hangingPunct="1"/>
            <a:endParaRPr lang="en-US" smtClean="0"/>
          </a:p>
        </p:txBody>
      </p:sp>
    </p:spTree>
    <p:extLst>
      <p:ext uri="{BB962C8B-B14F-4D97-AF65-F5344CB8AC3E}">
        <p14:creationId xmlns:p14="http://schemas.microsoft.com/office/powerpoint/2010/main" val="91198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87597C5B-1C01-4ACE-9497-E58BF6B8B629}" type="datetimeFigureOut">
              <a:rPr lang="tr-TR" smtClean="0"/>
              <a:pPr/>
              <a:t>05.11.18</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C1379041-83EA-4A77-AC99-4F532E0B71CD}"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7597C5B-1C01-4ACE-9497-E58BF6B8B629}" type="datetimeFigureOut">
              <a:rPr lang="tr-TR" smtClean="0"/>
              <a:pPr/>
              <a:t>05.11.18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1379041-83EA-4A77-AC99-4F532E0B71C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7597C5B-1C01-4ACE-9497-E58BF6B8B629}" type="datetimeFigureOut">
              <a:rPr lang="tr-TR" smtClean="0"/>
              <a:pPr/>
              <a:t>05.11.18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1379041-83EA-4A77-AC99-4F532E0B71C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7597C5B-1C01-4ACE-9497-E58BF6B8B629}" type="datetimeFigureOut">
              <a:rPr lang="tr-TR" smtClean="0"/>
              <a:pPr/>
              <a:t>05.11.18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1379041-83EA-4A77-AC99-4F532E0B71C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87597C5B-1C01-4ACE-9497-E58BF6B8B629}" type="datetimeFigureOut">
              <a:rPr lang="tr-TR" smtClean="0"/>
              <a:pPr/>
              <a:t>05.11.18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1379041-83EA-4A77-AC99-4F532E0B71CD}"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87597C5B-1C01-4ACE-9497-E58BF6B8B629}" type="datetimeFigureOut">
              <a:rPr lang="tr-TR" smtClean="0"/>
              <a:pPr/>
              <a:t>05.11.18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1379041-83EA-4A77-AC99-4F532E0B71C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87597C5B-1C01-4ACE-9497-E58BF6B8B629}" type="datetimeFigureOut">
              <a:rPr lang="tr-TR" smtClean="0"/>
              <a:pPr/>
              <a:t>05.11.18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1379041-83EA-4A77-AC99-4F532E0B71C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87597C5B-1C01-4ACE-9497-E58BF6B8B629}" type="datetimeFigureOut">
              <a:rPr lang="tr-TR" smtClean="0"/>
              <a:pPr/>
              <a:t>05.11.18</a:t>
            </a:fld>
            <a:endParaRPr lang="tr-TR"/>
          </a:p>
        </p:txBody>
      </p:sp>
      <p:sp>
        <p:nvSpPr>
          <p:cNvPr id="8" name="7 Slayt Numarası Yer Tutucusu"/>
          <p:cNvSpPr>
            <a:spLocks noGrp="1"/>
          </p:cNvSpPr>
          <p:nvPr>
            <p:ph type="sldNum" sz="quarter" idx="11"/>
          </p:nvPr>
        </p:nvSpPr>
        <p:spPr/>
        <p:txBody>
          <a:bodyPr/>
          <a:lstStyle/>
          <a:p>
            <a:fld id="{C1379041-83EA-4A77-AC99-4F532E0B71CD}" type="slidenum">
              <a:rPr lang="tr-TR" smtClean="0"/>
              <a:pPr/>
              <a:t>‹#›</a:t>
            </a:fld>
            <a:endParaRPr lang="tr-TR"/>
          </a:p>
        </p:txBody>
      </p:sp>
      <p:sp>
        <p:nvSpPr>
          <p:cNvPr id="9" name="8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7597C5B-1C01-4ACE-9497-E58BF6B8B629}" type="datetimeFigureOut">
              <a:rPr lang="tr-TR" smtClean="0"/>
              <a:pPr/>
              <a:t>05.11.18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1379041-83EA-4A77-AC99-4F532E0B71C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87597C5B-1C01-4ACE-9497-E58BF6B8B629}" type="datetimeFigureOut">
              <a:rPr lang="tr-TR" smtClean="0"/>
              <a:pPr/>
              <a:t>05.11.18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156448" y="6422064"/>
            <a:ext cx="762000" cy="365125"/>
          </a:xfrm>
        </p:spPr>
        <p:txBody>
          <a:bodyPr/>
          <a:lstStyle/>
          <a:p>
            <a:fld id="{C1379041-83EA-4A77-AC99-4F532E0B71C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457200" y="6422064"/>
            <a:ext cx="2133600" cy="365125"/>
          </a:xfrm>
        </p:spPr>
        <p:txBody>
          <a:bodyPr/>
          <a:lstStyle/>
          <a:p>
            <a:fld id="{87597C5B-1C01-4ACE-9497-E58BF6B8B629}" type="datetimeFigureOut">
              <a:rPr lang="tr-TR" smtClean="0"/>
              <a:pPr/>
              <a:t>05.11.18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1379041-83EA-4A77-AC99-4F532E0B71C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Yer Tutucusu"/>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7597C5B-1C01-4ACE-9497-E58BF6B8B629}" type="datetimeFigureOut">
              <a:rPr lang="tr-TR" smtClean="0"/>
              <a:pPr/>
              <a:t>05.11.18</a:t>
            </a:fld>
            <a:endParaRPr lang="tr-TR"/>
          </a:p>
        </p:txBody>
      </p:sp>
      <p:sp>
        <p:nvSpPr>
          <p:cNvPr id="22" name="21 Altbilgi Yer Tutucusu"/>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tr-TR"/>
          </a:p>
        </p:txBody>
      </p:sp>
      <p:sp>
        <p:nvSpPr>
          <p:cNvPr id="18" name="17 Slayt Numarası Yer Tutucusu"/>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1379041-83EA-4A77-AC99-4F532E0B71CD}"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tr.wikipedia.org/wiki/Neden" TargetMode="External"/><Relationship Id="rId3" Type="http://schemas.openxmlformats.org/officeDocument/2006/relationships/hyperlink" Target="http://tr.wikipedia.org/wiki/Gazetecilik" TargetMode="External"/><Relationship Id="rId7" Type="http://schemas.openxmlformats.org/officeDocument/2006/relationships/hyperlink" Target="http://tr.wikipedia.org/w/index.php?title=Nas%C4%B1l&amp;action=edit&amp;redlink=1" TargetMode="External"/><Relationship Id="rId2" Type="http://schemas.openxmlformats.org/officeDocument/2006/relationships/hyperlink" Target="http://tr.wikipedia.org/wiki/5n_1k_(gazetecilik_terimi)" TargetMode="External"/><Relationship Id="rId1" Type="http://schemas.openxmlformats.org/officeDocument/2006/relationships/slideLayout" Target="../slideLayouts/slideLayout2.xml"/><Relationship Id="rId6" Type="http://schemas.openxmlformats.org/officeDocument/2006/relationships/hyperlink" Target="http://tr.wikipedia.org/w/index.php?title=Nerede&amp;action=edit&amp;redlink=1" TargetMode="External"/><Relationship Id="rId11" Type="http://schemas.openxmlformats.org/officeDocument/2006/relationships/hyperlink" Target="http://tr.wikipedia.org/wiki/6N_1K" TargetMode="External"/><Relationship Id="rId5" Type="http://schemas.openxmlformats.org/officeDocument/2006/relationships/hyperlink" Target="http://tr.wikipedia.org/w/index.php?title=Ne_zaman&amp;action=edit&amp;redlink=1" TargetMode="External"/><Relationship Id="rId10" Type="http://schemas.openxmlformats.org/officeDocument/2006/relationships/hyperlink" Target="http://tr.wikipedia.org/w/index.php?title=Nereden&amp;action=edit&amp;redlink=1" TargetMode="External"/><Relationship Id="rId4" Type="http://schemas.openxmlformats.org/officeDocument/2006/relationships/hyperlink" Target="http://tr.wikipedia.org/wiki/Ne" TargetMode="External"/><Relationship Id="rId9" Type="http://schemas.openxmlformats.org/officeDocument/2006/relationships/hyperlink" Target="http://tr.wikipedia.org/wiki/Kim"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Kritik analitik düşünme</a:t>
            </a:r>
            <a:endParaRPr lang="tr-TR" dirty="0"/>
          </a:p>
        </p:txBody>
      </p:sp>
      <p:sp>
        <p:nvSpPr>
          <p:cNvPr id="3" name="2 Alt Başlık"/>
          <p:cNvSpPr>
            <a:spLocks noGrp="1"/>
          </p:cNvSpPr>
          <p:nvPr>
            <p:ph type="subTitle" idx="1"/>
          </p:nvPr>
        </p:nvSpPr>
        <p:spPr/>
        <p:txBody>
          <a:bodyPr/>
          <a:lstStyle/>
          <a:p>
            <a:r>
              <a:rPr lang="tr-TR" dirty="0" smtClean="0"/>
              <a:t>Dogmatik değil de, bilginin akıl süzgecinden geçirilmesini destekleyen bir yöntem:</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eaLnBrk="1" hangingPunct="1"/>
            <a:r>
              <a:rPr lang="en-US" sz="4000" b="1" smtClean="0"/>
              <a:t>Tüme</a:t>
            </a:r>
            <a:r>
              <a:rPr lang="tr-TR" sz="4000" b="1" smtClean="0"/>
              <a:t> </a:t>
            </a:r>
            <a:r>
              <a:rPr lang="en-US" sz="4000" b="1" smtClean="0"/>
              <a:t>varım</a:t>
            </a:r>
            <a:br>
              <a:rPr lang="en-US" sz="4000" b="1" smtClean="0"/>
            </a:br>
            <a:endParaRPr lang="en-US" sz="4000" b="1" smtClean="0"/>
          </a:p>
        </p:txBody>
      </p:sp>
      <p:sp>
        <p:nvSpPr>
          <p:cNvPr id="198659" name="Rectangle 3"/>
          <p:cNvSpPr>
            <a:spLocks noGrp="1" noChangeArrowheads="1"/>
          </p:cNvSpPr>
          <p:nvPr>
            <p:ph type="body" idx="1"/>
          </p:nvPr>
        </p:nvSpPr>
        <p:spPr>
          <a:xfrm>
            <a:off x="457200" y="1125538"/>
            <a:ext cx="8229600" cy="5000625"/>
          </a:xfrm>
        </p:spPr>
        <p:txBody>
          <a:bodyPr/>
          <a:lstStyle/>
          <a:p>
            <a:pPr eaLnBrk="1" hangingPunct="1">
              <a:lnSpc>
                <a:spcPct val="90000"/>
              </a:lnSpc>
            </a:pPr>
            <a:r>
              <a:rPr lang="tr-TR" smtClean="0"/>
              <a:t>U</a:t>
            </a:r>
            <a:r>
              <a:rPr lang="en-US" smtClean="0"/>
              <a:t>çurumdan düşen ilk koyun öldü. Uçurumdan düşen ikinci koyun öldü. Uçurumdan düşen üçüncü koyun öldü. Uçurumdan düşen son koyun da öldü.</a:t>
            </a:r>
            <a:endParaRPr lang="tr-TR" smtClean="0"/>
          </a:p>
          <a:p>
            <a:pPr eaLnBrk="1" hangingPunct="1">
              <a:lnSpc>
                <a:spcPct val="90000"/>
              </a:lnSpc>
            </a:pPr>
            <a:r>
              <a:rPr lang="en-US" smtClean="0"/>
              <a:t>O halde</a:t>
            </a:r>
            <a:endParaRPr lang="tr-TR" smtClean="0"/>
          </a:p>
          <a:p>
            <a:pPr eaLnBrk="1" hangingPunct="1">
              <a:lnSpc>
                <a:spcPct val="90000"/>
              </a:lnSpc>
            </a:pPr>
            <a:r>
              <a:rPr lang="tr-TR" smtClean="0"/>
              <a:t>U</a:t>
            </a:r>
            <a:r>
              <a:rPr lang="en-US" smtClean="0"/>
              <a:t>çurumdan düşen koyun ölür.</a:t>
            </a:r>
          </a:p>
          <a:p>
            <a:pPr eaLnBrk="1" hangingPunct="1">
              <a:lnSpc>
                <a:spcPct val="90000"/>
              </a:lnSpc>
            </a:pPr>
            <a:endParaRPr lang="tr-TR" smtClean="0"/>
          </a:p>
          <a:p>
            <a:pPr eaLnBrk="1" hangingPunct="1">
              <a:lnSpc>
                <a:spcPct val="90000"/>
              </a:lnSpc>
            </a:pPr>
            <a:r>
              <a:rPr lang="en-US" smtClean="0"/>
              <a:t>Tümevarım daha çok gözleme ve deneye dayanır ve bu özelliğinden dolayı daha çok fen bilimlerinde kullanılır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8659">
                                            <p:txEl>
                                              <p:pRg st="0" end="0"/>
                                            </p:txEl>
                                          </p:spTgt>
                                        </p:tgtEl>
                                        <p:attrNameLst>
                                          <p:attrName>style.visibility</p:attrName>
                                        </p:attrNameLst>
                                      </p:cBhvr>
                                      <p:to>
                                        <p:strVal val="visible"/>
                                      </p:to>
                                    </p:set>
                                    <p:anim calcmode="discrete" valueType="clr">
                                      <p:cBhvr override="childStyle">
                                        <p:cTn id="7" dur="80"/>
                                        <p:tgtEl>
                                          <p:spTgt spid="1986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865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865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98659">
                                            <p:txEl>
                                              <p:pRg st="1" end="1"/>
                                            </p:txEl>
                                          </p:spTgt>
                                        </p:tgtEl>
                                        <p:attrNameLst>
                                          <p:attrName>style.visibility</p:attrName>
                                        </p:attrNameLst>
                                      </p:cBhvr>
                                      <p:to>
                                        <p:strVal val="visible"/>
                                      </p:to>
                                    </p:set>
                                    <p:anim calcmode="discrete" valueType="clr">
                                      <p:cBhvr override="childStyle">
                                        <p:cTn id="14" dur="80"/>
                                        <p:tgtEl>
                                          <p:spTgt spid="19865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9865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98659">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98659">
                                            <p:txEl>
                                              <p:pRg st="2" end="2"/>
                                            </p:txEl>
                                          </p:spTgt>
                                        </p:tgtEl>
                                        <p:attrNameLst>
                                          <p:attrName>style.visibility</p:attrName>
                                        </p:attrNameLst>
                                      </p:cBhvr>
                                      <p:to>
                                        <p:strVal val="visible"/>
                                      </p:to>
                                    </p:set>
                                    <p:anim calcmode="discrete" valueType="clr">
                                      <p:cBhvr override="childStyle">
                                        <p:cTn id="21" dur="80"/>
                                        <p:tgtEl>
                                          <p:spTgt spid="19865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98659">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98659">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98659">
                                            <p:txEl>
                                              <p:pRg st="4" end="4"/>
                                            </p:txEl>
                                          </p:spTgt>
                                        </p:tgtEl>
                                        <p:attrNameLst>
                                          <p:attrName>style.visibility</p:attrName>
                                        </p:attrNameLst>
                                      </p:cBhvr>
                                      <p:to>
                                        <p:strVal val="visible"/>
                                      </p:to>
                                    </p:set>
                                    <p:anim calcmode="discrete" valueType="clr">
                                      <p:cBhvr override="childStyle">
                                        <p:cTn id="28" dur="80"/>
                                        <p:tgtEl>
                                          <p:spTgt spid="19865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98659">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198659">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319023" y="594917"/>
            <a:ext cx="4505954" cy="5668166"/>
          </a:xfrm>
          <a:prstGeom prst="rect">
            <a:avLst/>
          </a:prstGeom>
        </p:spPr>
      </p:pic>
    </p:spTree>
    <p:extLst>
      <p:ext uri="{BB962C8B-B14F-4D97-AF65-F5344CB8AC3E}">
        <p14:creationId xmlns:p14="http://schemas.microsoft.com/office/powerpoint/2010/main" val="3826365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319023" y="594917"/>
            <a:ext cx="4505954" cy="5668166"/>
          </a:xfrm>
          <a:prstGeom prst="rect">
            <a:avLst/>
          </a:prstGeom>
        </p:spPr>
      </p:pic>
    </p:spTree>
    <p:extLst>
      <p:ext uri="{BB962C8B-B14F-4D97-AF65-F5344CB8AC3E}">
        <p14:creationId xmlns:p14="http://schemas.microsoft.com/office/powerpoint/2010/main" val="41017109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319023" y="594917"/>
            <a:ext cx="4505954" cy="5668166"/>
          </a:xfrm>
          <a:prstGeom prst="rect">
            <a:avLst/>
          </a:prstGeom>
        </p:spPr>
      </p:pic>
    </p:spTree>
    <p:extLst>
      <p:ext uri="{BB962C8B-B14F-4D97-AF65-F5344CB8AC3E}">
        <p14:creationId xmlns:p14="http://schemas.microsoft.com/office/powerpoint/2010/main" val="25139378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319023" y="594917"/>
            <a:ext cx="4505954" cy="5668166"/>
          </a:xfrm>
          <a:prstGeom prst="rect">
            <a:avLst/>
          </a:prstGeom>
        </p:spPr>
      </p:pic>
    </p:spTree>
    <p:extLst>
      <p:ext uri="{BB962C8B-B14F-4D97-AF65-F5344CB8AC3E}">
        <p14:creationId xmlns:p14="http://schemas.microsoft.com/office/powerpoint/2010/main" val="32370637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699792" y="1628800"/>
            <a:ext cx="3615680" cy="1143000"/>
          </a:xfrm>
        </p:spPr>
        <p:txBody>
          <a:bodyPr/>
          <a:lstStyle/>
          <a:p>
            <a:r>
              <a:rPr lang="tr-TR" dirty="0" smtClean="0"/>
              <a:t>Teşekkürler…</a:t>
            </a:r>
            <a:endParaRPr lang="tr-TR" dirty="0"/>
          </a:p>
        </p:txBody>
      </p:sp>
      <p:sp>
        <p:nvSpPr>
          <p:cNvPr id="3" name="2 İçerik Yer Tutucusu"/>
          <p:cNvSpPr>
            <a:spLocks noGrp="1"/>
          </p:cNvSpPr>
          <p:nvPr>
            <p:ph idx="1"/>
          </p:nvPr>
        </p:nvSpPr>
        <p:spPr>
          <a:xfrm>
            <a:off x="1403648" y="3501008"/>
            <a:ext cx="5698976" cy="820688"/>
          </a:xfrm>
        </p:spPr>
        <p:txBody>
          <a:bodyPr/>
          <a:lstStyle/>
          <a:p>
            <a:pPr>
              <a:buNone/>
            </a:pPr>
            <a:r>
              <a:rPr lang="tr-TR" dirty="0" smtClean="0"/>
              <a:t>Kaynak: www.kritik-analitik.com</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KRİTİK-ANALİTİK DÜŞÜNME NASIL YAPILMALIDIR?</a:t>
            </a:r>
            <a:endParaRPr lang="tr-TR" dirty="0"/>
          </a:p>
        </p:txBody>
      </p:sp>
      <p:sp>
        <p:nvSpPr>
          <p:cNvPr id="3" name="2 İçerik Yer Tutucusu"/>
          <p:cNvSpPr>
            <a:spLocks noGrp="1"/>
          </p:cNvSpPr>
          <p:nvPr>
            <p:ph idx="1"/>
          </p:nvPr>
        </p:nvSpPr>
        <p:spPr>
          <a:xfrm>
            <a:off x="457200" y="1600200"/>
            <a:ext cx="7787208" cy="4853136"/>
          </a:xfrm>
        </p:spPr>
        <p:txBody>
          <a:bodyPr>
            <a:normAutofit fontScale="55000" lnSpcReduction="20000"/>
          </a:bodyPr>
          <a:lstStyle/>
          <a:p>
            <a:r>
              <a:rPr lang="tr-TR" dirty="0" smtClean="0"/>
              <a:t>Herhangi bir konuda kritik analitik düşünme yöntemini uygulamak için, birbirine bağlı ve birbirinin devamı niteliğinde olan iki ana yaklaşım uygulanmalıdır. “Sorunu anlama” ve “sorunu çözme” yaklaşımları.</a:t>
            </a:r>
          </a:p>
          <a:p>
            <a:r>
              <a:rPr lang="tr-TR" dirty="0" smtClean="0"/>
              <a:t>Sorunu anlamak aşamasında yapılması gerekenler şunlardır:</a:t>
            </a:r>
          </a:p>
          <a:p>
            <a:r>
              <a:rPr lang="tr-TR" dirty="0" smtClean="0"/>
              <a:t>1. Bilgi topla: Sorun ile ilgili bütün bilgi ve belgeleri değerlendirerek konu hakkında detaylı bilgi sahibi olmak. Bu aşamada; tarafsız olmak, doğru bilgi kaynaklarını seçmek, doğrudan bilgi toplamak ve birden fazla bilgi kaynağına başvurmak önemlidir.</a:t>
            </a:r>
          </a:p>
          <a:p>
            <a:r>
              <a:rPr lang="tr-TR" dirty="0" smtClean="0"/>
              <a:t>2. Mevcut durumu tanımla: Sorunun veya olayın boyutu, olumlu ya da olumsuz faktörler gözden geçirilip mevcut durumu bütün yönleri ile kavramak. 5N-1K (</a:t>
            </a:r>
            <a:r>
              <a:rPr lang="fi-FI" dirty="0"/>
              <a:t>"ne? ne zaman? nerede? nasıl? neden? kim?"</a:t>
            </a:r>
            <a:r>
              <a:rPr lang="tr-TR" dirty="0" smtClean="0"/>
              <a:t>) olarak formüle edilen sorulara cevap vermek, problemden kaynaklanan temel soruyu iyi tespit etmek, soruları olabildiğince açık ve kesin ifadelerle belirlemek, cevapları gerçekçi, duygusallıktan uzak ve ön yargısız değerlendirmek önemlidir.</a:t>
            </a:r>
          </a:p>
          <a:p>
            <a:r>
              <a:rPr lang="tr-TR" dirty="0" smtClean="0"/>
              <a:t>3. Alt başlıklara ayrıştır: Konunun detaylarına ulaşabilmek için alt başlıklarına ayrıştırıp, her bir başlığı ayrı ayrı değerlendirmek. Alt başlıklar, soruna etkili olan faktörlere göre sınıflandırılmalı, önemlerine göre gruplandırılmalı, diğer durumlarla ilişkilerine göre değerlendirilmelidir.</a:t>
            </a:r>
          </a:p>
          <a:p>
            <a:r>
              <a:rPr lang="tr-TR" dirty="0" smtClean="0"/>
              <a:t>4. Olayı tanımla: Her türlü faktörü değerlendirdikten sonra konunun tam olarak anlaşılması ve tanımlanmasıdır.</a:t>
            </a: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
            </a:r>
            <a:endParaRPr lang="tr-TR" dirty="0"/>
          </a:p>
        </p:txBody>
      </p:sp>
      <p:sp>
        <p:nvSpPr>
          <p:cNvPr id="3" name="2 İçerik Yer Tutucusu"/>
          <p:cNvSpPr>
            <a:spLocks noGrp="1"/>
          </p:cNvSpPr>
          <p:nvPr>
            <p:ph idx="1"/>
          </p:nvPr>
        </p:nvSpPr>
        <p:spPr>
          <a:xfrm>
            <a:off x="457200" y="1600200"/>
            <a:ext cx="7859216" cy="4781128"/>
          </a:xfrm>
        </p:spPr>
        <p:txBody>
          <a:bodyPr>
            <a:normAutofit fontScale="55000" lnSpcReduction="20000"/>
          </a:bodyPr>
          <a:lstStyle/>
          <a:p>
            <a:r>
              <a:rPr lang="tr-TR" dirty="0" smtClean="0"/>
              <a:t>Sorunu çözmek aşamasında yapılması gerekenler şunlardır:</a:t>
            </a:r>
          </a:p>
          <a:p>
            <a:r>
              <a:rPr lang="tr-TR" dirty="0" smtClean="0"/>
              <a:t>1. Amacını belirle: Sorunu nasıl çözeceğine ilişkin bir amaç ve hedef belirlemek. Amaç ve hedef, açık ve net olmalıdır. Varsa, benzer amaçların ayrımı yapılmış olmalıdır.</a:t>
            </a:r>
          </a:p>
          <a:p>
            <a:r>
              <a:rPr lang="tr-TR" dirty="0" smtClean="0"/>
              <a:t>2. Amaca yönelik bilgileri topla: Ulaşmak istenilen amaca yönelik bilgi ve belgeleri değerlendirerek konu hakkında detaylı bilgi sahibi olmak.</a:t>
            </a:r>
          </a:p>
          <a:p>
            <a:r>
              <a:rPr lang="tr-TR" dirty="0" smtClean="0"/>
              <a:t>3. Önermeler oluştur: Amaca ulaştıracak alternatif önermeler oluşturmak.</a:t>
            </a:r>
          </a:p>
          <a:p>
            <a:r>
              <a:rPr lang="tr-TR" dirty="0" smtClean="0"/>
              <a:t>4. Yöntemi belirle: Alternatif önermeler arasından en doğru, en kolay, en hızlı, en ekonomik gibi özellikleri göz önüne alarak birisini belirlemek. Hedefe ulaşmak için kullanılacak yöntem ile ilgili gerekli bilgileri uygun yöntemlerle toplamalı, uygulama aşamaları belirlenmeli ve uygulama takvimi yapılmalı, gerekli koordinasyonlar sağlanarak kararlılıkla uygulanmalıdır. Uygulama sırasında belirli aşamalarda amaca uygunluk açısından kontroller yapılmalıdır.</a:t>
            </a:r>
          </a:p>
          <a:p>
            <a:r>
              <a:rPr lang="tr-TR" dirty="0" smtClean="0"/>
              <a:t>5. Sorunu çöz: Seçilen yöntemi uygulamaktır.</a:t>
            </a:r>
          </a:p>
          <a:p>
            <a:r>
              <a:rPr lang="tr-TR" dirty="0" smtClean="0"/>
              <a:t>6. Sonuç ile ilgili analiz yap. Bu aşamada; uygulama sonuçları çeşitli boyutları ile değerlendirilmeli, hedefe ulaşılıp ulaşılmadığı tarafsızca tespit edilmeli, hedefe ulaşılamamış ise nedenleri tespit edilmeli, nerelerde hata yapıldığı belirlenmeli, gerekli ise değişiklikler yapılarak yeniden uygulama yapılmalıdır.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Kritik-Analitik Düşünme becerisine sahip olan kişi…</a:t>
            </a: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Yeni fikirlere açıktır</a:t>
            </a:r>
          </a:p>
          <a:p>
            <a:r>
              <a:rPr lang="tr-TR" dirty="0" smtClean="0"/>
              <a:t>Hakkında bilgi sahibi olmadığı bir konuda yorum yapmaz.</a:t>
            </a:r>
          </a:p>
          <a:p>
            <a:r>
              <a:rPr lang="tr-TR" dirty="0" smtClean="0"/>
              <a:t>Bir konu hakkında daha fazla bilgiye ihtiyacı olduğunda bilir.</a:t>
            </a:r>
          </a:p>
          <a:p>
            <a:r>
              <a:rPr lang="tr-TR" dirty="0" smtClean="0"/>
              <a:t>Gerçek olanla “gerçek olabilecek” arasındaki ayrımı görür.</a:t>
            </a:r>
          </a:p>
          <a:p>
            <a:r>
              <a:rPr lang="tr-TR" dirty="0" smtClean="0"/>
              <a:t>Cümlelerin anlam taşıyan birer kurgu olduğunu, aynı kelimelerin farklı manalar taşıyabileceğini bilir.</a:t>
            </a:r>
          </a:p>
          <a:p>
            <a:r>
              <a:rPr lang="tr-TR" dirty="0" smtClean="0"/>
              <a:t>Kendi gerekçelerinde büyük ve yaygın hatalardan kaçınır.</a:t>
            </a:r>
          </a:p>
          <a:p>
            <a:r>
              <a:rPr lang="tr-TR" dirty="0" smtClean="0"/>
              <a:t>Gerçeği anlayana kadar soru sorar.</a:t>
            </a:r>
          </a:p>
          <a:p>
            <a:r>
              <a:rPr lang="tr-TR" dirty="0" smtClean="0"/>
              <a:t>Matematiksel düşünce ile duyusal düşüncenin ayırımını yapar.</a:t>
            </a:r>
          </a:p>
          <a:p>
            <a:r>
              <a:rPr lang="tr-TR" dirty="0" smtClean="0"/>
              <a:t>Diğer insanları doğru anlayacak ve kendini başkalarına doğru anlatabilecek kelime hazinesine sahip olmaya çalışır.</a:t>
            </a:r>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Kritik analitik düşünen bireyin şu özellikleri taşıması gerekir…</a:t>
            </a:r>
            <a:endParaRPr lang="tr-TR" dirty="0"/>
          </a:p>
        </p:txBody>
      </p:sp>
      <p:sp>
        <p:nvSpPr>
          <p:cNvPr id="3" name="2 İçerik Yer Tutucusu"/>
          <p:cNvSpPr>
            <a:spLocks noGrp="1"/>
          </p:cNvSpPr>
          <p:nvPr>
            <p:ph idx="1"/>
          </p:nvPr>
        </p:nvSpPr>
        <p:spPr/>
        <p:txBody>
          <a:bodyPr>
            <a:normAutofit fontScale="62500" lnSpcReduction="20000"/>
          </a:bodyPr>
          <a:lstStyle/>
          <a:p>
            <a:r>
              <a:rPr lang="tr-TR" dirty="0" smtClean="0"/>
              <a:t>a. Tarafsızlık: tarafsız olmak için gayret sarf ederler.</a:t>
            </a:r>
          </a:p>
          <a:p>
            <a:r>
              <a:rPr lang="tr-TR" dirty="0" smtClean="0"/>
              <a:t>b. Tevazu: bildiklerini bilmediklerinden ayırt etmeye çalışırlar ve bilmediklerini kabul ederler.</a:t>
            </a:r>
          </a:p>
          <a:p>
            <a:r>
              <a:rPr lang="tr-TR" dirty="0" smtClean="0"/>
              <a:t>c. Cesaret: popüler de olsa yanlış inançlara karşı çıkma cesareti gösterirler.</a:t>
            </a:r>
          </a:p>
          <a:p>
            <a:r>
              <a:rPr lang="tr-TR" dirty="0" smtClean="0"/>
              <a:t>d. Empati: kendilerinden farklı olan bakış açılarına saygı duyma kapasitesine sahiptirler.</a:t>
            </a:r>
          </a:p>
          <a:p>
            <a:r>
              <a:rPr lang="tr-TR" dirty="0" smtClean="0"/>
              <a:t>e. Dürüstlük: kendileri için geçerli gördükleri temel kuralları başkaları için de isterler.</a:t>
            </a:r>
          </a:p>
          <a:p>
            <a:r>
              <a:rPr lang="tr-TR" dirty="0" smtClean="0"/>
              <a:t>f. Gayret: karmaşık ve çok açılımlı pozisyonlar karşısında yılmazlar.</a:t>
            </a:r>
          </a:p>
          <a:p>
            <a:r>
              <a:rPr lang="tr-TR" dirty="0" smtClean="0"/>
              <a:t>g. Amaca inanmak: iyi muhakemenin, amaçlı bir yaşam ve daha adil bir dünya oluşturmanın anahtarı olduğunu bilirler.</a:t>
            </a:r>
          </a:p>
          <a:p>
            <a:r>
              <a:rPr lang="tr-TR" dirty="0" smtClean="0"/>
              <a:t>h. Özerklik: kendi düşünceleri, inançları ve değerleri hakkında sorumluluk almayı bilirler. Özgüven sahibidirler.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147248" cy="1143000"/>
          </a:xfrm>
        </p:spPr>
        <p:txBody>
          <a:bodyPr>
            <a:normAutofit fontScale="90000"/>
          </a:bodyPr>
          <a:lstStyle/>
          <a:p>
            <a:r>
              <a:rPr lang="tr-TR" dirty="0" err="1" smtClean="0"/>
              <a:t>KAD’nin</a:t>
            </a:r>
            <a:r>
              <a:rPr lang="tr-TR" dirty="0" smtClean="0"/>
              <a:t> yöntem, süreç ve sonuçlarında bulunması gerekenler:</a:t>
            </a:r>
            <a:endParaRPr lang="tr-TR" dirty="0"/>
          </a:p>
        </p:txBody>
      </p:sp>
      <p:sp>
        <p:nvSpPr>
          <p:cNvPr id="3" name="2 İçerik Yer Tutucusu"/>
          <p:cNvSpPr>
            <a:spLocks noGrp="1"/>
          </p:cNvSpPr>
          <p:nvPr>
            <p:ph idx="1"/>
          </p:nvPr>
        </p:nvSpPr>
        <p:spPr>
          <a:xfrm>
            <a:off x="179512" y="1600200"/>
            <a:ext cx="8712968" cy="5069160"/>
          </a:xfrm>
        </p:spPr>
        <p:txBody>
          <a:bodyPr>
            <a:normAutofit fontScale="55000" lnSpcReduction="20000"/>
          </a:bodyPr>
          <a:lstStyle/>
          <a:p>
            <a:r>
              <a:rPr lang="tr-TR" dirty="0" smtClean="0"/>
              <a:t>a. Açıklık: Konu anlaşılabilir, </a:t>
            </a:r>
            <a:r>
              <a:rPr lang="tr-TR" dirty="0" err="1" smtClean="0"/>
              <a:t>ayrıntılandırılmış</a:t>
            </a:r>
            <a:r>
              <a:rPr lang="tr-TR" dirty="0" smtClean="0"/>
              <a:t>, anlamı kavranabilir olmalıdır.</a:t>
            </a:r>
          </a:p>
          <a:p>
            <a:r>
              <a:rPr lang="tr-TR" dirty="0" smtClean="0"/>
              <a:t>b. Doğruluk: Gerçek, doğruluğu kontrol edilebilen ve hatasız olmalıdır. Bir şeyin açık olabileceği ancak doğru olmayabileceği unutulmamalıdır.</a:t>
            </a:r>
          </a:p>
          <a:p>
            <a:r>
              <a:rPr lang="tr-TR" dirty="0" smtClean="0"/>
              <a:t>c. Kesinlik: Detayların gerektirdiği “özelliğe” sahip olmalı, mümkün olan en detay özellikleri taşımalıdır. Bir şeyin hem açık hem de doğru olabileceği ancak kesin olmayabileceği unutulmamalıdır. Derecesi kesin olmayan bir bardağın içerisindeki “sıcak su” gibi.</a:t>
            </a:r>
          </a:p>
          <a:p>
            <a:r>
              <a:rPr lang="tr-TR" dirty="0" smtClean="0"/>
              <a:t>d. İlişki: Sorun ile veriler arasında ilişki olmalıdır. Yoğunlaşma ana soruna yönelik olmalı, bilgiler de problemle ilişkili olmalıdır.</a:t>
            </a:r>
          </a:p>
          <a:p>
            <a:r>
              <a:rPr lang="tr-TR" dirty="0" smtClean="0"/>
              <a:t>e. Derinlik: Kompleks ve birden fazla ilgi arasındaki ilişkiyi kurabilmelidir. Problemi zorlaştıran faktörler ve çözümündeki zorlukları tespit etmiş olmalıdır.</a:t>
            </a:r>
          </a:p>
          <a:p>
            <a:r>
              <a:rPr lang="tr-TR" dirty="0" smtClean="0"/>
              <a:t>f. Geniş görüşlülük: Birden fazla bakış açısı taşımalıdır. Soruna yaklaşımda ve çözüm önerilerinin oluşturulmasında tek yöntemin dışında alternatif önerilere açık olmalıdır.</a:t>
            </a:r>
          </a:p>
          <a:p>
            <a:r>
              <a:rPr lang="tr-TR" dirty="0" smtClean="0"/>
              <a:t>g. Mantık: Mantık kuralları kullanılmalıdır. İlk cümle ile son cümlenin uyumu, sonuçların bulgular tarafından desteklenmesi, sebep, sonuç ve önermeler arasında mantık ilişkisi olmalıdır.</a:t>
            </a:r>
          </a:p>
          <a:p>
            <a:r>
              <a:rPr lang="tr-TR" dirty="0" smtClean="0"/>
              <a:t>h. Anlamlılık: Önemli olan bölüme, temel soruna yoğunlaşmalıdır. En önemli sorunun tespit edilmesi ve toplanan verilerden hangilerinin önemli olduğu belirlenmelidir.</a:t>
            </a:r>
          </a:p>
          <a:p>
            <a:r>
              <a:rPr lang="tr-TR" dirty="0" smtClean="0"/>
              <a:t>i. Makul olma: Sonuç iyilik amaçlı, hak verilebilir olmalıdır. Sonuç meşru, başkasına zarar vermeyen, başka doğru bakış açılarını da yansıtan, haksızlık etmeyen özellikler taşımalıdır.</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Eleştirel Düşünme</a:t>
            </a:r>
            <a:endParaRPr lang="tr-TR" dirty="0"/>
          </a:p>
        </p:txBody>
      </p:sp>
      <p:sp>
        <p:nvSpPr>
          <p:cNvPr id="3" name="2 İçerik Yer Tutucusu"/>
          <p:cNvSpPr>
            <a:spLocks noGrp="1"/>
          </p:cNvSpPr>
          <p:nvPr>
            <p:ph idx="1"/>
          </p:nvPr>
        </p:nvSpPr>
        <p:spPr>
          <a:xfrm>
            <a:off x="457200" y="1600200"/>
            <a:ext cx="8147248" cy="4925144"/>
          </a:xfrm>
        </p:spPr>
        <p:txBody>
          <a:bodyPr>
            <a:normAutofit fontScale="55000" lnSpcReduction="20000"/>
          </a:bodyPr>
          <a:lstStyle/>
          <a:p>
            <a:r>
              <a:rPr lang="tr-TR" dirty="0" smtClean="0"/>
              <a:t>Eleştirel düşünme, bağımsız ve derinlemesine düşünebilme yeteneği olup, akılcı ve doğru düşünebilmek demektir.</a:t>
            </a:r>
          </a:p>
          <a:p>
            <a:r>
              <a:rPr lang="tr-TR" dirty="0" smtClean="0"/>
              <a:t>Eleştirel düşünme, münakaşacı olmak ya da başkalarını sürekli olarak eleştirmek anlamına gelmez. Eleştirel düşünme, her ne kadar yanlışları ve hatalı muhakemeleri ortaya çıkarmakta kullanılabilse de; farklı bakış açılarını desteklemek, problemlerin çözümü ve bilginin paylaşılması gibi hususlarda başkalarıyla işbirliği yapmak için de kullanılabilir.</a:t>
            </a:r>
          </a:p>
          <a:p>
            <a:r>
              <a:rPr lang="tr-TR" dirty="0" smtClean="0"/>
              <a:t>Eleştirel düşünme, her türlü iş ve meslek alanında kullanılması mümkün olan genel bir düşünce yeteneğidir. Açık ve sistematik bir şekilde düşünebilmek, düşüncelerin ifade edilmesini ve anlaşılmasını kolaylaştırır. Böylece eleştirel düşünme, dil ve sunum yeteneklerinin geliştirilmesine de yardımcı olur.</a:t>
            </a:r>
          </a:p>
          <a:p>
            <a:r>
              <a:rPr lang="tr-TR" dirty="0" smtClean="0"/>
              <a:t>Eleştirel düşünmenin üreticiliği engellediği konusu zaman zaman gündeme gelmektedir. Bu yanlış bir düşüncedir. Çünkü üreticilik, sadece ortaya yeni bir şeyler koymak demek değildir.</a:t>
            </a:r>
          </a:p>
          <a:p>
            <a:r>
              <a:rPr lang="tr-TR" dirty="0" smtClean="0"/>
              <a:t>Üretici kişi, mevcut konu ile ilgili yeni ve faydalı düşünceler üretebilen kişidir. Eleştirel düşünme, bu yeni düşüncelerin faydalı olup olmadığını değerlendirme, bunların içinden iyi olanlarını seçme ve gerekirse bazılarını değiştirme gibi hususlarda çok önemli bir rol oynamaktadır.</a:t>
            </a:r>
          </a:p>
          <a:p>
            <a:r>
              <a:rPr lang="tr-TR" dirty="0" smtClean="0"/>
              <a:t>Eleştirel düşünme, kişinin kendi düşüncelerini değerlendirmesi için de gereklidir. Anlamlı bir hayat yaşamak ve hayatımızı bu doğrultuda planlamak için, sahip olduğumuz değerlerin ve vermiş olduğumuz kararların doğru olup olmadığını iyice düşünmemiz gerekmektedir.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İyi yetişmiş bir eleştirel düşünür:</a:t>
            </a:r>
            <a:endParaRPr lang="tr-TR" dirty="0"/>
          </a:p>
        </p:txBody>
      </p:sp>
      <p:sp>
        <p:nvSpPr>
          <p:cNvPr id="3" name="2 İçerik Yer Tutucusu"/>
          <p:cNvSpPr>
            <a:spLocks noGrp="1"/>
          </p:cNvSpPr>
          <p:nvPr>
            <p:ph idx="1"/>
          </p:nvPr>
        </p:nvSpPr>
        <p:spPr/>
        <p:txBody>
          <a:bodyPr>
            <a:normAutofit fontScale="77500" lnSpcReduction="20000"/>
          </a:bodyPr>
          <a:lstStyle/>
          <a:p>
            <a:r>
              <a:rPr lang="tr-TR" dirty="0" smtClean="0"/>
              <a:t>• Hayati önemi olan sorular ve problemler ortaya koyar, bunları açık ve net formüle eder;</a:t>
            </a:r>
          </a:p>
          <a:p>
            <a:r>
              <a:rPr lang="tr-TR" dirty="0" smtClean="0"/>
              <a:t>• Soyut fikirleri etkili bir biçimde yorumlayabilmek için ilgili bilgileri toplar ve değerlendirir;</a:t>
            </a:r>
          </a:p>
          <a:p>
            <a:r>
              <a:rPr lang="tr-TR" dirty="0" smtClean="0"/>
              <a:t>• İlgili kriter ve standartları test ederek sağlıklı sonuç ve çözümlere gider;</a:t>
            </a:r>
          </a:p>
          <a:p>
            <a:r>
              <a:rPr lang="tr-TR" dirty="0" smtClean="0"/>
              <a:t>• Alternatif düşünce sistemlerine açık bir fikirle yaklaşarak bu sistemlerin içerdiği varsayımları, olası etkilerini ve sonuçlarını da dikkate alarak düşünür;</a:t>
            </a:r>
          </a:p>
          <a:p>
            <a:r>
              <a:rPr lang="tr-TR" dirty="0" smtClean="0"/>
              <a:t>• Karmaşık sorunların çözümünde başkalarıyla etkili bir iletişim kurar.</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NASIL KRİTİK DÜŞÜNÜLÜR?</a:t>
            </a:r>
            <a:endParaRPr lang="tr-TR" dirty="0"/>
          </a:p>
        </p:txBody>
      </p:sp>
      <p:sp>
        <p:nvSpPr>
          <p:cNvPr id="3" name="2 İçerik Yer Tutucusu"/>
          <p:cNvSpPr>
            <a:spLocks noGrp="1"/>
          </p:cNvSpPr>
          <p:nvPr>
            <p:ph idx="1"/>
          </p:nvPr>
        </p:nvSpPr>
        <p:spPr>
          <a:xfrm>
            <a:off x="107504" y="1196752"/>
            <a:ext cx="8928992" cy="5544616"/>
          </a:xfrm>
        </p:spPr>
        <p:txBody>
          <a:bodyPr>
            <a:normAutofit fontScale="55000" lnSpcReduction="20000"/>
          </a:bodyPr>
          <a:lstStyle/>
          <a:p>
            <a:r>
              <a:rPr lang="tr-TR" dirty="0" smtClean="0"/>
              <a:t>1. NİÇİN Kelimesini Kullanın</a:t>
            </a:r>
          </a:p>
          <a:p>
            <a:r>
              <a:rPr lang="tr-TR" dirty="0" smtClean="0"/>
              <a:t>Bir şey hakkında analitik düşünmenin ilk aşaması NİÇİN sözcüğünü kullanmaktır. Kritik düşünmenin bir yönü; bir konun bütün yönlerinin, kaynağın güvenilirliğinden kanaatlerinize ve elde ettiğiniz hükümlere kadar - sorgulanmasıdır. Açıkça ifade edilmiş hayati soruları sormanız gerekir, sadece tartışma uğruna sorulacak soruları değil.</a:t>
            </a:r>
          </a:p>
          <a:p>
            <a:r>
              <a:rPr lang="tr-TR" dirty="0" smtClean="0"/>
              <a:t>2. Bilgiyi Toplayın</a:t>
            </a:r>
          </a:p>
          <a:p>
            <a:r>
              <a:rPr lang="tr-TR" dirty="0" smtClean="0"/>
              <a:t>Daha sonra, bu sorulan sorulara verilen cevapları gözden geçirin ve konu ile ilgili bilgi toplayın. Bilgiyi etkin olarak yorumlayın ve problemi açığa kavuşturmada kullanın ya da sunulan bilgilere ekleyin. Genel iyileşmeye veya konunun çözümüne katkıda bulunmayan bilgi parçalarını eleyin.</a:t>
            </a:r>
          </a:p>
          <a:p>
            <a:r>
              <a:rPr lang="tr-TR" dirty="0" smtClean="0"/>
              <a:t>3. Sonuçlar Çıkarın</a:t>
            </a:r>
          </a:p>
          <a:p>
            <a:r>
              <a:rPr lang="tr-TR" dirty="0" smtClean="0"/>
              <a:t>İyi bilgilerle donatılmış sonuçlar ve çözümlerin ilgili ölçütlerle denenmesi ve değerlendirilmesi gerekir. Bir başka deyişle, sonuçlarınız sorunu çözmüyorsa, bunlar ilgili sonuçlar değildir. Bir sorunun veya problemin kritik olarak analizi yapıldığında, hedefimiz, problemi az veya hiç geri tepmeden veya daha fazla problemlere yol açmayacak şekilde en etkili çözüme ulaşılmasıdır. Şu deyişi hangi sıklıkla duyuyorsunuz “ Bunu iyice düşünmedi” ?</a:t>
            </a:r>
          </a:p>
          <a:p>
            <a:r>
              <a:rPr lang="tr-TR" dirty="0" smtClean="0"/>
              <a:t>4. Açık Fikirli Düşünün</a:t>
            </a:r>
          </a:p>
          <a:p>
            <a:r>
              <a:rPr lang="tr-TR" dirty="0" smtClean="0"/>
              <a:t>Alternatif çözümleri kabul et, değerlendir ve eğer bir başka seçenek olması durumunda bunları incele. Başka bir yolun denenmesi durumunda kabuller, imalar ve pratik sonuçlar nelerdir? Varsayımların kötü bir şey olmadığını, fakat bir varsayımın geçerli olabilmesi için, ilişki, değer, kesinlik ve geçerlilik üzerine analizini yapman gerektiğini hatırla. Eğer analize dayalı bir varsayım doğrulanır ise, geçerli alternatif çözüm olarak kullanılabilir.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600200"/>
            <a:ext cx="8507288" cy="5069160"/>
          </a:xfrm>
        </p:spPr>
        <p:txBody>
          <a:bodyPr>
            <a:normAutofit fontScale="55000" lnSpcReduction="20000"/>
          </a:bodyPr>
          <a:lstStyle/>
          <a:p>
            <a:r>
              <a:rPr lang="tr-TR" dirty="0" smtClean="0"/>
              <a:t>5. Etkili İletişim Kurun</a:t>
            </a:r>
          </a:p>
          <a:p>
            <a:r>
              <a:rPr lang="tr-TR" dirty="0" smtClean="0"/>
              <a:t>Eğer herkes birbiriyle sürekli olarak iletişim halinde olursa (kesintisiz iletişim), Karmaşık problemlere çözümler bulunabilir. Eğer bir karar alınırsa, ilgili herkesin yalnızca karardan değil fakat bu kararın alınmasındaki nedenleri de verilerek haberdar edildiğinden emin ol. Diğerleri niye bu çözümün ortaya çıktığını anlarlarsa, çözümü kabul edeceklerdir.</a:t>
            </a:r>
          </a:p>
          <a:p>
            <a:r>
              <a:rPr lang="tr-TR" dirty="0" smtClean="0"/>
              <a:t>6. Özet</a:t>
            </a:r>
          </a:p>
          <a:p>
            <a:r>
              <a:rPr lang="tr-TR" dirty="0" smtClean="0"/>
              <a:t>Kritik düşünme; kişinin kendini yönettiği, kendi öz disiplinli, kendini takip ettiği ve kendini düzeltici bir yöntemdir. Hiç kimse bizim yerimize kritik düşünemez. Kendi ego-merkezciliğimizin (</a:t>
            </a:r>
            <a:r>
              <a:rPr lang="tr-TR" dirty="0" err="1" smtClean="0"/>
              <a:t>egocentrism</a:t>
            </a:r>
            <a:r>
              <a:rPr lang="tr-TR" dirty="0" smtClean="0"/>
              <a:t>) ve toplumsal-merkezciliğin (</a:t>
            </a:r>
            <a:r>
              <a:rPr lang="tr-TR" dirty="0" err="1" smtClean="0"/>
              <a:t>sociocentrism</a:t>
            </a:r>
            <a:r>
              <a:rPr lang="tr-TR" dirty="0" smtClean="0"/>
              <a:t>) üstesinden gelmek için, etkili problem çözücüleri olmayı, etkili iletişim kurmayı ve çözüme bağlılık göstermeyi öğrenmemiz gerekmektedir.</a:t>
            </a:r>
          </a:p>
          <a:p>
            <a:endParaRPr lang="tr-TR" dirty="0" smtClean="0"/>
          </a:p>
          <a:p>
            <a:r>
              <a:rPr lang="tr-TR" dirty="0" smtClean="0"/>
              <a:t>İpuçları ve Uyarılar</a:t>
            </a:r>
          </a:p>
          <a:p>
            <a:endParaRPr lang="tr-TR" dirty="0" smtClean="0"/>
          </a:p>
          <a:p>
            <a:r>
              <a:rPr lang="tr-TR" dirty="0" smtClean="0"/>
              <a:t> Kritik düşünmek kolay değildir, ancak hayatınızı değiştiren kararları alırken kullanabileceğiniz değerli bir araçtır.</a:t>
            </a:r>
          </a:p>
          <a:p>
            <a:endParaRPr lang="tr-TR" dirty="0" smtClean="0"/>
          </a:p>
          <a:p>
            <a:r>
              <a:rPr lang="tr-TR" dirty="0" smtClean="0"/>
              <a:t> Bir şey hakkında AŞIRI düşünme konusunda dikkatli olun. Analizi ne zaman sonlandıracağınızı ve uygulamaya ne zaman başlayacağınızı bilin.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tr-TR" sz="3200" dirty="0" smtClean="0"/>
              <a:t>Düşüncenin koşullandırılmasına bir örnek</a:t>
            </a:r>
            <a:endParaRPr lang="en-US" sz="3200" dirty="0" smtClean="0"/>
          </a:p>
        </p:txBody>
      </p:sp>
      <p:sp>
        <p:nvSpPr>
          <p:cNvPr id="159747" name="Rectangle 3"/>
          <p:cNvSpPr>
            <a:spLocks noGrp="1" noChangeArrowheads="1"/>
          </p:cNvSpPr>
          <p:nvPr>
            <p:ph type="body" idx="1"/>
          </p:nvPr>
        </p:nvSpPr>
        <p:spPr>
          <a:xfrm>
            <a:off x="900113" y="1600200"/>
            <a:ext cx="3167062" cy="4525963"/>
          </a:xfrm>
        </p:spPr>
        <p:txBody>
          <a:bodyPr/>
          <a:lstStyle/>
          <a:p>
            <a:pPr eaLnBrk="1" hangingPunct="1">
              <a:lnSpc>
                <a:spcPct val="90000"/>
              </a:lnSpc>
              <a:buFontTx/>
              <a:buNone/>
            </a:pPr>
            <a:endParaRPr lang="tr-TR" smtClean="0"/>
          </a:p>
          <a:p>
            <a:pPr eaLnBrk="1" hangingPunct="1">
              <a:lnSpc>
                <a:spcPct val="90000"/>
              </a:lnSpc>
              <a:buFontTx/>
              <a:buNone/>
            </a:pPr>
            <a:r>
              <a:rPr lang="tr-TR" smtClean="0"/>
              <a:t>EĞER</a:t>
            </a:r>
          </a:p>
          <a:p>
            <a:pPr eaLnBrk="1" hangingPunct="1">
              <a:lnSpc>
                <a:spcPct val="90000"/>
              </a:lnSpc>
              <a:buFontTx/>
              <a:buNone/>
            </a:pPr>
            <a:r>
              <a:rPr lang="tr-TR" smtClean="0"/>
              <a:t> </a:t>
            </a:r>
          </a:p>
          <a:p>
            <a:pPr eaLnBrk="1" hangingPunct="1">
              <a:lnSpc>
                <a:spcPct val="90000"/>
              </a:lnSpc>
              <a:buFontTx/>
              <a:buNone/>
            </a:pPr>
            <a:r>
              <a:rPr lang="tr-TR" smtClean="0"/>
              <a:t>1 = 5</a:t>
            </a:r>
          </a:p>
          <a:p>
            <a:pPr eaLnBrk="1" hangingPunct="1">
              <a:lnSpc>
                <a:spcPct val="90000"/>
              </a:lnSpc>
              <a:buFontTx/>
              <a:buNone/>
            </a:pPr>
            <a:r>
              <a:rPr lang="tr-TR" smtClean="0"/>
              <a:t>2 = 25</a:t>
            </a:r>
          </a:p>
          <a:p>
            <a:pPr eaLnBrk="1" hangingPunct="1">
              <a:lnSpc>
                <a:spcPct val="90000"/>
              </a:lnSpc>
              <a:buFontTx/>
              <a:buNone/>
            </a:pPr>
            <a:r>
              <a:rPr lang="tr-TR" smtClean="0"/>
              <a:t>3 = 125</a:t>
            </a:r>
          </a:p>
          <a:p>
            <a:pPr eaLnBrk="1" hangingPunct="1">
              <a:lnSpc>
                <a:spcPct val="90000"/>
              </a:lnSpc>
              <a:buFontTx/>
              <a:buNone/>
            </a:pPr>
            <a:r>
              <a:rPr lang="tr-TR" smtClean="0"/>
              <a:t>4 = 625 ise</a:t>
            </a:r>
          </a:p>
          <a:p>
            <a:pPr eaLnBrk="1" hangingPunct="1">
              <a:lnSpc>
                <a:spcPct val="90000"/>
              </a:lnSpc>
              <a:buFontTx/>
              <a:buNone/>
            </a:pPr>
            <a:r>
              <a:rPr lang="tr-TR" smtClean="0"/>
              <a:t>5 = ????</a:t>
            </a:r>
          </a:p>
        </p:txBody>
      </p:sp>
      <p:sp>
        <p:nvSpPr>
          <p:cNvPr id="159749" name="Rectangle 5"/>
          <p:cNvSpPr>
            <a:spLocks noChangeArrowheads="1"/>
          </p:cNvSpPr>
          <p:nvPr/>
        </p:nvSpPr>
        <p:spPr bwMode="auto">
          <a:xfrm>
            <a:off x="5364088" y="1988840"/>
            <a:ext cx="1357313" cy="579438"/>
          </a:xfrm>
          <a:prstGeom prst="rect">
            <a:avLst/>
          </a:prstGeom>
          <a:noFill/>
          <a:ln w="9525">
            <a:noFill/>
            <a:miter lim="800000"/>
            <a:headEnd/>
            <a:tailEnd/>
          </a:ln>
        </p:spPr>
        <p:txBody>
          <a:bodyPr wrap="none">
            <a:spAutoFit/>
          </a:bodyPr>
          <a:lstStyle/>
          <a:p>
            <a:r>
              <a:rPr lang="tr-TR" sz="3200" dirty="0"/>
              <a:t>Cevap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59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1597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1597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1597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75"/>
                                  </p:iterate>
                                  <p:childTnLst>
                                    <p:set>
                                      <p:cBhvr>
                                        <p:cTn id="22" dur="1" fill="hold">
                                          <p:stCondLst>
                                            <p:cond delay="74"/>
                                          </p:stCondLst>
                                        </p:cTn>
                                        <p:tgtEl>
                                          <p:spTgt spid="1597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75"/>
                                  </p:iterate>
                                  <p:childTnLst>
                                    <p:set>
                                      <p:cBhvr>
                                        <p:cTn id="26" dur="1" fill="hold">
                                          <p:stCondLst>
                                            <p:cond delay="74"/>
                                          </p:stCondLst>
                                        </p:cTn>
                                        <p:tgtEl>
                                          <p:spTgt spid="15974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59749"/>
                                        </p:tgtEl>
                                        <p:attrNameLst>
                                          <p:attrName>style.visibility</p:attrName>
                                        </p:attrNameLst>
                                      </p:cBhvr>
                                      <p:to>
                                        <p:strVal val="visible"/>
                                      </p:to>
                                    </p:set>
                                    <p:animEffect transition="in" filter="checkerboard(across)">
                                      <p:cBhvr>
                                        <p:cTn id="31" dur="500"/>
                                        <p:tgtEl>
                                          <p:spTgt spid="159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p:bldP spid="1597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Düşüncenin Elemanlarını Kullanan Sorular</a:t>
            </a:r>
            <a:endParaRPr lang="tr-TR" dirty="0"/>
          </a:p>
        </p:txBody>
      </p:sp>
      <p:sp>
        <p:nvSpPr>
          <p:cNvPr id="3" name="2 İçerik Yer Tutucusu"/>
          <p:cNvSpPr>
            <a:spLocks noGrp="1"/>
          </p:cNvSpPr>
          <p:nvPr>
            <p:ph idx="1"/>
          </p:nvPr>
        </p:nvSpPr>
        <p:spPr>
          <a:xfrm>
            <a:off x="457200" y="1600200"/>
            <a:ext cx="8507288" cy="5141168"/>
          </a:xfrm>
        </p:spPr>
        <p:txBody>
          <a:bodyPr>
            <a:normAutofit fontScale="47500" lnSpcReduction="20000"/>
          </a:bodyPr>
          <a:lstStyle/>
          <a:p>
            <a:r>
              <a:rPr lang="tr-TR" dirty="0" smtClean="0"/>
              <a:t>Amaç: Neyi başarmaya çalışıyorum?</a:t>
            </a:r>
          </a:p>
          <a:p>
            <a:r>
              <a:rPr lang="tr-TR" dirty="0" smtClean="0"/>
              <a:t>Temel amacım nedir? Hedefim nedir?</a:t>
            </a:r>
          </a:p>
          <a:p>
            <a:endParaRPr lang="tr-TR" dirty="0" smtClean="0"/>
          </a:p>
          <a:p>
            <a:r>
              <a:rPr lang="tr-TR" dirty="0" smtClean="0"/>
              <a:t>Bilgi: O sonuca varmak için hangi bilgiyi kullanıyorum?</a:t>
            </a:r>
          </a:p>
          <a:p>
            <a:r>
              <a:rPr lang="tr-TR" dirty="0" smtClean="0"/>
              <a:t>Bu iddiayı destekleyecek hangi deneyime sahibim?</a:t>
            </a:r>
          </a:p>
          <a:p>
            <a:r>
              <a:rPr lang="tr-TR" dirty="0" smtClean="0"/>
              <a:t>Bu soruyu doğru yere oturtabilmek için hangi bilgiye ihtiyacım var?</a:t>
            </a:r>
          </a:p>
          <a:p>
            <a:endParaRPr lang="tr-TR" dirty="0" smtClean="0"/>
          </a:p>
          <a:p>
            <a:r>
              <a:rPr lang="tr-TR" dirty="0" smtClean="0"/>
              <a:t>Çıkarımlar/ Sonuçlar: Bu sonuca nasıl vardım?</a:t>
            </a:r>
          </a:p>
          <a:p>
            <a:r>
              <a:rPr lang="tr-TR" dirty="0" smtClean="0"/>
              <a:t>Bilgiyi yorumlayacağım başka bir yol var mı?</a:t>
            </a:r>
          </a:p>
          <a:p>
            <a:endParaRPr lang="tr-TR" dirty="0" smtClean="0"/>
          </a:p>
          <a:p>
            <a:r>
              <a:rPr lang="tr-TR" dirty="0" smtClean="0"/>
              <a:t>Kavramlar: Burada temel görüş nedir?</a:t>
            </a:r>
          </a:p>
          <a:p>
            <a:r>
              <a:rPr lang="tr-TR" dirty="0" smtClean="0"/>
              <a:t>Bu fikri açıklayabilir miyim?</a:t>
            </a:r>
          </a:p>
          <a:p>
            <a:endParaRPr lang="tr-TR" dirty="0" smtClean="0"/>
          </a:p>
          <a:p>
            <a:r>
              <a:rPr lang="tr-TR" dirty="0" smtClean="0"/>
              <a:t>Varsayımlar: Neyi varmış gibi kabul ediyorum?</a:t>
            </a:r>
          </a:p>
          <a:p>
            <a:r>
              <a:rPr lang="tr-TR" dirty="0" smtClean="0"/>
              <a:t>Hangi varsayımlar beni bu sonuca götürdü?</a:t>
            </a:r>
          </a:p>
          <a:p>
            <a:endParaRPr lang="tr-TR" dirty="0" smtClean="0"/>
          </a:p>
          <a:p>
            <a:r>
              <a:rPr lang="tr-TR" dirty="0" smtClean="0"/>
              <a:t>İşaretler/ Sonuçlar: Eğer bir başkası söylediklerimi/duruşumu kabul edecek olursa bu ne gibi sonuçlar doğurur?</a:t>
            </a:r>
          </a:p>
          <a:p>
            <a:endParaRPr lang="tr-TR" dirty="0" smtClean="0"/>
          </a:p>
          <a:p>
            <a:r>
              <a:rPr lang="tr-TR" dirty="0" err="1" smtClean="0"/>
              <a:t>Bakıç</a:t>
            </a:r>
            <a:r>
              <a:rPr lang="tr-TR" dirty="0" smtClean="0"/>
              <a:t> açıları: Konuya hangi bakış açısından bakıyorum?</a:t>
            </a:r>
          </a:p>
          <a:p>
            <a:r>
              <a:rPr lang="tr-TR" dirty="0" smtClean="0"/>
              <a:t>Neyi ima ediyorum?</a:t>
            </a:r>
          </a:p>
          <a:p>
            <a:endParaRPr lang="tr-TR" dirty="0" smtClean="0"/>
          </a:p>
          <a:p>
            <a:r>
              <a:rPr lang="tr-TR" dirty="0" smtClean="0"/>
              <a:t>Sorular: Hangi soruyu soruyorum?</a:t>
            </a:r>
          </a:p>
          <a:p>
            <a:r>
              <a:rPr lang="tr-TR" dirty="0" smtClean="0"/>
              <a:t>Hangi soruya cevap arıyorum?</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243408"/>
            <a:ext cx="7467600" cy="1143000"/>
          </a:xfrm>
        </p:spPr>
        <p:txBody>
          <a:bodyPr>
            <a:normAutofit/>
          </a:bodyPr>
          <a:lstStyle/>
          <a:p>
            <a:r>
              <a:rPr lang="tr-TR" dirty="0" smtClean="0"/>
              <a:t>Kritik Düşünme Ne Değildir?</a:t>
            </a:r>
            <a:endParaRPr lang="tr-TR" dirty="0"/>
          </a:p>
        </p:txBody>
      </p:sp>
      <p:sp>
        <p:nvSpPr>
          <p:cNvPr id="3" name="2 İçerik Yer Tutucusu"/>
          <p:cNvSpPr>
            <a:spLocks noGrp="1"/>
          </p:cNvSpPr>
          <p:nvPr>
            <p:ph idx="1"/>
          </p:nvPr>
        </p:nvSpPr>
        <p:spPr>
          <a:xfrm>
            <a:off x="107504" y="692696"/>
            <a:ext cx="8928992" cy="6048672"/>
          </a:xfrm>
        </p:spPr>
        <p:txBody>
          <a:bodyPr>
            <a:normAutofit fontScale="55000" lnSpcReduction="20000"/>
          </a:bodyPr>
          <a:lstStyle/>
          <a:p>
            <a:r>
              <a:rPr lang="tr-TR" dirty="0" smtClean="0"/>
              <a:t>Kritik düşünme, hata ya da kusur bulmaya önceden güdümlenmiş şekilde olumsuz düşünmek değildir. Bize ya da başkasına ait olan iddia ve fikirleri tarafsız ve önyargısız bir şekilde değerlendirmektir.</a:t>
            </a:r>
          </a:p>
          <a:p>
            <a:r>
              <a:rPr lang="tr-TR" dirty="0" smtClean="0"/>
              <a:t>Kritik düşünmenin amacı insanları tek tip düşünmeye zorlamak değildir. Çünkü, kritik düşünme değer ve ilkelerden ayrı bir süreçtir, bu sebeple kritik düşünme konusunda eşit derecede yetenekli olan fakat farklı değer ve ilkelere sahip olan iki insan, tamamen farklı sonuçlara ulaşabilir. Ayrıca, algılama ve temel duygusal gereksinimler konusunda da her zaman farklılıklar olacaktır, bu da hepimizin daima aynı düşünmesini engelleyecektir.</a:t>
            </a:r>
          </a:p>
          <a:p>
            <a:r>
              <a:rPr lang="tr-TR" dirty="0" smtClean="0"/>
              <a:t>Kritik düşünme bir kişinin özgünlüğünü ya da kişiliğini tehdit etmez. Tarafsızlığınızı artırabilir fakat sizi değiştirmez.</a:t>
            </a:r>
          </a:p>
          <a:p>
            <a:r>
              <a:rPr lang="tr-TR" dirty="0" smtClean="0"/>
              <a:t>Kritik düşünme bir inanç değildir. İnançların geçerliliğini sorgulayabilir fakat kendi başına bir inanç değil – bir süreçtir.</a:t>
            </a:r>
          </a:p>
          <a:p>
            <a:r>
              <a:rPr lang="tr-TR" dirty="0" smtClean="0"/>
              <a:t>Kritik düşünme duyguları ya da duygusal düşünmeyi reddetmez, onların yerine geçmez. Duygular hayatımıza anlam, zevk ve yaşama amacı katar. Kritik düşünme elbette duyguların yerini tutamaz. Bununla birlikte, aynı zamanda kritik kararlar sayılabilecek duygusal kararlar da (örneğin evlenmeye karar vermek) kritik düşünmeyi gerektirirler.</a:t>
            </a:r>
          </a:p>
          <a:p>
            <a:r>
              <a:rPr lang="tr-TR" dirty="0" smtClean="0"/>
              <a:t>Kritik düşünme bilimsel temeli olan her şeyi gözü kapalı şekilde kabul etmez. Örneğin, günümüzde pazarlamak için kullanılan asılsız pek çok bilimsel iddia ortalıkta dolaşmaktadır.</a:t>
            </a:r>
          </a:p>
          <a:p>
            <a:r>
              <a:rPr lang="tr-TR" dirty="0" smtClean="0"/>
              <a:t>Kritik düşünmeye dayanan argümanların her zaman en ikna edici argümanlar olmadıklarının da farkında olmak gerekiyor. Aksine, çoğu zaman, en ikna edici argümanlar tarafsız yanımızdan ziyade temel insani/duygusal ihtiyaçlarımıza daha cazip gelenlerdir. Bu sebeple; politikacılar, TV programcıları, pazarlamacılar ve daha pek çok meslek grubundan insanın oldukça ikna edici argümanlarını öne sürerken kritik düşünmeden özellikle uzak durmaları sıkça görülen bir durumdur.</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1216" y="-99392"/>
            <a:ext cx="8435280" cy="1143000"/>
          </a:xfrm>
        </p:spPr>
        <p:txBody>
          <a:bodyPr>
            <a:normAutofit fontScale="90000"/>
          </a:bodyPr>
          <a:lstStyle/>
          <a:p>
            <a:r>
              <a:rPr lang="tr-TR" dirty="0" smtClean="0"/>
              <a:t>ACELE KARAR VERMEK ÜZERİNE…</a:t>
            </a:r>
            <a:endParaRPr lang="tr-TR" dirty="0"/>
          </a:p>
        </p:txBody>
      </p:sp>
      <p:sp>
        <p:nvSpPr>
          <p:cNvPr id="3" name="2 İçerik Yer Tutucusu"/>
          <p:cNvSpPr>
            <a:spLocks noGrp="1"/>
          </p:cNvSpPr>
          <p:nvPr>
            <p:ph idx="1"/>
          </p:nvPr>
        </p:nvSpPr>
        <p:spPr>
          <a:xfrm>
            <a:off x="251520" y="908720"/>
            <a:ext cx="8640960" cy="5832648"/>
          </a:xfrm>
        </p:spPr>
        <p:txBody>
          <a:bodyPr>
            <a:normAutofit fontScale="55000" lnSpcReduction="20000"/>
          </a:bodyPr>
          <a:lstStyle/>
          <a:p>
            <a:r>
              <a:rPr lang="tr-TR" dirty="0" smtClean="0"/>
              <a:t>Köyde yaşlı bir adam varmış. Çok fakir. Ama imparator bile onu kıskanırmış. Öyle dillere destan beyaz bir atı varmış ki… İmparator at için ihtiyara neredeyse hazinesinin tamamını teklif etmiş, ama ihtiyar adam satmaya bir türlü yanaşmamış. "Bu at, bir at değil benim için.. Bir dost.. İnsan dostunu satar mı?" dermiş hep.</a:t>
            </a:r>
          </a:p>
          <a:p>
            <a:r>
              <a:rPr lang="tr-TR" dirty="0" smtClean="0"/>
              <a:t>Bir sabah kalkmışlar ki, at yok.. Köylüler ihtiyarın başına toplanmış.. "Seni ihtiyar bunak.. Bu atı sana bırakmayacakları, çalacakları belliydi. İmparatora satsaydın, ömrünün sonuna kadar beyler gibi yaşardın. Şimdi ne paran var, ne de atın" demişler..</a:t>
            </a:r>
          </a:p>
          <a:p>
            <a:r>
              <a:rPr lang="tr-TR" dirty="0" smtClean="0"/>
              <a:t>İhtiyar, "karar vermek için acele etmeyin" demiş.. Sadece 'at kayıp' deyin. Çünkü gerçek bu.. Ondan ötesi sizin yorumunuz ve verdiğiniz karar. Atımın kaybolması bir talihsizlik mi, yoksa bir şans mı, bunu henüz bilmiyoruz. Çünkü bu olay henüz bir başlangıç. Arkasının nasıl geleceğini kimse bilemez.."</a:t>
            </a:r>
          </a:p>
          <a:p>
            <a:r>
              <a:rPr lang="tr-TR" dirty="0" smtClean="0"/>
              <a:t>Köylüler ihtiyara kahkahalarla gülmüşler. Ama aradan iki hafta geçmeden, at bir gece ansızın dönmüş.. Meğer çalınmamış, dağlara gitmiş kendi başına. Dönerken de, vadideki 12 vahşi atı peşine takıp getirmiş.</a:t>
            </a:r>
          </a:p>
          <a:p>
            <a:r>
              <a:rPr lang="tr-TR" dirty="0" smtClean="0"/>
              <a:t>Köylüler, ihtiyar adamın etrafına toplanıp özür dilemişler.. "Babalık" demişler.. "Sen haklı çıktın.. Atının kaybolması bir talihsizlik değil, adeta bir devlet kuşu oldu senin için.. Şimdi bir at sürün var.."</a:t>
            </a:r>
          </a:p>
          <a:p>
            <a:r>
              <a:rPr lang="tr-TR" dirty="0" smtClean="0"/>
              <a:t>"Karar vermek için gene acele ediyorsunuz" demiş ihtiyar. Sadece atın geri döndüğünü söyleyin. Bilinen gerçek sadece bu. Ondan ötesinin ne getireceğini henüz bilmiyoruz. Bu daha başlangıç.. Birinci cümlenin ilk kelimesini okur okumaz kitap hakkında nasıl fikir yürütebilirsiniz?.."</a:t>
            </a:r>
          </a:p>
          <a:p>
            <a:r>
              <a:rPr lang="tr-TR" dirty="0" smtClean="0"/>
              <a:t>Köylüler bu defa ihtiyarla dalga geçmemişler açıktan ama içlerinden "Bu herif sahiden geri kafalı" diye düşünmüşler. Bir hafta geçmeden, vahşi atları terbiye etmeye çalışan ihtiyarın tek oğlu attan düşmüş ve ayağını kırmış. Evin geçimini temin eden oğul şimdi uzun zaman yatakta kalacakmış.</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260648"/>
            <a:ext cx="8784976" cy="6336704"/>
          </a:xfrm>
        </p:spPr>
        <p:txBody>
          <a:bodyPr>
            <a:normAutofit fontScale="55000" lnSpcReduction="20000"/>
          </a:bodyPr>
          <a:lstStyle/>
          <a:p>
            <a:r>
              <a:rPr lang="tr-TR" dirty="0" smtClean="0"/>
              <a:t>Köylüler gene gelmişler ihtiyara.. "Bir kez daha haklı çıktın" demişler. "Bu atlar yüzünden tek oğlun uzun süre yürüyemeyecek. Sana bakacak başkası da yok.. Şimdi eskisinden daha fakir, daha zavallı olacaksın" demişler.</a:t>
            </a:r>
          </a:p>
          <a:p>
            <a:r>
              <a:rPr lang="tr-TR" dirty="0" smtClean="0"/>
              <a:t>İhtiyar "Siz erken karar verme hastalığına tutulmuşsunuz" diye cevap vermiş. "O kadar acele etmeyin. Oğlum bacağını kırdı. Gerçek bu.. Ötesi sizin verdiğiniz karar.. Ama acaba ne kadar doğru.. Hayat böyle küçük parçalar halinde ilerler ve ondan sonra neler olacağı size asla bildirilmez.."</a:t>
            </a:r>
          </a:p>
          <a:p>
            <a:r>
              <a:rPr lang="tr-TR" dirty="0" smtClean="0"/>
              <a:t>Birkaç hafta sonra, düşmanlar kat kat büyük bir ordu ile saldırmış. İmparator son bir ümitle eli silah tutan bütün gençleri askere çağırmış. Köye gelen görevliler, ihtiyarın kırık bacaklı oğlu dışında bütün gençleri askere almışlar. Köyü matem sarmış. Çünkü savaşın kazanılmasına imkân yok gibiymiş; giden gençlerin ya öleceğini ya esir düşüp köle diye satılacağını herkes adeta biliyormuş.</a:t>
            </a:r>
          </a:p>
          <a:p>
            <a:r>
              <a:rPr lang="tr-TR" dirty="0" smtClean="0"/>
              <a:t>Köylüler, gene ihtiyara gelmişler.. "Gene haklı olduğun kanıtlandı" demişler. "Oğlunun bacağı kırık, ama hiç değilse yanında. Oysa bizimkiler belki asla köye dönemeyecekler. Oğlunun bacağının kırılması talihsizlik değil, şansmış meğer.."</a:t>
            </a:r>
          </a:p>
          <a:p>
            <a:r>
              <a:rPr lang="tr-TR" dirty="0" smtClean="0"/>
              <a:t>"Siz erken karar vermeye devam edin" demiş, ihtiyar.. Oysa ne olacağını kimseler bilemez. Bilinen bir tek gerçek var. Benim oğlum yanımda, sizinkiler askerde.. Ama bunların hangisinin talih, hangisinin talihsizlik olduğunu sadece Allah biliyor.” Bir yol biter yenisi başlar.</a:t>
            </a:r>
          </a:p>
          <a:p>
            <a:r>
              <a:rPr lang="tr-TR" dirty="0" err="1" smtClean="0"/>
              <a:t>Lao</a:t>
            </a:r>
            <a:r>
              <a:rPr lang="tr-TR" dirty="0" smtClean="0"/>
              <a:t> </a:t>
            </a:r>
            <a:r>
              <a:rPr lang="tr-TR" dirty="0" err="1" smtClean="0"/>
              <a:t>Tzu</a:t>
            </a:r>
            <a:r>
              <a:rPr lang="tr-TR" dirty="0" smtClean="0"/>
              <a:t>, öyküsünü şu nasihatle tamamlarmış: "Acele karar vermeyin. O zaman sizin de herkesten farkınız kalmaz. Hayatın küçük bir parçasına bakıp tamamı hakkında karar vermekten kaçının. Karar aklın durması halidir, karar verdiniz mi, akıl düşünmeyi, dolayısı ile gelişmeyi durdurur. Buna rağmen akıl insanı daima karara zorlar. Çünkü gelişme halinde olmak tehlikelidir ve insanı huzursuz yapar. Oysa gezi asla sona ermez. Bir yol biterken yenisi başlar. Bir kapı kapanırken, başkası açılır. Bir hedefe ulaşırsınız ve daha yüksek bir hedefin hemen oracıkta olduğunu görürsünüz.”</a:t>
            </a:r>
          </a:p>
          <a:p>
            <a:r>
              <a:rPr lang="tr-TR" dirty="0" smtClean="0"/>
              <a:t>Hayat çetrefil bir yolculuktur. Güzergâhı kimse bilmez. Acele karar vermek, ecele karar vermektir.</a:t>
            </a:r>
          </a:p>
          <a:p>
            <a:endParaRPr lang="tr-TR"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KARAR VEREMEMEK ÜZERİNE…</a:t>
            </a:r>
            <a:endParaRPr lang="tr-TR" dirty="0"/>
          </a:p>
        </p:txBody>
      </p:sp>
      <p:sp>
        <p:nvSpPr>
          <p:cNvPr id="3" name="2 İçerik Yer Tutucusu"/>
          <p:cNvSpPr>
            <a:spLocks noGrp="1"/>
          </p:cNvSpPr>
          <p:nvPr>
            <p:ph idx="1"/>
          </p:nvPr>
        </p:nvSpPr>
        <p:spPr>
          <a:xfrm>
            <a:off x="179512" y="1600200"/>
            <a:ext cx="8784976" cy="4997152"/>
          </a:xfrm>
        </p:spPr>
        <p:txBody>
          <a:bodyPr>
            <a:normAutofit fontScale="62500" lnSpcReduction="20000"/>
          </a:bodyPr>
          <a:lstStyle/>
          <a:p>
            <a:r>
              <a:rPr lang="tr-TR" dirty="0" smtClean="0"/>
              <a:t>Kasabanın birinde, güzeller güzeli bir kız yaşarmış. Bütün erkekler, onunla evlenmek ister, fakat o hiçbirini beğenmezmiş. Yine, onun reddettiği gençlerden biri, unutmak için şehre yerleşmiş.</a:t>
            </a:r>
          </a:p>
          <a:p>
            <a:r>
              <a:rPr lang="tr-TR" dirty="0" smtClean="0"/>
              <a:t>Yıllar sonra kasabaya uğradığında, kimseyi beğenmeyen bu kız kimle evlenmiş acaba diye merak etmiş ve birilerine sorup, kızın evlendiği kişinin evini bulmuş ve kızın evinin önünde beklemeye başlamış. Biraz sonra içerden oldukça çirkin, göbekli bir adam çıkmış. Genç adam, böyle birini görünce çok şaşırmış.</a:t>
            </a:r>
          </a:p>
          <a:p>
            <a:r>
              <a:rPr lang="tr-TR" dirty="0" smtClean="0"/>
              <a:t>Kapıyı çalmış ve yıllar önce evlenmek istediği o kıza sormuş; "Senin gibi kimseyi beğenmeyen bir kız, nasıl olurda böyle biriyle evlenir?" Kız hüzünlenmiş ve demiş ki; "Şu gördüğün gül bahçesine gir ve bana en güzel gülü koparıp getir, fakat kesinlikle geçtiğin yere geri dönme."</a:t>
            </a:r>
          </a:p>
          <a:p>
            <a:r>
              <a:rPr lang="tr-TR" dirty="0" smtClean="0"/>
              <a:t>Genç adam, en güzel gülü getirmek için bahçeye girmiş. Karşısına çok güzel bir gül çıkmış, fakat mutlaka daha iyisi vardır diye, ilerlemeye devam etmiş. Karşısına çok güzel güller çıkıyor, fakat o, en iyisini bulmak amacıyla ilerlemeye devam ediyormuş. Birde bakmış ki, bahçenin sonuna gelmiş ve orada sadece solmuş bir gül kalmış. Geri dönemeyeceği için de, mecburen o solmuş gülü götürmüş kıza.</a:t>
            </a:r>
          </a:p>
          <a:p>
            <a:r>
              <a:rPr lang="tr-TR" dirty="0" smtClean="0"/>
              <a:t>Kız genç adama bakmış ve demiş ki, "İşte benim hikâyem de böyleydi".</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Slayt Numarası Yer Tutucusu"/>
          <p:cNvSpPr>
            <a:spLocks noGrp="1"/>
          </p:cNvSpPr>
          <p:nvPr>
            <p:ph type="sldNum" sz="quarter" idx="12"/>
          </p:nvPr>
        </p:nvSpPr>
        <p:spPr>
          <a:noFill/>
        </p:spPr>
        <p:txBody>
          <a:bodyPr/>
          <a:lstStyle/>
          <a:p>
            <a:fld id="{EF5256A0-323D-4E8D-AF22-56A1649F9C93}" type="slidenum">
              <a:rPr lang="tr-TR"/>
              <a:pPr/>
              <a:t>25</a:t>
            </a:fld>
            <a:endParaRPr lang="tr-TR"/>
          </a:p>
        </p:txBody>
      </p:sp>
      <p:sp>
        <p:nvSpPr>
          <p:cNvPr id="25603" name="Rectangle 2"/>
          <p:cNvSpPr>
            <a:spLocks noGrp="1" noChangeArrowheads="1"/>
          </p:cNvSpPr>
          <p:nvPr>
            <p:ph type="title"/>
          </p:nvPr>
        </p:nvSpPr>
        <p:spPr/>
        <p:txBody>
          <a:bodyPr/>
          <a:lstStyle/>
          <a:p>
            <a:pPr eaLnBrk="1" hangingPunct="1"/>
            <a:r>
              <a:rPr lang="tr-TR" dirty="0" smtClean="0"/>
              <a:t>ÖĞRENİLMİŞ ÇARESİZLİK</a:t>
            </a:r>
          </a:p>
        </p:txBody>
      </p:sp>
      <p:sp>
        <p:nvSpPr>
          <p:cNvPr id="25604" name="Rectangle 3"/>
          <p:cNvSpPr>
            <a:spLocks noGrp="1" noChangeArrowheads="1"/>
          </p:cNvSpPr>
          <p:nvPr>
            <p:ph type="body" idx="1"/>
          </p:nvPr>
        </p:nvSpPr>
        <p:spPr/>
        <p:txBody>
          <a:bodyPr>
            <a:normAutofit/>
          </a:bodyPr>
          <a:lstStyle/>
          <a:p>
            <a:pPr eaLnBrk="1" hangingPunct="1">
              <a:lnSpc>
                <a:spcPct val="90000"/>
              </a:lnSpc>
            </a:pPr>
            <a:r>
              <a:rPr lang="tr-TR" sz="2800" b="1" i="1" dirty="0" smtClean="0"/>
              <a:t>İNSAN İNANDIĞINA DENKTİR</a:t>
            </a:r>
            <a:endParaRPr lang="tr-TR" sz="2800" i="1" dirty="0" smtClean="0"/>
          </a:p>
          <a:p>
            <a:pPr eaLnBrk="1" hangingPunct="1">
              <a:lnSpc>
                <a:spcPct val="90000"/>
              </a:lnSpc>
            </a:pPr>
            <a:r>
              <a:rPr lang="tr-TR" sz="2800" i="1" dirty="0" smtClean="0"/>
              <a:t>Bir şeyin imkansız olduğuna inanırsanız, aklınız bunun neden imkansız olduğunu size ispatlamak üzere çalışmaya başlar. </a:t>
            </a:r>
            <a:br>
              <a:rPr lang="tr-TR" sz="2800" i="1" dirty="0" smtClean="0"/>
            </a:br>
            <a:r>
              <a:rPr lang="tr-TR" sz="2800" b="1" i="1" u="sng" dirty="0" smtClean="0"/>
              <a:t>Ama bir şeyi yapabileceğinize inandığınızda, gerçekten inandığınızda, aklınız yapmak üzere çözümler bulma konusunda size yardım etmek için çalışmaya başlar</a:t>
            </a:r>
            <a:r>
              <a:rPr lang="tr-TR" sz="2800" i="1" dirty="0" smtClean="0"/>
              <a:t>.</a:t>
            </a:r>
            <a:r>
              <a:rPr lang="tr-TR" sz="2800" dirty="0" smtClean="0"/>
              <a:t>                                                                                      (Dr. </a:t>
            </a:r>
            <a:r>
              <a:rPr lang="tr-TR" sz="2800" dirty="0" err="1" smtClean="0"/>
              <a:t>David</a:t>
            </a:r>
            <a:r>
              <a:rPr lang="tr-TR" sz="2800" dirty="0" smtClean="0"/>
              <a:t> J. </a:t>
            </a:r>
            <a:r>
              <a:rPr lang="tr-TR" sz="2800" dirty="0" err="1" smtClean="0"/>
              <a:t>Schwartz</a:t>
            </a:r>
            <a:r>
              <a:rPr lang="tr-TR" sz="2800" dirty="0" smtClean="0"/>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Kritik analitik düşünme nedir?</a:t>
            </a:r>
            <a:endParaRPr lang="tr-TR" dirty="0"/>
          </a:p>
        </p:txBody>
      </p:sp>
      <p:sp>
        <p:nvSpPr>
          <p:cNvPr id="3" name="2 İçerik Yer Tutucusu"/>
          <p:cNvSpPr>
            <a:spLocks noGrp="1"/>
          </p:cNvSpPr>
          <p:nvPr>
            <p:ph idx="1"/>
          </p:nvPr>
        </p:nvSpPr>
        <p:spPr/>
        <p:txBody>
          <a:bodyPr>
            <a:normAutofit/>
          </a:bodyPr>
          <a:lstStyle/>
          <a:p>
            <a:r>
              <a:rPr lang="tr-TR" dirty="0" smtClean="0"/>
              <a:t>• </a:t>
            </a:r>
            <a:r>
              <a:rPr lang="tr-TR" dirty="0" err="1" smtClean="0"/>
              <a:t>Proaktif</a:t>
            </a:r>
            <a:r>
              <a:rPr lang="tr-TR" dirty="0" smtClean="0"/>
              <a:t> düşünmektir</a:t>
            </a:r>
          </a:p>
          <a:p>
            <a:r>
              <a:rPr lang="tr-TR" dirty="0" smtClean="0"/>
              <a:t>• Problemi anlamaktır</a:t>
            </a:r>
          </a:p>
          <a:p>
            <a:r>
              <a:rPr lang="tr-TR" dirty="0" smtClean="0"/>
              <a:t>• Problemi çözmektir</a:t>
            </a:r>
          </a:p>
          <a:p>
            <a:r>
              <a:rPr lang="tr-TR" dirty="0" smtClean="0"/>
              <a:t>• Sistemli düşünmektir</a:t>
            </a:r>
          </a:p>
          <a:p>
            <a:r>
              <a:rPr lang="tr-TR" dirty="0" smtClean="0"/>
              <a:t>• Kelime hazinesine sahip olmaktır</a:t>
            </a:r>
          </a:p>
          <a:p>
            <a:r>
              <a:rPr lang="tr-TR" dirty="0" smtClean="0"/>
              <a:t>• Doğru soru sorabilmektir</a:t>
            </a:r>
          </a:p>
          <a:p>
            <a:r>
              <a:rPr lang="tr-TR" dirty="0" smtClean="0"/>
              <a:t>• Her şeyi merak etmektir</a:t>
            </a:r>
          </a:p>
          <a:p>
            <a:r>
              <a:rPr lang="tr-TR" dirty="0" smtClean="0"/>
              <a:t>• Yeni fikirlere açıklıktır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r>
              <a:rPr lang="tr-TR" dirty="0" smtClean="0"/>
              <a:t>• Hedefe kilitlenmektir</a:t>
            </a:r>
          </a:p>
          <a:p>
            <a:r>
              <a:rPr lang="tr-TR" dirty="0" smtClean="0"/>
              <a:t>• Bilginin sentezini yapmaktır</a:t>
            </a:r>
          </a:p>
          <a:p>
            <a:r>
              <a:rPr lang="tr-TR" dirty="0" smtClean="0"/>
              <a:t>• Fikir üretmektir</a:t>
            </a:r>
          </a:p>
          <a:p>
            <a:r>
              <a:rPr lang="tr-TR" dirty="0" smtClean="0"/>
              <a:t>• Kanıtsız karar vermemektir</a:t>
            </a:r>
          </a:p>
          <a:p>
            <a:r>
              <a:rPr lang="tr-TR" dirty="0" smtClean="0"/>
              <a:t>• Tarafsızlıktır</a:t>
            </a:r>
          </a:p>
          <a:p>
            <a:r>
              <a:rPr lang="tr-TR" dirty="0" smtClean="0"/>
              <a:t>• Ön yargılı olmamaktır</a:t>
            </a:r>
          </a:p>
          <a:p>
            <a:r>
              <a:rPr lang="tr-TR" dirty="0" smtClean="0"/>
              <a:t>• Bilmediğinin tevazusudur</a:t>
            </a:r>
          </a:p>
          <a:p>
            <a:r>
              <a:rPr lang="tr-TR" dirty="0" smtClean="0"/>
              <a:t>• “Sürüye” katılmamaktır</a:t>
            </a:r>
          </a:p>
          <a:p>
            <a:r>
              <a:rPr lang="tr-TR" dirty="0" smtClean="0"/>
              <a:t>• Gerçekle, gerçek olma ihtimali olanı ayırmaktır.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10000"/>
          </a:bodyPr>
          <a:lstStyle/>
          <a:p>
            <a:r>
              <a:rPr lang="tr-TR" dirty="0" smtClean="0"/>
              <a:t>• Mantıklı ile duygusal kararı ayırmaktır</a:t>
            </a:r>
          </a:p>
          <a:p>
            <a:r>
              <a:rPr lang="tr-TR" dirty="0" smtClean="0"/>
              <a:t>• Yanlışa cesaretle karşı çıkabilmektir</a:t>
            </a:r>
          </a:p>
          <a:p>
            <a:r>
              <a:rPr lang="tr-TR" dirty="0" smtClean="0"/>
              <a:t>• Farklı düşünceye empatidir</a:t>
            </a:r>
          </a:p>
          <a:p>
            <a:r>
              <a:rPr lang="tr-TR" dirty="0" smtClean="0"/>
              <a:t>• Düşüncesinin sorumlusu olabilmektir</a:t>
            </a:r>
          </a:p>
          <a:p>
            <a:r>
              <a:rPr lang="tr-TR" dirty="0" smtClean="0"/>
              <a:t>• Hemen onaylayıcı olmamaktır</a:t>
            </a:r>
          </a:p>
          <a:p>
            <a:r>
              <a:rPr lang="tr-TR" dirty="0" smtClean="0"/>
              <a:t>• Bilgi sahibi olmadan yorum yapmamaktır</a:t>
            </a:r>
          </a:p>
          <a:p>
            <a:r>
              <a:rPr lang="tr-TR" dirty="0" smtClean="0"/>
              <a:t>• Sorgulamaktır</a:t>
            </a:r>
          </a:p>
          <a:p>
            <a:r>
              <a:rPr lang="tr-TR" dirty="0" smtClean="0"/>
              <a:t>• Test etmektir</a:t>
            </a:r>
          </a:p>
          <a:p>
            <a:r>
              <a:rPr lang="tr-TR" dirty="0" smtClean="0"/>
              <a:t>• Gereğini yapmaktır</a:t>
            </a:r>
          </a:p>
          <a:p>
            <a:r>
              <a:rPr lang="tr-TR" dirty="0" smtClean="0"/>
              <a:t>• Bilişsel, duyuşsal ve davranışsal etkinliktir.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Slayt Numarası Yer Tutucusu"/>
          <p:cNvSpPr>
            <a:spLocks noGrp="1"/>
          </p:cNvSpPr>
          <p:nvPr>
            <p:ph type="sldNum" sz="quarter" idx="12"/>
          </p:nvPr>
        </p:nvSpPr>
        <p:spPr>
          <a:noFill/>
        </p:spPr>
        <p:txBody>
          <a:bodyPr/>
          <a:lstStyle/>
          <a:p>
            <a:fld id="{E50DDA4C-E185-4593-BFFB-3B6DF5EF52BD}" type="slidenum">
              <a:rPr lang="tr-TR"/>
              <a:pPr/>
              <a:t>29</a:t>
            </a:fld>
            <a:endParaRPr lang="tr-TR"/>
          </a:p>
        </p:txBody>
      </p:sp>
      <p:sp>
        <p:nvSpPr>
          <p:cNvPr id="7171" name="Rectangle 2"/>
          <p:cNvSpPr>
            <a:spLocks noGrp="1" noChangeArrowheads="1"/>
          </p:cNvSpPr>
          <p:nvPr>
            <p:ph type="title"/>
          </p:nvPr>
        </p:nvSpPr>
        <p:spPr/>
        <p:txBody>
          <a:bodyPr>
            <a:normAutofit fontScale="90000"/>
          </a:bodyPr>
          <a:lstStyle/>
          <a:p>
            <a:pPr eaLnBrk="1" hangingPunct="1"/>
            <a:r>
              <a:rPr lang="tr-TR" sz="4000" smtClean="0"/>
              <a:t>‘Düşünme, yap!’ diyen çağdaş sapkınlıklara karşı bir savunmadır.</a:t>
            </a:r>
          </a:p>
        </p:txBody>
      </p:sp>
      <p:sp>
        <p:nvSpPr>
          <p:cNvPr id="7172" name="Rectangle 3"/>
          <p:cNvSpPr>
            <a:spLocks noGrp="1" noChangeArrowheads="1"/>
          </p:cNvSpPr>
          <p:nvPr>
            <p:ph type="body" idx="1"/>
          </p:nvPr>
        </p:nvSpPr>
        <p:spPr/>
        <p:txBody>
          <a:bodyPr/>
          <a:lstStyle/>
          <a:p>
            <a:pPr eaLnBrk="1" hangingPunct="1"/>
            <a:endParaRPr lang="tr-TR" smtClean="0"/>
          </a:p>
        </p:txBody>
      </p:sp>
      <p:pic>
        <p:nvPicPr>
          <p:cNvPr id="7173" name="Picture 4" descr="1194087679"/>
          <p:cNvPicPr>
            <a:picLocks noChangeAspect="1" noChangeArrowheads="1"/>
          </p:cNvPicPr>
          <p:nvPr/>
        </p:nvPicPr>
        <p:blipFill>
          <a:blip r:embed="rId2" cstate="print"/>
          <a:srcRect/>
          <a:stretch>
            <a:fillRect/>
          </a:stretch>
        </p:blipFill>
        <p:spPr bwMode="auto">
          <a:xfrm>
            <a:off x="468313" y="1412875"/>
            <a:ext cx="7991475" cy="4679950"/>
          </a:xfrm>
          <a:prstGeom prst="rect">
            <a:avLst/>
          </a:prstGeom>
          <a:noFill/>
          <a:ln w="9525">
            <a:noFill/>
            <a:miter lim="800000"/>
            <a:headEnd/>
            <a:tailEnd/>
          </a:ln>
        </p:spPr>
      </p:pic>
      <p:sp>
        <p:nvSpPr>
          <p:cNvPr id="7174" name="Rectangle 6"/>
          <p:cNvSpPr>
            <a:spLocks noChangeArrowheads="1"/>
          </p:cNvSpPr>
          <p:nvPr/>
        </p:nvSpPr>
        <p:spPr bwMode="auto">
          <a:xfrm>
            <a:off x="4643438" y="5373688"/>
            <a:ext cx="1809750" cy="366712"/>
          </a:xfrm>
          <a:prstGeom prst="rect">
            <a:avLst/>
          </a:prstGeom>
          <a:noFill/>
          <a:ln w="9525">
            <a:noFill/>
            <a:miter lim="800000"/>
            <a:headEnd/>
            <a:tailEnd/>
          </a:ln>
        </p:spPr>
        <p:txBody>
          <a:bodyPr wrap="none" anchor="ctr">
            <a:spAutoFit/>
          </a:bodyPr>
          <a:lstStyle/>
          <a:p>
            <a:r>
              <a:rPr lang="tr-TR">
                <a:solidFill>
                  <a:schemeClr val="bg1"/>
                </a:solidFill>
              </a:rPr>
              <a:t>(Düşünme  yap)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tr-TR" sz="3200" dirty="0" smtClean="0"/>
              <a:t>Düşüncenin koşullandırılmasına bir örnek</a:t>
            </a:r>
            <a:endParaRPr lang="en-US" sz="3200" dirty="0" smtClean="0"/>
          </a:p>
        </p:txBody>
      </p:sp>
      <p:sp>
        <p:nvSpPr>
          <p:cNvPr id="159747" name="Rectangle 3"/>
          <p:cNvSpPr>
            <a:spLocks noGrp="1" noChangeArrowheads="1"/>
          </p:cNvSpPr>
          <p:nvPr>
            <p:ph type="body" idx="1"/>
          </p:nvPr>
        </p:nvSpPr>
        <p:spPr>
          <a:xfrm>
            <a:off x="900113" y="1600200"/>
            <a:ext cx="3167062" cy="4525963"/>
          </a:xfrm>
        </p:spPr>
        <p:txBody>
          <a:bodyPr/>
          <a:lstStyle/>
          <a:p>
            <a:pPr eaLnBrk="1" hangingPunct="1">
              <a:lnSpc>
                <a:spcPct val="90000"/>
              </a:lnSpc>
              <a:buFontTx/>
              <a:buNone/>
            </a:pPr>
            <a:endParaRPr lang="tr-TR" dirty="0" smtClean="0"/>
          </a:p>
          <a:p>
            <a:pPr eaLnBrk="1" hangingPunct="1">
              <a:lnSpc>
                <a:spcPct val="90000"/>
              </a:lnSpc>
              <a:buFontTx/>
              <a:buNone/>
            </a:pPr>
            <a:r>
              <a:rPr lang="tr-TR" dirty="0" smtClean="0"/>
              <a:t>EĞER</a:t>
            </a:r>
          </a:p>
          <a:p>
            <a:pPr eaLnBrk="1" hangingPunct="1">
              <a:lnSpc>
                <a:spcPct val="90000"/>
              </a:lnSpc>
              <a:buFontTx/>
              <a:buNone/>
            </a:pPr>
            <a:r>
              <a:rPr lang="tr-TR" dirty="0" smtClean="0"/>
              <a:t> </a:t>
            </a:r>
          </a:p>
          <a:p>
            <a:pPr eaLnBrk="1" hangingPunct="1">
              <a:lnSpc>
                <a:spcPct val="90000"/>
              </a:lnSpc>
              <a:buFontTx/>
              <a:buNone/>
            </a:pPr>
            <a:r>
              <a:rPr lang="tr-TR" dirty="0" smtClean="0"/>
              <a:t>1 = 5</a:t>
            </a:r>
          </a:p>
          <a:p>
            <a:pPr eaLnBrk="1" hangingPunct="1">
              <a:lnSpc>
                <a:spcPct val="90000"/>
              </a:lnSpc>
              <a:buFontTx/>
              <a:buNone/>
            </a:pPr>
            <a:r>
              <a:rPr lang="tr-TR" dirty="0" smtClean="0"/>
              <a:t>2 = 25</a:t>
            </a:r>
          </a:p>
          <a:p>
            <a:pPr eaLnBrk="1" hangingPunct="1">
              <a:lnSpc>
                <a:spcPct val="90000"/>
              </a:lnSpc>
              <a:buFontTx/>
              <a:buNone/>
            </a:pPr>
            <a:r>
              <a:rPr lang="tr-TR" dirty="0" smtClean="0"/>
              <a:t>3 = 125</a:t>
            </a:r>
          </a:p>
          <a:p>
            <a:pPr eaLnBrk="1" hangingPunct="1">
              <a:lnSpc>
                <a:spcPct val="90000"/>
              </a:lnSpc>
              <a:buFontTx/>
              <a:buNone/>
            </a:pPr>
            <a:r>
              <a:rPr lang="tr-TR" dirty="0" smtClean="0"/>
              <a:t>4 = 625 ise</a:t>
            </a:r>
          </a:p>
          <a:p>
            <a:pPr eaLnBrk="1" hangingPunct="1">
              <a:lnSpc>
                <a:spcPct val="90000"/>
              </a:lnSpc>
              <a:buFontTx/>
              <a:buNone/>
            </a:pPr>
            <a:r>
              <a:rPr lang="tr-TR" dirty="0" smtClean="0"/>
              <a:t>5 = ????</a:t>
            </a:r>
          </a:p>
        </p:txBody>
      </p:sp>
      <p:sp>
        <p:nvSpPr>
          <p:cNvPr id="159749" name="Rectangle 5"/>
          <p:cNvSpPr>
            <a:spLocks noChangeArrowheads="1"/>
          </p:cNvSpPr>
          <p:nvPr/>
        </p:nvSpPr>
        <p:spPr bwMode="auto">
          <a:xfrm>
            <a:off x="5364088" y="1988840"/>
            <a:ext cx="1357313" cy="579438"/>
          </a:xfrm>
          <a:prstGeom prst="rect">
            <a:avLst/>
          </a:prstGeom>
          <a:noFill/>
          <a:ln w="9525">
            <a:noFill/>
            <a:miter lim="800000"/>
            <a:headEnd/>
            <a:tailEnd/>
          </a:ln>
        </p:spPr>
        <p:txBody>
          <a:bodyPr wrap="none">
            <a:spAutoFit/>
          </a:bodyPr>
          <a:lstStyle/>
          <a:p>
            <a:r>
              <a:rPr lang="tr-TR" sz="3200" dirty="0"/>
              <a:t>Cevap</a:t>
            </a:r>
          </a:p>
        </p:txBody>
      </p:sp>
      <p:sp>
        <p:nvSpPr>
          <p:cNvPr id="5" name="Rectangle 3"/>
          <p:cNvSpPr txBox="1">
            <a:spLocks noChangeArrowheads="1"/>
          </p:cNvSpPr>
          <p:nvPr/>
        </p:nvSpPr>
        <p:spPr>
          <a:xfrm>
            <a:off x="5220072" y="2996952"/>
            <a:ext cx="1656184" cy="1800200"/>
          </a:xfrm>
          <a:prstGeom prst="rect">
            <a:avLst/>
          </a:prstGeom>
        </p:spPr>
        <p:txBody>
          <a:bodyPr vert="horz">
            <a:normAutofit/>
          </a:bodyPr>
          <a:lstStyle/>
          <a:p>
            <a:pPr marL="420624" lvl="0" indent="-384048">
              <a:lnSpc>
                <a:spcPct val="90000"/>
              </a:lnSpc>
              <a:spcBef>
                <a:spcPct val="20000"/>
              </a:spcBef>
              <a:buClr>
                <a:schemeClr val="accent1"/>
              </a:buClr>
              <a:buSzPct val="80000"/>
              <a:defRPr/>
            </a:pPr>
            <a:r>
              <a:rPr lang="tr-TR" sz="3000" dirty="0" smtClean="0"/>
              <a:t>Eğer</a:t>
            </a:r>
          </a:p>
          <a:p>
            <a:pPr marL="420624" lvl="0" indent="-384048">
              <a:lnSpc>
                <a:spcPct val="90000"/>
              </a:lnSpc>
              <a:spcBef>
                <a:spcPct val="20000"/>
              </a:spcBef>
              <a:buClr>
                <a:schemeClr val="accent1"/>
              </a:buClr>
              <a:buSzPct val="80000"/>
              <a:defRPr/>
            </a:pPr>
            <a:r>
              <a:rPr lang="tr-TR" sz="3000" dirty="0" smtClean="0"/>
              <a:t>1=5 ise</a:t>
            </a:r>
          </a:p>
          <a:p>
            <a:pPr marL="420624" marR="0" lvl="0" indent="-384048" algn="l" defTabSz="914400" rtl="0" eaLnBrk="1" fontAlgn="auto" latinLnBrk="0" hangingPunct="1">
              <a:lnSpc>
                <a:spcPct val="90000"/>
              </a:lnSpc>
              <a:spcBef>
                <a:spcPct val="20000"/>
              </a:spcBef>
              <a:spcAft>
                <a:spcPts val="0"/>
              </a:spcAft>
              <a:buClr>
                <a:schemeClr val="accent1"/>
              </a:buClr>
              <a:buSzPct val="80000"/>
              <a:buFontTx/>
              <a:buNone/>
              <a:tabLst/>
              <a:defRPr/>
            </a:pPr>
            <a:r>
              <a:rPr kumimoji="0" lang="tr-TR" sz="3000" b="0" i="0" u="none" strike="noStrike" kern="1200" cap="none" spc="0" normalizeH="0" baseline="0" noProof="0" dirty="0" smtClean="0">
                <a:ln>
                  <a:noFill/>
                </a:ln>
                <a:solidFill>
                  <a:schemeClr val="tx1"/>
                </a:solidFill>
                <a:effectLst/>
                <a:uLnTx/>
                <a:uFillTx/>
                <a:latin typeface="+mn-lt"/>
                <a:ea typeface="+mn-ea"/>
                <a:cs typeface="+mn-cs"/>
              </a:rPr>
              <a:t>5=1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59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1597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1597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1597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75"/>
                                  </p:iterate>
                                  <p:childTnLst>
                                    <p:set>
                                      <p:cBhvr>
                                        <p:cTn id="22" dur="1" fill="hold">
                                          <p:stCondLst>
                                            <p:cond delay="74"/>
                                          </p:stCondLst>
                                        </p:cTn>
                                        <p:tgtEl>
                                          <p:spTgt spid="1597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75"/>
                                  </p:iterate>
                                  <p:childTnLst>
                                    <p:set>
                                      <p:cBhvr>
                                        <p:cTn id="26" dur="1" fill="hold">
                                          <p:stCondLst>
                                            <p:cond delay="74"/>
                                          </p:stCondLst>
                                        </p:cTn>
                                        <p:tgtEl>
                                          <p:spTgt spid="15974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59749"/>
                                        </p:tgtEl>
                                        <p:attrNameLst>
                                          <p:attrName>style.visibility</p:attrName>
                                        </p:attrNameLst>
                                      </p:cBhvr>
                                      <p:to>
                                        <p:strVal val="visible"/>
                                      </p:to>
                                    </p:set>
                                    <p:animEffect transition="in" filter="checkerboard(across)">
                                      <p:cBhvr>
                                        <p:cTn id="31" dur="500"/>
                                        <p:tgtEl>
                                          <p:spTgt spid="159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p:bldP spid="15974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Slayt Numarası Yer Tutucusu"/>
          <p:cNvSpPr>
            <a:spLocks noGrp="1"/>
          </p:cNvSpPr>
          <p:nvPr>
            <p:ph type="sldNum" sz="quarter" idx="12"/>
          </p:nvPr>
        </p:nvSpPr>
        <p:spPr>
          <a:noFill/>
        </p:spPr>
        <p:txBody>
          <a:bodyPr/>
          <a:lstStyle/>
          <a:p>
            <a:fld id="{8427764E-A07C-4838-8C63-091576C739F3}" type="slidenum">
              <a:rPr lang="tr-TR"/>
              <a:pPr/>
              <a:t>30</a:t>
            </a:fld>
            <a:endParaRPr lang="tr-TR"/>
          </a:p>
        </p:txBody>
      </p:sp>
      <p:sp>
        <p:nvSpPr>
          <p:cNvPr id="8195" name="Rectangle 2"/>
          <p:cNvSpPr>
            <a:spLocks noGrp="1" noChangeArrowheads="1"/>
          </p:cNvSpPr>
          <p:nvPr>
            <p:ph type="title"/>
          </p:nvPr>
        </p:nvSpPr>
        <p:spPr/>
        <p:txBody>
          <a:bodyPr/>
          <a:lstStyle/>
          <a:p>
            <a:pPr algn="l" eaLnBrk="1" hangingPunct="1"/>
            <a:r>
              <a:rPr lang="tr-TR" sz="3200" smtClean="0"/>
              <a:t>‘Just do it’ in sonu!....(Düşünme atla!)</a:t>
            </a:r>
          </a:p>
        </p:txBody>
      </p:sp>
      <p:sp>
        <p:nvSpPr>
          <p:cNvPr id="8196" name="Rectangle 3"/>
          <p:cNvSpPr>
            <a:spLocks noGrp="1" noChangeArrowheads="1"/>
          </p:cNvSpPr>
          <p:nvPr>
            <p:ph type="body" idx="1"/>
          </p:nvPr>
        </p:nvSpPr>
        <p:spPr/>
        <p:txBody>
          <a:bodyPr/>
          <a:lstStyle/>
          <a:p>
            <a:pPr eaLnBrk="1" hangingPunct="1"/>
            <a:endParaRPr lang="tr-TR" smtClean="0"/>
          </a:p>
        </p:txBody>
      </p:sp>
      <p:pic>
        <p:nvPicPr>
          <p:cNvPr id="8197" name="Picture 4" descr="just+do+it"/>
          <p:cNvPicPr>
            <a:picLocks noChangeAspect="1" noChangeArrowheads="1"/>
          </p:cNvPicPr>
          <p:nvPr/>
        </p:nvPicPr>
        <p:blipFill>
          <a:blip r:embed="rId2" cstate="print"/>
          <a:srcRect/>
          <a:stretch>
            <a:fillRect/>
          </a:stretch>
        </p:blipFill>
        <p:spPr bwMode="auto">
          <a:xfrm>
            <a:off x="0" y="1125538"/>
            <a:ext cx="9144000" cy="5732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Slayt Numarası Yer Tutucusu"/>
          <p:cNvSpPr>
            <a:spLocks noGrp="1"/>
          </p:cNvSpPr>
          <p:nvPr>
            <p:ph type="sldNum" sz="quarter" idx="12"/>
          </p:nvPr>
        </p:nvSpPr>
        <p:spPr>
          <a:noFill/>
        </p:spPr>
        <p:txBody>
          <a:bodyPr/>
          <a:lstStyle/>
          <a:p>
            <a:fld id="{8BDFDE18-D05D-418D-8F9D-615279DEB689}" type="slidenum">
              <a:rPr lang="tr-TR"/>
              <a:pPr/>
              <a:t>31</a:t>
            </a:fld>
            <a:endParaRPr lang="tr-TR"/>
          </a:p>
        </p:txBody>
      </p:sp>
      <p:sp>
        <p:nvSpPr>
          <p:cNvPr id="30723" name="Rectangle 2"/>
          <p:cNvSpPr>
            <a:spLocks noGrp="1" noChangeArrowheads="1"/>
          </p:cNvSpPr>
          <p:nvPr>
            <p:ph type="title"/>
          </p:nvPr>
        </p:nvSpPr>
        <p:spPr>
          <a:xfrm>
            <a:off x="468313" y="0"/>
            <a:ext cx="8229600" cy="1143000"/>
          </a:xfrm>
        </p:spPr>
        <p:txBody>
          <a:bodyPr/>
          <a:lstStyle/>
          <a:p>
            <a:pPr eaLnBrk="1" hangingPunct="1"/>
            <a:r>
              <a:rPr lang="tr-TR" sz="4000" smtClean="0"/>
              <a:t>1-Beyin 	Gücünün Farkına Varırlar.</a:t>
            </a:r>
          </a:p>
        </p:txBody>
      </p:sp>
      <p:sp>
        <p:nvSpPr>
          <p:cNvPr id="30724" name="Rectangle 3"/>
          <p:cNvSpPr>
            <a:spLocks noGrp="1" noChangeArrowheads="1"/>
          </p:cNvSpPr>
          <p:nvPr>
            <p:ph type="body" idx="1"/>
          </p:nvPr>
        </p:nvSpPr>
        <p:spPr>
          <a:xfrm>
            <a:off x="457200" y="1341438"/>
            <a:ext cx="8458200" cy="4784725"/>
          </a:xfrm>
        </p:spPr>
        <p:txBody>
          <a:bodyPr/>
          <a:lstStyle/>
          <a:p>
            <a:pPr eaLnBrk="1" hangingPunct="1">
              <a:lnSpc>
                <a:spcPct val="80000"/>
              </a:lnSpc>
            </a:pPr>
            <a:r>
              <a:rPr lang="tr-TR" sz="2000" dirty="0" smtClean="0"/>
              <a:t>Tıp kitaplarına girmiş bir olayı anlatmak istiyorum, et taşımaya</a:t>
            </a:r>
            <a:br>
              <a:rPr lang="tr-TR" sz="2000" dirty="0" smtClean="0"/>
            </a:br>
            <a:r>
              <a:rPr lang="tr-TR" sz="2000" dirty="0" smtClean="0"/>
              <a:t>yarayan soğutuculu bir tren, temizlenmek için bir istasyonda duruyor.</a:t>
            </a:r>
            <a:br>
              <a:rPr lang="tr-TR" sz="2000" dirty="0" smtClean="0"/>
            </a:br>
            <a:r>
              <a:rPr lang="tr-TR" sz="2000" dirty="0" smtClean="0"/>
              <a:t>İşçiler vagonları temizlemeye başlıyorlar, işçinin biri bir vagonu</a:t>
            </a:r>
            <a:br>
              <a:rPr lang="tr-TR" sz="2000" dirty="0" smtClean="0"/>
            </a:br>
            <a:r>
              <a:rPr lang="tr-TR" sz="2000" dirty="0" smtClean="0"/>
              <a:t>temizlerken diğer işçi o vagonu boş sanıp kapısını </a:t>
            </a:r>
            <a:r>
              <a:rPr lang="tr-TR" sz="2000" dirty="0" err="1" smtClean="0"/>
              <a:t>dışardan</a:t>
            </a:r>
            <a:r>
              <a:rPr lang="tr-TR" sz="2000" dirty="0" smtClean="0"/>
              <a:t/>
            </a:r>
            <a:br>
              <a:rPr lang="tr-TR" sz="2000" dirty="0" smtClean="0"/>
            </a:br>
            <a:r>
              <a:rPr lang="tr-TR" sz="2000" dirty="0" smtClean="0"/>
              <a:t>kilitliyor. Biraz sonra tren hareket ediyor, ve bir durak sonra et</a:t>
            </a:r>
            <a:br>
              <a:rPr lang="tr-TR" sz="2000" dirty="0" smtClean="0"/>
            </a:br>
            <a:r>
              <a:rPr lang="tr-TR" sz="2000" dirty="0" smtClean="0"/>
              <a:t>almak üzere bir istasyonda duruyor. Kapalı kalan işçinin vagon kapısı</a:t>
            </a:r>
            <a:br>
              <a:rPr lang="tr-TR" sz="2000" dirty="0" smtClean="0"/>
            </a:br>
            <a:r>
              <a:rPr lang="tr-TR" sz="2000" dirty="0" smtClean="0"/>
              <a:t>açıldığında işçinin donarak öldüğü görülüyor. Fakat bir bakıyorlar ki,</a:t>
            </a:r>
            <a:br>
              <a:rPr lang="tr-TR" sz="2000" dirty="0" smtClean="0"/>
            </a:br>
            <a:r>
              <a:rPr lang="tr-TR" sz="2000" dirty="0" smtClean="0"/>
              <a:t>vagonun ısısı normal ısıda yani dondurucuya geçirilmemiş. Ama kapalı kalan işçi bunu bilmediği, donarak öleceğini sandığı için beyin aynen donmanın şartlarını hazırlayarak, donmanın tüm belirtilerek göstererek vücudunu buna uyduruyor. Yani beyninizi olumlu şeylere </a:t>
            </a:r>
            <a:r>
              <a:rPr lang="tr-TR" sz="2000" dirty="0" err="1" smtClean="0"/>
              <a:t>kanalize</a:t>
            </a:r>
            <a:r>
              <a:rPr lang="tr-TR" sz="2000" dirty="0" smtClean="0"/>
              <a:t> edin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5 Slayt Numarası Yer Tutucusu"/>
          <p:cNvSpPr>
            <a:spLocks noGrp="1"/>
          </p:cNvSpPr>
          <p:nvPr>
            <p:ph type="sldNum" sz="quarter" idx="12"/>
          </p:nvPr>
        </p:nvSpPr>
        <p:spPr>
          <a:noFill/>
        </p:spPr>
        <p:txBody>
          <a:bodyPr/>
          <a:lstStyle/>
          <a:p>
            <a:fld id="{F2630F4C-70B6-4A1C-946E-E1EA0BB47FCE}" type="slidenum">
              <a:rPr lang="tr-TR"/>
              <a:pPr/>
              <a:t>32</a:t>
            </a:fld>
            <a:endParaRPr lang="tr-TR"/>
          </a:p>
        </p:txBody>
      </p:sp>
      <p:sp>
        <p:nvSpPr>
          <p:cNvPr id="31747" name="Rectangle 2"/>
          <p:cNvSpPr>
            <a:spLocks noGrp="1" noChangeArrowheads="1"/>
          </p:cNvSpPr>
          <p:nvPr>
            <p:ph type="title"/>
          </p:nvPr>
        </p:nvSpPr>
        <p:spPr/>
        <p:txBody>
          <a:bodyPr/>
          <a:lstStyle/>
          <a:p>
            <a:pPr eaLnBrk="1" hangingPunct="1"/>
            <a:r>
              <a:rPr lang="tr-TR" dirty="0" smtClean="0"/>
              <a:t>•        2- </a:t>
            </a:r>
            <a:r>
              <a:rPr lang="tr-TR" dirty="0" err="1" smtClean="0"/>
              <a:t>Proaktif</a:t>
            </a:r>
            <a:r>
              <a:rPr lang="tr-TR" dirty="0" smtClean="0"/>
              <a:t> düşünürler.</a:t>
            </a:r>
          </a:p>
        </p:txBody>
      </p:sp>
      <p:sp>
        <p:nvSpPr>
          <p:cNvPr id="31748" name="Rectangle 3"/>
          <p:cNvSpPr>
            <a:spLocks noGrp="1" noChangeArrowheads="1"/>
          </p:cNvSpPr>
          <p:nvPr>
            <p:ph type="body" idx="1"/>
          </p:nvPr>
        </p:nvSpPr>
        <p:spPr/>
        <p:txBody>
          <a:bodyPr>
            <a:normAutofit lnSpcReduction="10000"/>
          </a:bodyPr>
          <a:lstStyle/>
          <a:p>
            <a:pPr marL="660400" indent="-660400" eaLnBrk="1" hangingPunct="1">
              <a:lnSpc>
                <a:spcPct val="90000"/>
              </a:lnSpc>
            </a:pPr>
            <a:r>
              <a:rPr lang="tr-TR" altLang="ja-JP" sz="2400" dirty="0" err="1" smtClean="0"/>
              <a:t>Proaktif</a:t>
            </a:r>
            <a:r>
              <a:rPr lang="tr-TR" altLang="ja-JP" sz="2400" dirty="0" smtClean="0"/>
              <a:t> düşünmek, önceden mevcut verileri değerlendirerek </a:t>
            </a:r>
            <a:r>
              <a:rPr lang="tr-TR" altLang="ja-JP" sz="2400" dirty="0" smtClean="0">
                <a:solidFill>
                  <a:srgbClr val="008000"/>
                </a:solidFill>
              </a:rPr>
              <a:t>geleceği tahmin</a:t>
            </a:r>
            <a:r>
              <a:rPr lang="tr-TR" altLang="ja-JP" sz="2400" dirty="0" smtClean="0"/>
              <a:t> etmektir.</a:t>
            </a:r>
          </a:p>
          <a:p>
            <a:pPr marL="660400" indent="-660400" eaLnBrk="1" hangingPunct="1">
              <a:lnSpc>
                <a:spcPct val="90000"/>
              </a:lnSpc>
            </a:pPr>
            <a:r>
              <a:rPr lang="tr-TR" altLang="ja-JP" sz="2400" dirty="0" smtClean="0"/>
              <a:t>Farklı düşünmek sizi %10 </a:t>
            </a:r>
            <a:r>
              <a:rPr lang="tr-TR" altLang="ja-JP" sz="2400" dirty="0" err="1" smtClean="0"/>
              <a:t>luk</a:t>
            </a:r>
            <a:r>
              <a:rPr lang="tr-TR" altLang="ja-JP" sz="2400" dirty="0" smtClean="0"/>
              <a:t> dilime dahil eder</a:t>
            </a:r>
          </a:p>
          <a:p>
            <a:pPr marL="660400" indent="-660400" eaLnBrk="1" hangingPunct="1">
              <a:lnSpc>
                <a:spcPct val="90000"/>
              </a:lnSpc>
              <a:buFontTx/>
              <a:buNone/>
            </a:pPr>
            <a:r>
              <a:rPr lang="tr-TR" sz="2400" dirty="0" smtClean="0"/>
              <a:t>	%1 </a:t>
            </a:r>
            <a:r>
              <a:rPr lang="tr-TR" sz="2400" dirty="0" err="1" smtClean="0"/>
              <a:t>lik</a:t>
            </a:r>
            <a:r>
              <a:rPr lang="tr-TR" sz="2400" dirty="0" smtClean="0"/>
              <a:t> dilime dahil olmak için </a:t>
            </a:r>
            <a:r>
              <a:rPr lang="tr-TR" sz="2400" dirty="0" err="1" smtClean="0"/>
              <a:t>startejik</a:t>
            </a:r>
            <a:r>
              <a:rPr lang="tr-TR" sz="2400" dirty="0" smtClean="0"/>
              <a:t> düşünmek/</a:t>
            </a:r>
            <a:r>
              <a:rPr lang="tr-TR" sz="2400" dirty="0" err="1" smtClean="0"/>
              <a:t>proaktif</a:t>
            </a:r>
            <a:r>
              <a:rPr lang="tr-TR" sz="2400" dirty="0" smtClean="0"/>
              <a:t> düşünmek/birkaç hamleyi önceden kestirmek/feraset sahibi olmak gerekli ki (Furkan Suresi 74-’’Müttakilere önder/imam/rehber olmak’’)</a:t>
            </a:r>
          </a:p>
          <a:p>
            <a:pPr marL="660400" indent="-660400" eaLnBrk="1" hangingPunct="1">
              <a:lnSpc>
                <a:spcPct val="90000"/>
              </a:lnSpc>
              <a:buFontTx/>
              <a:buNone/>
            </a:pPr>
            <a:r>
              <a:rPr lang="tr-TR" sz="2400" dirty="0" smtClean="0"/>
              <a:t>PM=</a:t>
            </a:r>
            <a:r>
              <a:rPr lang="tr-TR" sz="2400" dirty="0" err="1" smtClean="0"/>
              <a:t>Perception</a:t>
            </a:r>
            <a:r>
              <a:rPr lang="tr-TR" sz="2400" dirty="0" smtClean="0"/>
              <a:t> Management=Hasmın kavrayış ve algısını yönetmek *</a:t>
            </a:r>
            <a:r>
              <a:rPr lang="tr-TR" sz="2400" dirty="0" err="1" smtClean="0"/>
              <a:t>Preveze</a:t>
            </a:r>
            <a:r>
              <a:rPr lang="tr-TR" sz="2400" dirty="0" smtClean="0"/>
              <a:t> Deniz Savaşı</a:t>
            </a:r>
          </a:p>
          <a:p>
            <a:pPr marL="660400" indent="-660400" eaLnBrk="1" hangingPunct="1">
              <a:lnSpc>
                <a:spcPct val="90000"/>
              </a:lnSpc>
              <a:buFontTx/>
              <a:buNone/>
            </a:pPr>
            <a:r>
              <a:rPr lang="tr-TR" sz="2400" dirty="0" smtClean="0"/>
              <a:t>Bunu şimdi Batı </a:t>
            </a:r>
            <a:r>
              <a:rPr lang="tr-TR" sz="2400" dirty="0" err="1" smtClean="0"/>
              <a:t>vs</a:t>
            </a:r>
            <a:r>
              <a:rPr lang="tr-TR" sz="2400" dirty="0" smtClean="0"/>
              <a:t> yapıyor, milyonlarca insanın zihnini, kavrayış ve algılayışını, tepkilerini yönetiyorlar.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5 Slayt Numarası Yer Tutucusu"/>
          <p:cNvSpPr>
            <a:spLocks noGrp="1"/>
          </p:cNvSpPr>
          <p:nvPr>
            <p:ph type="sldNum" sz="quarter" idx="12"/>
          </p:nvPr>
        </p:nvSpPr>
        <p:spPr>
          <a:noFill/>
        </p:spPr>
        <p:txBody>
          <a:bodyPr/>
          <a:lstStyle/>
          <a:p>
            <a:fld id="{9ECD6ABF-FC48-4F50-B452-07D1460326B4}" type="slidenum">
              <a:rPr lang="tr-TR"/>
              <a:pPr/>
              <a:t>33</a:t>
            </a:fld>
            <a:endParaRPr lang="tr-TR"/>
          </a:p>
        </p:txBody>
      </p:sp>
      <p:sp>
        <p:nvSpPr>
          <p:cNvPr id="32771" name="Rectangle 2"/>
          <p:cNvSpPr>
            <a:spLocks noGrp="1" noChangeArrowheads="1"/>
          </p:cNvSpPr>
          <p:nvPr>
            <p:ph type="title"/>
          </p:nvPr>
        </p:nvSpPr>
        <p:spPr/>
        <p:txBody>
          <a:bodyPr/>
          <a:lstStyle/>
          <a:p>
            <a:pPr algn="l" eaLnBrk="1" hangingPunct="1"/>
            <a:r>
              <a:rPr lang="tr-TR" smtClean="0"/>
              <a:t>3-Problemi anlarlar.</a:t>
            </a:r>
          </a:p>
        </p:txBody>
      </p:sp>
      <p:sp>
        <p:nvSpPr>
          <p:cNvPr id="32772" name="Rectangle 3"/>
          <p:cNvSpPr>
            <a:spLocks noGrp="1" noChangeArrowheads="1"/>
          </p:cNvSpPr>
          <p:nvPr>
            <p:ph type="body" idx="1"/>
          </p:nvPr>
        </p:nvSpPr>
        <p:spPr/>
        <p:txBody>
          <a:bodyPr/>
          <a:lstStyle/>
          <a:p>
            <a:pPr eaLnBrk="1" hangingPunct="1"/>
            <a:endParaRPr lang="tr-TR" smtClean="0"/>
          </a:p>
        </p:txBody>
      </p:sp>
      <p:pic>
        <p:nvPicPr>
          <p:cNvPr id="32773" name="Picture 4" descr="a_464"/>
          <p:cNvPicPr>
            <a:picLocks noChangeAspect="1" noChangeArrowheads="1"/>
          </p:cNvPicPr>
          <p:nvPr/>
        </p:nvPicPr>
        <p:blipFill>
          <a:blip r:embed="rId2" cstate="print"/>
          <a:srcRect/>
          <a:stretch>
            <a:fillRect/>
          </a:stretch>
        </p:blipFill>
        <p:spPr bwMode="auto">
          <a:xfrm>
            <a:off x="0" y="1196975"/>
            <a:ext cx="9144000"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5 Slayt Numarası Yer Tutucusu"/>
          <p:cNvSpPr>
            <a:spLocks noGrp="1"/>
          </p:cNvSpPr>
          <p:nvPr>
            <p:ph type="sldNum" sz="quarter" idx="12"/>
          </p:nvPr>
        </p:nvSpPr>
        <p:spPr>
          <a:noFill/>
        </p:spPr>
        <p:txBody>
          <a:bodyPr/>
          <a:lstStyle/>
          <a:p>
            <a:fld id="{DAB6A756-88C2-4E2E-BF7A-B062372C8105}" type="slidenum">
              <a:rPr lang="tr-TR"/>
              <a:pPr/>
              <a:t>34</a:t>
            </a:fld>
            <a:endParaRPr lang="tr-TR"/>
          </a:p>
        </p:txBody>
      </p:sp>
      <p:sp>
        <p:nvSpPr>
          <p:cNvPr id="33795" name="Rectangle 2"/>
          <p:cNvSpPr>
            <a:spLocks noGrp="1" noChangeArrowheads="1"/>
          </p:cNvSpPr>
          <p:nvPr>
            <p:ph type="title"/>
          </p:nvPr>
        </p:nvSpPr>
        <p:spPr/>
        <p:txBody>
          <a:bodyPr/>
          <a:lstStyle/>
          <a:p>
            <a:pPr algn="l" eaLnBrk="1" hangingPunct="1"/>
            <a:r>
              <a:rPr lang="tr-TR" smtClean="0"/>
              <a:t>•       4-  Problemi çözerler.</a:t>
            </a:r>
          </a:p>
        </p:txBody>
      </p:sp>
      <p:sp>
        <p:nvSpPr>
          <p:cNvPr id="33796" name="Rectangle 3"/>
          <p:cNvSpPr>
            <a:spLocks noGrp="1" noChangeArrowheads="1"/>
          </p:cNvSpPr>
          <p:nvPr>
            <p:ph type="body" idx="1"/>
          </p:nvPr>
        </p:nvSpPr>
        <p:spPr/>
        <p:txBody>
          <a:bodyPr/>
          <a:lstStyle/>
          <a:p>
            <a:pPr eaLnBrk="1" hangingPunct="1"/>
            <a:endParaRPr lang="tr-TR" smtClean="0"/>
          </a:p>
        </p:txBody>
      </p:sp>
      <p:pic>
        <p:nvPicPr>
          <p:cNvPr id="33797" name="Picture 4" descr="bbbbbbbbbbbbbbbbbbbgs0"/>
          <p:cNvPicPr>
            <a:picLocks noChangeAspect="1" noChangeArrowheads="1"/>
          </p:cNvPicPr>
          <p:nvPr/>
        </p:nvPicPr>
        <p:blipFill>
          <a:blip r:embed="rId2" cstate="print"/>
          <a:srcRect/>
          <a:stretch>
            <a:fillRect/>
          </a:stretch>
        </p:blipFill>
        <p:spPr bwMode="auto">
          <a:xfrm>
            <a:off x="0" y="1196975"/>
            <a:ext cx="9144000"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5 Slayt Numarası Yer Tutucusu"/>
          <p:cNvSpPr>
            <a:spLocks noGrp="1"/>
          </p:cNvSpPr>
          <p:nvPr>
            <p:ph type="sldNum" sz="quarter" idx="12"/>
          </p:nvPr>
        </p:nvSpPr>
        <p:spPr>
          <a:noFill/>
        </p:spPr>
        <p:txBody>
          <a:bodyPr/>
          <a:lstStyle/>
          <a:p>
            <a:fld id="{984BCB59-D7BC-47D1-9CEC-97AEDD944950}" type="slidenum">
              <a:rPr lang="tr-TR"/>
              <a:pPr/>
              <a:t>35</a:t>
            </a:fld>
            <a:endParaRPr lang="tr-TR"/>
          </a:p>
        </p:txBody>
      </p:sp>
      <p:sp>
        <p:nvSpPr>
          <p:cNvPr id="34819" name="Rectangle 2"/>
          <p:cNvSpPr>
            <a:spLocks noGrp="1" noChangeArrowheads="1"/>
          </p:cNvSpPr>
          <p:nvPr>
            <p:ph type="title"/>
          </p:nvPr>
        </p:nvSpPr>
        <p:spPr/>
        <p:txBody>
          <a:bodyPr/>
          <a:lstStyle/>
          <a:p>
            <a:pPr algn="l" eaLnBrk="1" hangingPunct="1"/>
            <a:r>
              <a:rPr lang="tr-TR" smtClean="0"/>
              <a:t>•5-Sistemli düşünürler.</a:t>
            </a:r>
          </a:p>
        </p:txBody>
      </p:sp>
      <p:sp>
        <p:nvSpPr>
          <p:cNvPr id="34820" name="Rectangle 3"/>
          <p:cNvSpPr>
            <a:spLocks noGrp="1" noChangeArrowheads="1"/>
          </p:cNvSpPr>
          <p:nvPr>
            <p:ph type="body" idx="1"/>
          </p:nvPr>
        </p:nvSpPr>
        <p:spPr/>
        <p:txBody>
          <a:bodyPr/>
          <a:lstStyle/>
          <a:p>
            <a:pPr eaLnBrk="1" hangingPunct="1"/>
            <a:endParaRPr lang="tr-TR" smtClean="0"/>
          </a:p>
        </p:txBody>
      </p:sp>
      <p:pic>
        <p:nvPicPr>
          <p:cNvPr id="34821" name="Picture 4" descr="karikat%C3%BCr2"/>
          <p:cNvPicPr>
            <a:picLocks noChangeAspect="1" noChangeArrowheads="1"/>
          </p:cNvPicPr>
          <p:nvPr/>
        </p:nvPicPr>
        <p:blipFill>
          <a:blip r:embed="rId2" cstate="print"/>
          <a:srcRect/>
          <a:stretch>
            <a:fillRect/>
          </a:stretch>
        </p:blipFill>
        <p:spPr bwMode="auto">
          <a:xfrm>
            <a:off x="0" y="1268413"/>
            <a:ext cx="9144000" cy="558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5 Slayt Numarası Yer Tutucusu"/>
          <p:cNvSpPr>
            <a:spLocks noGrp="1"/>
          </p:cNvSpPr>
          <p:nvPr>
            <p:ph type="sldNum" sz="quarter" idx="12"/>
          </p:nvPr>
        </p:nvSpPr>
        <p:spPr>
          <a:noFill/>
        </p:spPr>
        <p:txBody>
          <a:bodyPr/>
          <a:lstStyle/>
          <a:p>
            <a:fld id="{6554ED8E-0A00-42B8-966B-55F49B7F745B}" type="slidenum">
              <a:rPr lang="tr-TR"/>
              <a:pPr/>
              <a:t>36</a:t>
            </a:fld>
            <a:endParaRPr lang="tr-TR"/>
          </a:p>
        </p:txBody>
      </p:sp>
      <p:sp>
        <p:nvSpPr>
          <p:cNvPr id="35843" name="Rectangle 2"/>
          <p:cNvSpPr>
            <a:spLocks noGrp="1" noChangeArrowheads="1"/>
          </p:cNvSpPr>
          <p:nvPr>
            <p:ph type="title"/>
          </p:nvPr>
        </p:nvSpPr>
        <p:spPr/>
        <p:txBody>
          <a:bodyPr>
            <a:normAutofit fontScale="90000"/>
          </a:bodyPr>
          <a:lstStyle/>
          <a:p>
            <a:pPr eaLnBrk="1" hangingPunct="1"/>
            <a:r>
              <a:rPr lang="tr-TR" sz="4000" smtClean="0"/>
              <a:t>•         </a:t>
            </a:r>
            <a:r>
              <a:rPr lang="tr-TR" sz="3600" smtClean="0"/>
              <a:t>6-Kelime hazinesine sahiptirler</a:t>
            </a:r>
          </a:p>
        </p:txBody>
      </p:sp>
      <p:sp>
        <p:nvSpPr>
          <p:cNvPr id="35844" name="Rectangle 3"/>
          <p:cNvSpPr>
            <a:spLocks noGrp="1" noChangeArrowheads="1"/>
          </p:cNvSpPr>
          <p:nvPr>
            <p:ph type="body" idx="1"/>
          </p:nvPr>
        </p:nvSpPr>
        <p:spPr/>
        <p:txBody>
          <a:bodyPr/>
          <a:lstStyle/>
          <a:p>
            <a:pPr eaLnBrk="1" hangingPunct="1"/>
            <a:r>
              <a:rPr lang="tr-TR" smtClean="0"/>
              <a:t>‘Üslubu beyan,</a:t>
            </a:r>
          </a:p>
          <a:p>
            <a:pPr eaLnBrk="1" hangingPunct="1"/>
            <a:r>
              <a:rPr lang="tr-TR" smtClean="0"/>
              <a:t>Ayniyle insan!</a:t>
            </a:r>
          </a:p>
          <a:p>
            <a:pPr eaLnBrk="1" hangingPunct="1"/>
            <a:endParaRPr lang="tr-TR"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5 Slayt Numarası Yer Tutucusu"/>
          <p:cNvSpPr>
            <a:spLocks noGrp="1"/>
          </p:cNvSpPr>
          <p:nvPr>
            <p:ph type="sldNum" sz="quarter" idx="12"/>
          </p:nvPr>
        </p:nvSpPr>
        <p:spPr>
          <a:noFill/>
        </p:spPr>
        <p:txBody>
          <a:bodyPr/>
          <a:lstStyle/>
          <a:p>
            <a:fld id="{D9EE01CD-EF04-4777-954A-FA8C89AE7600}" type="slidenum">
              <a:rPr lang="tr-TR"/>
              <a:pPr/>
              <a:t>37</a:t>
            </a:fld>
            <a:endParaRPr lang="tr-TR"/>
          </a:p>
        </p:txBody>
      </p:sp>
      <p:sp>
        <p:nvSpPr>
          <p:cNvPr id="36867" name="Rectangle 2"/>
          <p:cNvSpPr>
            <a:spLocks noGrp="1" noChangeArrowheads="1"/>
          </p:cNvSpPr>
          <p:nvPr>
            <p:ph type="title"/>
          </p:nvPr>
        </p:nvSpPr>
        <p:spPr/>
        <p:txBody>
          <a:bodyPr/>
          <a:lstStyle/>
          <a:p>
            <a:pPr algn="l" eaLnBrk="1" hangingPunct="1"/>
            <a:r>
              <a:rPr lang="tr-TR" smtClean="0"/>
              <a:t>• 7-Yeni fikirlere açıktırlar</a:t>
            </a:r>
          </a:p>
        </p:txBody>
      </p:sp>
      <p:sp>
        <p:nvSpPr>
          <p:cNvPr id="36868" name="Rectangle 3"/>
          <p:cNvSpPr>
            <a:spLocks noGrp="1" noChangeArrowheads="1"/>
          </p:cNvSpPr>
          <p:nvPr>
            <p:ph type="body" idx="1"/>
          </p:nvPr>
        </p:nvSpPr>
        <p:spPr/>
        <p:txBody>
          <a:bodyPr/>
          <a:lstStyle/>
          <a:p>
            <a:pPr eaLnBrk="1" hangingPunct="1"/>
            <a:endParaRPr lang="tr-TR" smtClean="0"/>
          </a:p>
        </p:txBody>
      </p:sp>
      <p:pic>
        <p:nvPicPr>
          <p:cNvPr id="36869" name="Picture 4" descr="a_798"/>
          <p:cNvPicPr>
            <a:picLocks noChangeAspect="1" noChangeArrowheads="1"/>
          </p:cNvPicPr>
          <p:nvPr/>
        </p:nvPicPr>
        <p:blipFill>
          <a:blip r:embed="rId2" cstate="print"/>
          <a:srcRect/>
          <a:stretch>
            <a:fillRect/>
          </a:stretch>
        </p:blipFill>
        <p:spPr bwMode="auto">
          <a:xfrm>
            <a:off x="0" y="1152525"/>
            <a:ext cx="9144000" cy="5732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5 Slayt Numarası Yer Tutucusu"/>
          <p:cNvSpPr>
            <a:spLocks noGrp="1"/>
          </p:cNvSpPr>
          <p:nvPr>
            <p:ph type="sldNum" sz="quarter" idx="12"/>
          </p:nvPr>
        </p:nvSpPr>
        <p:spPr>
          <a:noFill/>
        </p:spPr>
        <p:txBody>
          <a:bodyPr/>
          <a:lstStyle/>
          <a:p>
            <a:fld id="{8D9DCB04-BE4B-4D27-8B3E-41DA10CCF507}" type="slidenum">
              <a:rPr lang="tr-TR"/>
              <a:pPr/>
              <a:t>38</a:t>
            </a:fld>
            <a:endParaRPr lang="tr-TR"/>
          </a:p>
        </p:txBody>
      </p:sp>
      <p:sp>
        <p:nvSpPr>
          <p:cNvPr id="37891" name="Rectangle 2"/>
          <p:cNvSpPr>
            <a:spLocks noGrp="1" noChangeArrowheads="1"/>
          </p:cNvSpPr>
          <p:nvPr>
            <p:ph type="title"/>
          </p:nvPr>
        </p:nvSpPr>
        <p:spPr/>
        <p:txBody>
          <a:bodyPr/>
          <a:lstStyle/>
          <a:p>
            <a:pPr algn="l" eaLnBrk="1" hangingPunct="1"/>
            <a:r>
              <a:rPr lang="tr-TR" smtClean="0"/>
              <a:t>•        8- Hedefe kilitlenirler.</a:t>
            </a:r>
          </a:p>
        </p:txBody>
      </p:sp>
      <p:sp>
        <p:nvSpPr>
          <p:cNvPr id="37892" name="Rectangle 3"/>
          <p:cNvSpPr>
            <a:spLocks noGrp="1" noChangeArrowheads="1"/>
          </p:cNvSpPr>
          <p:nvPr>
            <p:ph type="body" idx="1"/>
          </p:nvPr>
        </p:nvSpPr>
        <p:spPr/>
        <p:txBody>
          <a:bodyPr/>
          <a:lstStyle/>
          <a:p>
            <a:pPr eaLnBrk="1" hangingPunct="1"/>
            <a:endParaRPr lang="tr-TR" smtClean="0"/>
          </a:p>
        </p:txBody>
      </p:sp>
      <p:pic>
        <p:nvPicPr>
          <p:cNvPr id="37893" name="Picture 4" descr="a_482"/>
          <p:cNvPicPr>
            <a:picLocks noChangeAspect="1" noChangeArrowheads="1"/>
          </p:cNvPicPr>
          <p:nvPr/>
        </p:nvPicPr>
        <p:blipFill>
          <a:blip r:embed="rId2" cstate="print"/>
          <a:srcRect/>
          <a:stretch>
            <a:fillRect/>
          </a:stretch>
        </p:blipFill>
        <p:spPr bwMode="auto">
          <a:xfrm>
            <a:off x="0" y="1341438"/>
            <a:ext cx="9144000" cy="5516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5 Slayt Numarası Yer Tutucusu"/>
          <p:cNvSpPr>
            <a:spLocks noGrp="1"/>
          </p:cNvSpPr>
          <p:nvPr>
            <p:ph type="sldNum" sz="quarter" idx="12"/>
          </p:nvPr>
        </p:nvSpPr>
        <p:spPr>
          <a:noFill/>
        </p:spPr>
        <p:txBody>
          <a:bodyPr/>
          <a:lstStyle/>
          <a:p>
            <a:fld id="{E264C976-92D4-4698-B4E1-6E90E9B8672F}" type="slidenum">
              <a:rPr lang="tr-TR"/>
              <a:pPr/>
              <a:t>39</a:t>
            </a:fld>
            <a:endParaRPr lang="tr-TR"/>
          </a:p>
        </p:txBody>
      </p:sp>
      <p:sp>
        <p:nvSpPr>
          <p:cNvPr id="38915" name="Rectangle 2"/>
          <p:cNvSpPr>
            <a:spLocks noGrp="1" noChangeArrowheads="1"/>
          </p:cNvSpPr>
          <p:nvPr>
            <p:ph type="title"/>
          </p:nvPr>
        </p:nvSpPr>
        <p:spPr/>
        <p:txBody>
          <a:bodyPr/>
          <a:lstStyle/>
          <a:p>
            <a:pPr algn="l" eaLnBrk="1" hangingPunct="1"/>
            <a:r>
              <a:rPr lang="tr-TR" smtClean="0"/>
              <a:t>   9-Bilginin sentezini yaparlar.</a:t>
            </a:r>
          </a:p>
        </p:txBody>
      </p:sp>
      <p:sp>
        <p:nvSpPr>
          <p:cNvPr id="38916" name="Rectangle 3"/>
          <p:cNvSpPr>
            <a:spLocks noGrp="1" noChangeArrowheads="1"/>
          </p:cNvSpPr>
          <p:nvPr>
            <p:ph type="body" idx="1"/>
          </p:nvPr>
        </p:nvSpPr>
        <p:spPr/>
        <p:txBody>
          <a:bodyPr/>
          <a:lstStyle/>
          <a:p>
            <a:pPr eaLnBrk="1" hangingPunct="1"/>
            <a:endParaRPr lang="tr-TR" smtClean="0"/>
          </a:p>
        </p:txBody>
      </p:sp>
      <p:pic>
        <p:nvPicPr>
          <p:cNvPr id="38917" name="Picture 4" descr="karikatur"/>
          <p:cNvPicPr>
            <a:picLocks noChangeAspect="1" noChangeArrowheads="1"/>
          </p:cNvPicPr>
          <p:nvPr/>
        </p:nvPicPr>
        <p:blipFill>
          <a:blip r:embed="rId2" cstate="print"/>
          <a:srcRect/>
          <a:stretch>
            <a:fillRect/>
          </a:stretch>
        </p:blipFill>
        <p:spPr bwMode="auto">
          <a:xfrm>
            <a:off x="0" y="1125538"/>
            <a:ext cx="9144000" cy="5732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AutoShape 2"/>
          <p:cNvSpPr>
            <a:spLocks noChangeArrowheads="1"/>
          </p:cNvSpPr>
          <p:nvPr/>
        </p:nvSpPr>
        <p:spPr bwMode="auto">
          <a:xfrm>
            <a:off x="1476375" y="4941888"/>
            <a:ext cx="287338" cy="287337"/>
          </a:xfrm>
          <a:prstGeom prst="irregularSeal1">
            <a:avLst/>
          </a:prstGeom>
          <a:solidFill>
            <a:schemeClr val="accent1"/>
          </a:solidFill>
          <a:ln w="9525">
            <a:solidFill>
              <a:schemeClr val="tx1"/>
            </a:solidFill>
            <a:miter lim="800000"/>
            <a:headEnd/>
            <a:tailEnd/>
          </a:ln>
        </p:spPr>
        <p:txBody>
          <a:bodyPr wrap="none" anchor="ctr"/>
          <a:lstStyle/>
          <a:p>
            <a:endParaRPr lang="tr-TR"/>
          </a:p>
        </p:txBody>
      </p:sp>
      <p:sp>
        <p:nvSpPr>
          <p:cNvPr id="40963" name="AutoShape 3"/>
          <p:cNvSpPr>
            <a:spLocks noChangeArrowheads="1"/>
          </p:cNvSpPr>
          <p:nvPr/>
        </p:nvSpPr>
        <p:spPr bwMode="auto">
          <a:xfrm>
            <a:off x="4068763" y="4941888"/>
            <a:ext cx="287337" cy="287337"/>
          </a:xfrm>
          <a:prstGeom prst="irregularSeal1">
            <a:avLst/>
          </a:prstGeom>
          <a:solidFill>
            <a:schemeClr val="accent1"/>
          </a:solidFill>
          <a:ln w="9525">
            <a:solidFill>
              <a:schemeClr val="tx1"/>
            </a:solidFill>
            <a:miter lim="800000"/>
            <a:headEnd/>
            <a:tailEnd/>
          </a:ln>
        </p:spPr>
        <p:txBody>
          <a:bodyPr wrap="none" anchor="ctr"/>
          <a:lstStyle/>
          <a:p>
            <a:endParaRPr lang="tr-TR"/>
          </a:p>
        </p:txBody>
      </p:sp>
      <p:sp>
        <p:nvSpPr>
          <p:cNvPr id="40964" name="AutoShape 4"/>
          <p:cNvSpPr>
            <a:spLocks noChangeArrowheads="1"/>
          </p:cNvSpPr>
          <p:nvPr/>
        </p:nvSpPr>
        <p:spPr bwMode="auto">
          <a:xfrm>
            <a:off x="4067175" y="3646488"/>
            <a:ext cx="287338" cy="287337"/>
          </a:xfrm>
          <a:prstGeom prst="irregularSeal1">
            <a:avLst/>
          </a:prstGeom>
          <a:solidFill>
            <a:schemeClr val="accent1"/>
          </a:solidFill>
          <a:ln w="9525">
            <a:solidFill>
              <a:schemeClr val="tx1"/>
            </a:solidFill>
            <a:miter lim="800000"/>
            <a:headEnd/>
            <a:tailEnd/>
          </a:ln>
        </p:spPr>
        <p:txBody>
          <a:bodyPr wrap="none" anchor="ctr"/>
          <a:lstStyle/>
          <a:p>
            <a:endParaRPr lang="tr-TR"/>
          </a:p>
        </p:txBody>
      </p:sp>
      <p:sp>
        <p:nvSpPr>
          <p:cNvPr id="40965" name="AutoShape 5"/>
          <p:cNvSpPr>
            <a:spLocks noChangeArrowheads="1"/>
          </p:cNvSpPr>
          <p:nvPr/>
        </p:nvSpPr>
        <p:spPr bwMode="auto">
          <a:xfrm>
            <a:off x="4067175" y="2278063"/>
            <a:ext cx="287338" cy="287337"/>
          </a:xfrm>
          <a:prstGeom prst="irregularSeal1">
            <a:avLst/>
          </a:prstGeom>
          <a:solidFill>
            <a:schemeClr val="accent1"/>
          </a:solidFill>
          <a:ln w="9525">
            <a:solidFill>
              <a:schemeClr val="tx1"/>
            </a:solidFill>
            <a:miter lim="800000"/>
            <a:headEnd/>
            <a:tailEnd/>
          </a:ln>
        </p:spPr>
        <p:txBody>
          <a:bodyPr wrap="none" anchor="ctr"/>
          <a:lstStyle/>
          <a:p>
            <a:endParaRPr lang="tr-TR"/>
          </a:p>
        </p:txBody>
      </p:sp>
      <p:sp>
        <p:nvSpPr>
          <p:cNvPr id="40966" name="AutoShape 6"/>
          <p:cNvSpPr>
            <a:spLocks noChangeArrowheads="1"/>
          </p:cNvSpPr>
          <p:nvPr/>
        </p:nvSpPr>
        <p:spPr bwMode="auto">
          <a:xfrm>
            <a:off x="2843213" y="4941888"/>
            <a:ext cx="287337" cy="287337"/>
          </a:xfrm>
          <a:prstGeom prst="irregularSeal1">
            <a:avLst/>
          </a:prstGeom>
          <a:solidFill>
            <a:schemeClr val="accent1"/>
          </a:solidFill>
          <a:ln w="9525">
            <a:solidFill>
              <a:schemeClr val="tx1"/>
            </a:solidFill>
            <a:miter lim="800000"/>
            <a:headEnd/>
            <a:tailEnd/>
          </a:ln>
        </p:spPr>
        <p:txBody>
          <a:bodyPr wrap="none" anchor="ctr"/>
          <a:lstStyle/>
          <a:p>
            <a:endParaRPr lang="tr-TR"/>
          </a:p>
        </p:txBody>
      </p:sp>
      <p:sp>
        <p:nvSpPr>
          <p:cNvPr id="40967" name="AutoShape 7"/>
          <p:cNvSpPr>
            <a:spLocks noChangeArrowheads="1"/>
          </p:cNvSpPr>
          <p:nvPr/>
        </p:nvSpPr>
        <p:spPr bwMode="auto">
          <a:xfrm>
            <a:off x="2844800" y="2276475"/>
            <a:ext cx="287338" cy="287338"/>
          </a:xfrm>
          <a:prstGeom prst="irregularSeal1">
            <a:avLst/>
          </a:prstGeom>
          <a:solidFill>
            <a:schemeClr val="accent1"/>
          </a:solidFill>
          <a:ln w="9525">
            <a:solidFill>
              <a:schemeClr val="tx1"/>
            </a:solidFill>
            <a:miter lim="800000"/>
            <a:headEnd/>
            <a:tailEnd/>
          </a:ln>
        </p:spPr>
        <p:txBody>
          <a:bodyPr wrap="none" anchor="ctr"/>
          <a:lstStyle/>
          <a:p>
            <a:endParaRPr lang="tr-TR"/>
          </a:p>
        </p:txBody>
      </p:sp>
      <p:sp>
        <p:nvSpPr>
          <p:cNvPr id="40968" name="AutoShape 8"/>
          <p:cNvSpPr>
            <a:spLocks noChangeArrowheads="1"/>
          </p:cNvSpPr>
          <p:nvPr/>
        </p:nvSpPr>
        <p:spPr bwMode="auto">
          <a:xfrm>
            <a:off x="2843213" y="3644900"/>
            <a:ext cx="287337" cy="287338"/>
          </a:xfrm>
          <a:prstGeom prst="irregularSeal1">
            <a:avLst/>
          </a:prstGeom>
          <a:solidFill>
            <a:schemeClr val="accent1"/>
          </a:solidFill>
          <a:ln w="9525">
            <a:solidFill>
              <a:schemeClr val="tx1"/>
            </a:solidFill>
            <a:miter lim="800000"/>
            <a:headEnd/>
            <a:tailEnd/>
          </a:ln>
        </p:spPr>
        <p:txBody>
          <a:bodyPr wrap="none" anchor="ctr"/>
          <a:lstStyle/>
          <a:p>
            <a:endParaRPr lang="tr-TR"/>
          </a:p>
        </p:txBody>
      </p:sp>
      <p:sp>
        <p:nvSpPr>
          <p:cNvPr id="40969" name="AutoShape 9"/>
          <p:cNvSpPr>
            <a:spLocks noChangeArrowheads="1"/>
          </p:cNvSpPr>
          <p:nvPr/>
        </p:nvSpPr>
        <p:spPr bwMode="auto">
          <a:xfrm>
            <a:off x="1476375" y="2278063"/>
            <a:ext cx="287338" cy="287337"/>
          </a:xfrm>
          <a:prstGeom prst="irregularSeal1">
            <a:avLst/>
          </a:prstGeom>
          <a:solidFill>
            <a:schemeClr val="accent1"/>
          </a:solidFill>
          <a:ln w="9525">
            <a:solidFill>
              <a:schemeClr val="tx1"/>
            </a:solidFill>
            <a:miter lim="800000"/>
            <a:headEnd/>
            <a:tailEnd/>
          </a:ln>
        </p:spPr>
        <p:txBody>
          <a:bodyPr wrap="none" anchor="ctr"/>
          <a:lstStyle/>
          <a:p>
            <a:endParaRPr lang="tr-TR"/>
          </a:p>
        </p:txBody>
      </p:sp>
      <p:sp>
        <p:nvSpPr>
          <p:cNvPr id="40970" name="AutoShape 10"/>
          <p:cNvSpPr>
            <a:spLocks noChangeArrowheads="1"/>
          </p:cNvSpPr>
          <p:nvPr/>
        </p:nvSpPr>
        <p:spPr bwMode="auto">
          <a:xfrm>
            <a:off x="1476375" y="3644900"/>
            <a:ext cx="287338" cy="287338"/>
          </a:xfrm>
          <a:prstGeom prst="irregularSeal1">
            <a:avLst/>
          </a:prstGeom>
          <a:solidFill>
            <a:schemeClr val="accent1"/>
          </a:solidFill>
          <a:ln w="9525">
            <a:solidFill>
              <a:schemeClr val="tx1"/>
            </a:solidFill>
            <a:miter lim="800000"/>
            <a:headEnd/>
            <a:tailEnd/>
          </a:ln>
        </p:spPr>
        <p:txBody>
          <a:bodyPr wrap="none" anchor="ctr"/>
          <a:lstStyle/>
          <a:p>
            <a:endParaRPr lang="tr-TR"/>
          </a:p>
        </p:txBody>
      </p:sp>
      <p:sp>
        <p:nvSpPr>
          <p:cNvPr id="40975" name="Text Box 21"/>
          <p:cNvSpPr txBox="1">
            <a:spLocks noChangeArrowheads="1"/>
          </p:cNvSpPr>
          <p:nvPr/>
        </p:nvSpPr>
        <p:spPr bwMode="auto">
          <a:xfrm>
            <a:off x="5724525" y="1484313"/>
            <a:ext cx="2951163" cy="4108450"/>
          </a:xfrm>
          <a:prstGeom prst="rect">
            <a:avLst/>
          </a:prstGeom>
          <a:noFill/>
          <a:ln w="9525">
            <a:noFill/>
            <a:miter lim="800000"/>
            <a:headEnd/>
            <a:tailEnd/>
          </a:ln>
        </p:spPr>
        <p:txBody>
          <a:bodyPr>
            <a:spAutoFit/>
          </a:bodyPr>
          <a:lstStyle/>
          <a:p>
            <a:r>
              <a:rPr lang="tr-TR" sz="2400">
                <a:cs typeface="Arial" charset="0"/>
              </a:rPr>
              <a:t>Şekildeki 9 noktayı elinizi kağıttan </a:t>
            </a:r>
            <a:r>
              <a:rPr lang="tr-TR" sz="2400" u="sng">
                <a:cs typeface="Arial" charset="0"/>
              </a:rPr>
              <a:t>kaldırmadan</a:t>
            </a:r>
            <a:r>
              <a:rPr lang="tr-TR" sz="2400">
                <a:cs typeface="Arial" charset="0"/>
              </a:rPr>
              <a:t> ve</a:t>
            </a:r>
          </a:p>
          <a:p>
            <a:r>
              <a:rPr lang="tr-TR" sz="2400">
                <a:cs typeface="Arial" charset="0"/>
              </a:rPr>
              <a:t>aynı doğrunun </a:t>
            </a:r>
            <a:r>
              <a:rPr lang="tr-TR" sz="2400" u="sng">
                <a:cs typeface="Arial" charset="0"/>
              </a:rPr>
              <a:t>üzerinden </a:t>
            </a:r>
            <a:r>
              <a:rPr lang="tr-TR" sz="2400">
                <a:cs typeface="Arial" charset="0"/>
              </a:rPr>
              <a:t>bir daha geçmeden </a:t>
            </a:r>
            <a:r>
              <a:rPr lang="tr-TR" sz="2400" u="sng">
                <a:cs typeface="Arial" charset="0"/>
              </a:rPr>
              <a:t>4 doğru</a:t>
            </a:r>
            <a:r>
              <a:rPr lang="tr-TR" sz="2400">
                <a:cs typeface="Arial" charset="0"/>
              </a:rPr>
              <a:t> ile birleştiriniz. </a:t>
            </a:r>
          </a:p>
          <a:p>
            <a:endParaRPr lang="tr-TR" sz="2400">
              <a:cs typeface="Arial" charset="0"/>
            </a:endParaRPr>
          </a:p>
          <a:p>
            <a:r>
              <a:rPr lang="tr-TR" sz="2400">
                <a:cs typeface="Arial" charset="0"/>
              </a:rPr>
              <a:t>(Doğrular birbirini tek noktadan kesebilir)</a:t>
            </a:r>
            <a:endParaRPr lang="en-US" sz="2400">
              <a:cs typeface="Arial"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5 Slayt Numarası Yer Tutucusu"/>
          <p:cNvSpPr>
            <a:spLocks noGrp="1"/>
          </p:cNvSpPr>
          <p:nvPr>
            <p:ph type="sldNum" sz="quarter" idx="12"/>
          </p:nvPr>
        </p:nvSpPr>
        <p:spPr>
          <a:noFill/>
        </p:spPr>
        <p:txBody>
          <a:bodyPr/>
          <a:lstStyle/>
          <a:p>
            <a:fld id="{CEEFE904-7F7D-4E76-A2DD-5DE74FDC1CB2}" type="slidenum">
              <a:rPr lang="tr-TR"/>
              <a:pPr/>
              <a:t>40</a:t>
            </a:fld>
            <a:endParaRPr lang="tr-TR"/>
          </a:p>
        </p:txBody>
      </p:sp>
      <p:sp>
        <p:nvSpPr>
          <p:cNvPr id="39939" name="Rectangle 2"/>
          <p:cNvSpPr>
            <a:spLocks noGrp="1" noChangeArrowheads="1"/>
          </p:cNvSpPr>
          <p:nvPr>
            <p:ph type="title"/>
          </p:nvPr>
        </p:nvSpPr>
        <p:spPr>
          <a:xfrm>
            <a:off x="0" y="-315913"/>
            <a:ext cx="8229600" cy="1143001"/>
          </a:xfrm>
        </p:spPr>
        <p:txBody>
          <a:bodyPr/>
          <a:lstStyle/>
          <a:p>
            <a:pPr eaLnBrk="1" hangingPunct="1"/>
            <a:r>
              <a:rPr lang="tr-TR" sz="4000" smtClean="0"/>
              <a:t>10-Fikir üretirler</a:t>
            </a:r>
          </a:p>
        </p:txBody>
      </p:sp>
      <p:sp>
        <p:nvSpPr>
          <p:cNvPr id="39940" name="Rectangle 3"/>
          <p:cNvSpPr>
            <a:spLocks noGrp="1" noChangeArrowheads="1"/>
          </p:cNvSpPr>
          <p:nvPr>
            <p:ph type="body" idx="1"/>
          </p:nvPr>
        </p:nvSpPr>
        <p:spPr>
          <a:xfrm>
            <a:off x="457200" y="1196975"/>
            <a:ext cx="8229600" cy="4929188"/>
          </a:xfrm>
        </p:spPr>
        <p:txBody>
          <a:bodyPr/>
          <a:lstStyle/>
          <a:p>
            <a:pPr eaLnBrk="1" hangingPunct="1"/>
            <a:endParaRPr lang="tr-TR" smtClean="0"/>
          </a:p>
        </p:txBody>
      </p:sp>
      <p:pic>
        <p:nvPicPr>
          <p:cNvPr id="39941" name="Picture 4" descr="SAHTEKAR"/>
          <p:cNvPicPr>
            <a:picLocks noChangeAspect="1" noChangeArrowheads="1"/>
          </p:cNvPicPr>
          <p:nvPr/>
        </p:nvPicPr>
        <p:blipFill>
          <a:blip r:embed="rId2" cstate="print"/>
          <a:srcRect/>
          <a:stretch>
            <a:fillRect/>
          </a:stretch>
        </p:blipFill>
        <p:spPr bwMode="auto">
          <a:xfrm>
            <a:off x="0" y="981075"/>
            <a:ext cx="9144000" cy="3960813"/>
          </a:xfrm>
          <a:prstGeom prst="rect">
            <a:avLst/>
          </a:prstGeom>
          <a:noFill/>
          <a:ln w="9525">
            <a:noFill/>
            <a:miter lim="800000"/>
            <a:headEnd/>
            <a:tailEnd/>
          </a:ln>
        </p:spPr>
      </p:pic>
      <p:pic>
        <p:nvPicPr>
          <p:cNvPr id="39942" name="Picture 5" descr="93552412kb3"/>
          <p:cNvPicPr>
            <a:picLocks noChangeAspect="1" noChangeArrowheads="1"/>
          </p:cNvPicPr>
          <p:nvPr/>
        </p:nvPicPr>
        <p:blipFill>
          <a:blip r:embed="rId3" cstate="print"/>
          <a:srcRect/>
          <a:stretch>
            <a:fillRect/>
          </a:stretch>
        </p:blipFill>
        <p:spPr bwMode="auto">
          <a:xfrm>
            <a:off x="0" y="765175"/>
            <a:ext cx="9144000" cy="6092825"/>
          </a:xfrm>
          <a:prstGeom prst="rect">
            <a:avLst/>
          </a:prstGeom>
          <a:noFill/>
          <a:ln w="9525">
            <a:noFill/>
            <a:miter lim="800000"/>
            <a:headEnd/>
            <a:tailEnd/>
          </a:ln>
        </p:spPr>
      </p:pic>
      <p:sp>
        <p:nvSpPr>
          <p:cNvPr id="39943" name="Rectangle 6"/>
          <p:cNvSpPr>
            <a:spLocks noChangeArrowheads="1"/>
          </p:cNvSpPr>
          <p:nvPr/>
        </p:nvSpPr>
        <p:spPr bwMode="auto">
          <a:xfrm>
            <a:off x="0" y="765175"/>
            <a:ext cx="9144000" cy="822325"/>
          </a:xfrm>
          <a:prstGeom prst="rect">
            <a:avLst/>
          </a:prstGeom>
          <a:noFill/>
          <a:ln w="9525">
            <a:noFill/>
            <a:miter lim="800000"/>
            <a:headEnd/>
            <a:tailEnd/>
          </a:ln>
        </p:spPr>
        <p:txBody>
          <a:bodyPr anchor="ctr">
            <a:spAutoFit/>
          </a:bodyPr>
          <a:lstStyle/>
          <a:p>
            <a:r>
              <a:rPr lang="tr-TR" sz="2400" b="1">
                <a:solidFill>
                  <a:schemeClr val="tx2"/>
                </a:solidFill>
              </a:rPr>
              <a:t>Sessiz kaldığımız halde düşünmüyorsak, bir şeyleri değerlendiremiyorsak bu da zamanı israf ettiğimizi gösterir.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5 Slayt Numarası Yer Tutucusu"/>
          <p:cNvSpPr>
            <a:spLocks noGrp="1"/>
          </p:cNvSpPr>
          <p:nvPr>
            <p:ph type="sldNum" sz="quarter" idx="12"/>
          </p:nvPr>
        </p:nvSpPr>
        <p:spPr>
          <a:noFill/>
        </p:spPr>
        <p:txBody>
          <a:bodyPr/>
          <a:lstStyle/>
          <a:p>
            <a:fld id="{F00DCC1A-D48B-4077-85C3-B8CB81C4C6EE}" type="slidenum">
              <a:rPr lang="tr-TR"/>
              <a:pPr/>
              <a:t>41</a:t>
            </a:fld>
            <a:endParaRPr lang="tr-TR"/>
          </a:p>
        </p:txBody>
      </p:sp>
      <p:sp>
        <p:nvSpPr>
          <p:cNvPr id="40963" name="Rectangle 2"/>
          <p:cNvSpPr>
            <a:spLocks noGrp="1" noChangeArrowheads="1"/>
          </p:cNvSpPr>
          <p:nvPr>
            <p:ph type="title"/>
          </p:nvPr>
        </p:nvSpPr>
        <p:spPr/>
        <p:txBody>
          <a:bodyPr/>
          <a:lstStyle/>
          <a:p>
            <a:pPr algn="l" eaLnBrk="1" hangingPunct="1"/>
            <a:r>
              <a:rPr lang="tr-TR" smtClean="0"/>
              <a:t>•        11- Tarafsızdırlar </a:t>
            </a:r>
          </a:p>
        </p:txBody>
      </p:sp>
      <p:sp>
        <p:nvSpPr>
          <p:cNvPr id="40964" name="Rectangle 3"/>
          <p:cNvSpPr>
            <a:spLocks noGrp="1" noChangeArrowheads="1"/>
          </p:cNvSpPr>
          <p:nvPr>
            <p:ph type="body" idx="1"/>
          </p:nvPr>
        </p:nvSpPr>
        <p:spPr/>
        <p:txBody>
          <a:bodyPr/>
          <a:lstStyle/>
          <a:p>
            <a:pPr eaLnBrk="1" hangingPunct="1"/>
            <a:endParaRPr lang="tr-TR" smtClean="0"/>
          </a:p>
        </p:txBody>
      </p:sp>
      <p:pic>
        <p:nvPicPr>
          <p:cNvPr id="40965" name="Picture 4" descr="adimsonbahar_karikatur_koyun"/>
          <p:cNvPicPr>
            <a:picLocks noChangeAspect="1" noChangeArrowheads="1"/>
          </p:cNvPicPr>
          <p:nvPr/>
        </p:nvPicPr>
        <p:blipFill>
          <a:blip r:embed="rId2" cstate="print"/>
          <a:srcRect/>
          <a:stretch>
            <a:fillRect/>
          </a:stretch>
        </p:blipFill>
        <p:spPr bwMode="auto">
          <a:xfrm>
            <a:off x="0" y="1125538"/>
            <a:ext cx="9144000" cy="5732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5 Slayt Numarası Yer Tutucusu"/>
          <p:cNvSpPr>
            <a:spLocks noGrp="1"/>
          </p:cNvSpPr>
          <p:nvPr>
            <p:ph type="sldNum" sz="quarter" idx="12"/>
          </p:nvPr>
        </p:nvSpPr>
        <p:spPr>
          <a:noFill/>
        </p:spPr>
        <p:txBody>
          <a:bodyPr/>
          <a:lstStyle/>
          <a:p>
            <a:fld id="{6A0D315A-8046-4BD1-9D41-6D5C8AD54536}" type="slidenum">
              <a:rPr lang="tr-TR"/>
              <a:pPr/>
              <a:t>42</a:t>
            </a:fld>
            <a:endParaRPr lang="tr-TR"/>
          </a:p>
        </p:txBody>
      </p:sp>
      <p:sp>
        <p:nvSpPr>
          <p:cNvPr id="41987" name="Rectangle 2"/>
          <p:cNvSpPr>
            <a:spLocks noGrp="1" noChangeArrowheads="1"/>
          </p:cNvSpPr>
          <p:nvPr>
            <p:ph type="title"/>
          </p:nvPr>
        </p:nvSpPr>
        <p:spPr>
          <a:xfrm>
            <a:off x="323850" y="0"/>
            <a:ext cx="8229600" cy="1143000"/>
          </a:xfrm>
        </p:spPr>
        <p:txBody>
          <a:bodyPr/>
          <a:lstStyle/>
          <a:p>
            <a:pPr algn="l" eaLnBrk="1" hangingPunct="1"/>
            <a:r>
              <a:rPr lang="tr-TR" sz="4000" smtClean="0"/>
              <a:t>•  12- Bilmediğinin mütevazisidir.</a:t>
            </a:r>
          </a:p>
        </p:txBody>
      </p:sp>
      <p:sp>
        <p:nvSpPr>
          <p:cNvPr id="41988" name="Rectangle 3"/>
          <p:cNvSpPr>
            <a:spLocks noGrp="1" noChangeArrowheads="1"/>
          </p:cNvSpPr>
          <p:nvPr>
            <p:ph type="body" idx="1"/>
          </p:nvPr>
        </p:nvSpPr>
        <p:spPr/>
        <p:txBody>
          <a:bodyPr>
            <a:normAutofit lnSpcReduction="10000"/>
          </a:bodyPr>
          <a:lstStyle/>
          <a:p>
            <a:pPr eaLnBrk="1" hangingPunct="1"/>
            <a:r>
              <a:rPr lang="tr-TR" sz="2800" smtClean="0"/>
              <a:t>‘La edri!’ diyebilendir.</a:t>
            </a:r>
          </a:p>
          <a:p>
            <a:pPr eaLnBrk="1" hangingPunct="1"/>
            <a:r>
              <a:rPr lang="tr-TR" sz="2800" smtClean="0"/>
              <a:t>Binlerce kitap okuduktan sonra ‘ben bir şey bilmiyorum’ diyebilmektir.</a:t>
            </a:r>
          </a:p>
          <a:p>
            <a:pPr eaLnBrk="1" hangingPunct="1"/>
            <a:r>
              <a:rPr lang="tr-TR" sz="2800" smtClean="0"/>
              <a:t>Kürsüde vaaz veren bir Hocaya  soru sormuşlar.O da ‘bilmiyorum’ demiş.Madem bilmiyorsun da neden çıktın o kürsüye demişler.BEN BİLDİKLERİMLE BU KÜRSÜYE KADAR ÇIKTIM, EĞER BİLMEDİKLERİMLE ÇIKSAYDIM BAŞIM ARŞA DEĞERDİ der.</a:t>
            </a:r>
          </a:p>
        </p:txBody>
      </p:sp>
      <p:pic>
        <p:nvPicPr>
          <p:cNvPr id="41989" name="Picture 4" descr="kutuphane-haftasi"/>
          <p:cNvPicPr>
            <a:picLocks noChangeAspect="1" noChangeArrowheads="1"/>
          </p:cNvPicPr>
          <p:nvPr/>
        </p:nvPicPr>
        <p:blipFill>
          <a:blip r:embed="rId2" cstate="print"/>
          <a:srcRect/>
          <a:stretch>
            <a:fillRect/>
          </a:stretch>
        </p:blipFill>
        <p:spPr bwMode="auto">
          <a:xfrm>
            <a:off x="0" y="918277"/>
            <a:ext cx="9144000" cy="5661025"/>
          </a:xfrm>
          <a:prstGeom prst="rect">
            <a:avLst/>
          </a:prstGeom>
          <a:noFill/>
          <a:ln w="9525">
            <a:noFill/>
            <a:miter lim="800000"/>
            <a:headEnd/>
            <a:tailEnd/>
          </a:ln>
        </p:spPr>
      </p:pic>
      <p:sp>
        <p:nvSpPr>
          <p:cNvPr id="41990" name="Rectangle 5"/>
          <p:cNvSpPr>
            <a:spLocks noChangeArrowheads="1"/>
          </p:cNvSpPr>
          <p:nvPr/>
        </p:nvSpPr>
        <p:spPr bwMode="auto">
          <a:xfrm>
            <a:off x="0" y="4813300"/>
            <a:ext cx="9144000" cy="2289175"/>
          </a:xfrm>
          <a:prstGeom prst="rect">
            <a:avLst/>
          </a:prstGeom>
          <a:noFill/>
          <a:ln w="9525">
            <a:noFill/>
            <a:miter lim="800000"/>
            <a:headEnd/>
            <a:tailEnd/>
          </a:ln>
        </p:spPr>
        <p:txBody>
          <a:bodyPr anchor="ctr">
            <a:spAutoFit/>
          </a:bodyPr>
          <a:lstStyle/>
          <a:p>
            <a:pPr algn="ctr">
              <a:tabLst>
                <a:tab pos="457200" algn="l"/>
              </a:tabLst>
            </a:pPr>
            <a:r>
              <a:rPr lang="tr-TR" sz="3600" dirty="0">
                <a:solidFill>
                  <a:schemeClr val="tx1">
                    <a:lumMod val="95000"/>
                  </a:schemeClr>
                </a:solidFill>
              </a:rPr>
              <a:t>‘’La </a:t>
            </a:r>
            <a:r>
              <a:rPr lang="tr-TR" sz="3600" dirty="0" err="1">
                <a:solidFill>
                  <a:schemeClr val="tx1">
                    <a:lumMod val="95000"/>
                  </a:schemeClr>
                </a:solidFill>
              </a:rPr>
              <a:t>edri</a:t>
            </a:r>
            <a:r>
              <a:rPr lang="tr-TR" sz="3600" dirty="0">
                <a:solidFill>
                  <a:schemeClr val="tx1">
                    <a:lumMod val="95000"/>
                  </a:schemeClr>
                </a:solidFill>
              </a:rPr>
              <a:t>!’ diyebilendir.</a:t>
            </a:r>
          </a:p>
          <a:p>
            <a:pPr algn="ctr">
              <a:tabLst>
                <a:tab pos="457200" algn="l"/>
              </a:tabLst>
            </a:pPr>
            <a:r>
              <a:rPr lang="tr-TR" sz="3600" dirty="0">
                <a:solidFill>
                  <a:schemeClr val="tx1">
                    <a:lumMod val="95000"/>
                  </a:schemeClr>
                </a:solidFill>
              </a:rPr>
              <a:t>Binlerce kitap okuduktan sonra;</a:t>
            </a:r>
          </a:p>
          <a:p>
            <a:pPr algn="ctr">
              <a:tabLst>
                <a:tab pos="457200" algn="l"/>
              </a:tabLst>
            </a:pPr>
            <a:r>
              <a:rPr lang="tr-TR" sz="3600" dirty="0">
                <a:solidFill>
                  <a:schemeClr val="tx1">
                    <a:lumMod val="95000"/>
                  </a:schemeClr>
                </a:solidFill>
              </a:rPr>
              <a:t>-: ‘Ben bir şey bilmiyorum’ diyebilmektir.</a:t>
            </a:r>
          </a:p>
          <a:p>
            <a:pPr algn="ctr" eaLnBrk="0" hangingPunct="0">
              <a:tabLst>
                <a:tab pos="457200" algn="l"/>
              </a:tabLst>
            </a:pPr>
            <a:endParaRPr lang="tr-TR" sz="3600"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5 Slayt Numarası Yer Tutucusu"/>
          <p:cNvSpPr>
            <a:spLocks noGrp="1"/>
          </p:cNvSpPr>
          <p:nvPr>
            <p:ph type="sldNum" sz="quarter" idx="12"/>
          </p:nvPr>
        </p:nvSpPr>
        <p:spPr>
          <a:noFill/>
        </p:spPr>
        <p:txBody>
          <a:bodyPr/>
          <a:lstStyle/>
          <a:p>
            <a:fld id="{51FD4367-D8D6-4A49-9AAA-37449C535575}" type="slidenum">
              <a:rPr lang="tr-TR"/>
              <a:pPr/>
              <a:t>43</a:t>
            </a:fld>
            <a:endParaRPr lang="tr-TR"/>
          </a:p>
        </p:txBody>
      </p:sp>
      <p:sp>
        <p:nvSpPr>
          <p:cNvPr id="43011" name="Rectangle 2"/>
          <p:cNvSpPr>
            <a:spLocks noGrp="1" noChangeArrowheads="1"/>
          </p:cNvSpPr>
          <p:nvPr>
            <p:ph type="title"/>
          </p:nvPr>
        </p:nvSpPr>
        <p:spPr>
          <a:xfrm>
            <a:off x="395288" y="0"/>
            <a:ext cx="8229600" cy="1143000"/>
          </a:xfrm>
        </p:spPr>
        <p:txBody>
          <a:bodyPr/>
          <a:lstStyle/>
          <a:p>
            <a:pPr algn="l" eaLnBrk="1" hangingPunct="1"/>
            <a:r>
              <a:rPr lang="tr-TR" smtClean="0"/>
              <a:t>13-Bilmediğinin farkındadır.</a:t>
            </a:r>
          </a:p>
        </p:txBody>
      </p:sp>
      <p:sp>
        <p:nvSpPr>
          <p:cNvPr id="43012" name="Rectangle 3"/>
          <p:cNvSpPr>
            <a:spLocks noGrp="1" noChangeArrowheads="1"/>
          </p:cNvSpPr>
          <p:nvPr>
            <p:ph type="body" idx="1"/>
          </p:nvPr>
        </p:nvSpPr>
        <p:spPr/>
        <p:txBody>
          <a:bodyPr/>
          <a:lstStyle/>
          <a:p>
            <a:pPr eaLnBrk="1" hangingPunct="1"/>
            <a:endParaRPr lang="tr-TR" smtClean="0"/>
          </a:p>
        </p:txBody>
      </p:sp>
      <p:pic>
        <p:nvPicPr>
          <p:cNvPr id="43013" name="Picture 4" descr="kursu1uq8"/>
          <p:cNvPicPr>
            <a:picLocks noChangeAspect="1" noChangeArrowheads="1"/>
          </p:cNvPicPr>
          <p:nvPr/>
        </p:nvPicPr>
        <p:blipFill>
          <a:blip r:embed="rId2" cstate="print"/>
          <a:srcRect/>
          <a:stretch>
            <a:fillRect/>
          </a:stretch>
        </p:blipFill>
        <p:spPr bwMode="auto">
          <a:xfrm>
            <a:off x="0" y="908050"/>
            <a:ext cx="9144000" cy="7058025"/>
          </a:xfrm>
          <a:prstGeom prst="rect">
            <a:avLst/>
          </a:prstGeom>
          <a:noFill/>
          <a:ln w="9525">
            <a:noFill/>
            <a:miter lim="800000"/>
            <a:headEnd/>
            <a:tailEnd/>
          </a:ln>
        </p:spPr>
      </p:pic>
      <p:sp>
        <p:nvSpPr>
          <p:cNvPr id="43014" name="Rectangle 5"/>
          <p:cNvSpPr>
            <a:spLocks noChangeArrowheads="1"/>
          </p:cNvSpPr>
          <p:nvPr/>
        </p:nvSpPr>
        <p:spPr bwMode="auto">
          <a:xfrm>
            <a:off x="468313" y="3597464"/>
            <a:ext cx="7920037" cy="4031873"/>
          </a:xfrm>
          <a:prstGeom prst="rect">
            <a:avLst/>
          </a:prstGeom>
          <a:noFill/>
          <a:ln w="9525">
            <a:noFill/>
            <a:miter lim="800000"/>
            <a:headEnd/>
            <a:tailEnd/>
          </a:ln>
        </p:spPr>
        <p:txBody>
          <a:bodyPr anchor="ctr">
            <a:spAutoFit/>
          </a:bodyPr>
          <a:lstStyle/>
          <a:p>
            <a:pPr>
              <a:buFont typeface="Times New Roman" pitchFamily="18" charset="0"/>
              <a:buChar char="•"/>
              <a:tabLst>
                <a:tab pos="457200" algn="l"/>
              </a:tabLst>
            </a:pPr>
            <a:r>
              <a:rPr lang="tr-TR" sz="3200" dirty="0">
                <a:solidFill>
                  <a:schemeClr val="tx1">
                    <a:lumMod val="95000"/>
                  </a:schemeClr>
                </a:solidFill>
              </a:rPr>
              <a:t>Kürsüde vaaz veren bir Hocaya  soru </a:t>
            </a:r>
            <a:r>
              <a:rPr lang="tr-TR" sz="3200" dirty="0" err="1">
                <a:solidFill>
                  <a:schemeClr val="tx1">
                    <a:lumMod val="95000"/>
                  </a:schemeClr>
                </a:solidFill>
              </a:rPr>
              <a:t>sormuşlar.O</a:t>
            </a:r>
            <a:r>
              <a:rPr lang="tr-TR" sz="3200" dirty="0">
                <a:solidFill>
                  <a:schemeClr val="tx1">
                    <a:lumMod val="95000"/>
                  </a:schemeClr>
                </a:solidFill>
              </a:rPr>
              <a:t> da ‘bilmiyorum’ </a:t>
            </a:r>
            <a:r>
              <a:rPr lang="tr-TR" sz="3200" dirty="0" err="1">
                <a:solidFill>
                  <a:schemeClr val="tx1">
                    <a:lumMod val="95000"/>
                  </a:schemeClr>
                </a:solidFill>
              </a:rPr>
              <a:t>demiş.Madem</a:t>
            </a:r>
            <a:r>
              <a:rPr lang="tr-TR" sz="3200" dirty="0">
                <a:solidFill>
                  <a:schemeClr val="tx1">
                    <a:lumMod val="95000"/>
                  </a:schemeClr>
                </a:solidFill>
              </a:rPr>
              <a:t> bilmiyorsun da neden çıktın o kürsüye </a:t>
            </a:r>
            <a:r>
              <a:rPr lang="tr-TR" sz="3200" dirty="0" err="1">
                <a:solidFill>
                  <a:schemeClr val="tx1">
                    <a:lumMod val="95000"/>
                  </a:schemeClr>
                </a:solidFill>
              </a:rPr>
              <a:t>demişler.BEN</a:t>
            </a:r>
            <a:r>
              <a:rPr lang="tr-TR" sz="3200" dirty="0">
                <a:solidFill>
                  <a:schemeClr val="tx1">
                    <a:lumMod val="95000"/>
                  </a:schemeClr>
                </a:solidFill>
              </a:rPr>
              <a:t> BİLDİKLERİMLE BU KÜRSÜYE KADAR ÇIKTIM, EĞER BİLMEDİKLERİMLE ÇIKSAYDIM BAŞIM ARŞA DEĞERDİ der.</a:t>
            </a:r>
          </a:p>
          <a:p>
            <a:pPr eaLnBrk="0" hangingPunct="0">
              <a:tabLst>
                <a:tab pos="457200" algn="l"/>
              </a:tabLst>
            </a:pPr>
            <a:endParaRPr lang="tr-TR" sz="3200"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5 Slayt Numarası Yer Tutucusu"/>
          <p:cNvSpPr>
            <a:spLocks noGrp="1"/>
          </p:cNvSpPr>
          <p:nvPr>
            <p:ph type="sldNum" sz="quarter" idx="12"/>
          </p:nvPr>
        </p:nvSpPr>
        <p:spPr>
          <a:noFill/>
        </p:spPr>
        <p:txBody>
          <a:bodyPr/>
          <a:lstStyle/>
          <a:p>
            <a:fld id="{7FFFC2BA-A1D9-48C6-BF07-4FBE4E1AB9A9}" type="slidenum">
              <a:rPr lang="tr-TR"/>
              <a:pPr/>
              <a:t>44</a:t>
            </a:fld>
            <a:endParaRPr lang="tr-TR"/>
          </a:p>
        </p:txBody>
      </p:sp>
      <p:sp>
        <p:nvSpPr>
          <p:cNvPr id="45059" name="Rectangle 2"/>
          <p:cNvSpPr>
            <a:spLocks noGrp="1" noChangeArrowheads="1"/>
          </p:cNvSpPr>
          <p:nvPr>
            <p:ph type="title"/>
          </p:nvPr>
        </p:nvSpPr>
        <p:spPr/>
        <p:txBody>
          <a:bodyPr/>
          <a:lstStyle/>
          <a:p>
            <a:pPr eaLnBrk="1" hangingPunct="1"/>
            <a:r>
              <a:rPr lang="tr-TR" smtClean="0"/>
              <a:t>•     14-    Ön yargılı değildir.</a:t>
            </a:r>
          </a:p>
        </p:txBody>
      </p:sp>
      <p:sp>
        <p:nvSpPr>
          <p:cNvPr id="45060" name="Rectangle 3"/>
          <p:cNvSpPr>
            <a:spLocks noGrp="1" noChangeArrowheads="1"/>
          </p:cNvSpPr>
          <p:nvPr>
            <p:ph type="body" idx="1"/>
          </p:nvPr>
        </p:nvSpPr>
        <p:spPr/>
        <p:txBody>
          <a:bodyPr/>
          <a:lstStyle/>
          <a:p>
            <a:pPr eaLnBrk="1" hangingPunct="1"/>
            <a:r>
              <a:rPr lang="tr-TR" smtClean="0"/>
              <a:t>Bu böyledir.Çünkü,  </a:t>
            </a:r>
            <a:r>
              <a:rPr lang="tr-TR" u="sng" smtClean="0"/>
              <a:t>şimdiye kadar böyle idi.</a:t>
            </a:r>
          </a:p>
          <a:p>
            <a:pPr eaLnBrk="1" hangingPunct="1"/>
            <a:r>
              <a:rPr lang="tr-TR" smtClean="0"/>
              <a:t>Yeni bir fikri/davranışı  çoğu zaman kabullenmekte zorlanırız.ÇÜNKÜ </a:t>
            </a:r>
            <a:r>
              <a:rPr lang="tr-TR" u="sng" smtClean="0"/>
              <a:t>önceden böyle yapan olmamıştı.</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5 Slayt Numarası Yer Tutucusu"/>
          <p:cNvSpPr>
            <a:spLocks noGrp="1"/>
          </p:cNvSpPr>
          <p:nvPr>
            <p:ph type="sldNum" sz="quarter" idx="12"/>
          </p:nvPr>
        </p:nvSpPr>
        <p:spPr>
          <a:noFill/>
        </p:spPr>
        <p:txBody>
          <a:bodyPr/>
          <a:lstStyle/>
          <a:p>
            <a:fld id="{2BB13F69-9692-4F18-A7B5-73AD5DE24A85}" type="slidenum">
              <a:rPr lang="tr-TR"/>
              <a:pPr/>
              <a:t>45</a:t>
            </a:fld>
            <a:endParaRPr lang="tr-TR"/>
          </a:p>
        </p:txBody>
      </p:sp>
      <p:sp>
        <p:nvSpPr>
          <p:cNvPr id="46083" name="Rectangle 2"/>
          <p:cNvSpPr>
            <a:spLocks noGrp="1" noChangeArrowheads="1"/>
          </p:cNvSpPr>
          <p:nvPr>
            <p:ph type="title"/>
          </p:nvPr>
        </p:nvSpPr>
        <p:spPr/>
        <p:txBody>
          <a:bodyPr>
            <a:normAutofit fontScale="90000"/>
          </a:bodyPr>
          <a:lstStyle/>
          <a:p>
            <a:pPr eaLnBrk="1" hangingPunct="1"/>
            <a:r>
              <a:rPr lang="tr-TR" sz="4000" smtClean="0"/>
              <a:t>•     15-    Gerçekle, gerçek olma ihtimali olanı ayırırlar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5 Slayt Numarası Yer Tutucusu"/>
          <p:cNvSpPr>
            <a:spLocks noGrp="1"/>
          </p:cNvSpPr>
          <p:nvPr>
            <p:ph type="sldNum" sz="quarter" idx="12"/>
          </p:nvPr>
        </p:nvSpPr>
        <p:spPr>
          <a:noFill/>
        </p:spPr>
        <p:txBody>
          <a:bodyPr/>
          <a:lstStyle/>
          <a:p>
            <a:fld id="{1B6829F9-A5B4-49D5-8397-C9811FAEDE9B}" type="slidenum">
              <a:rPr lang="tr-TR"/>
              <a:pPr/>
              <a:t>46</a:t>
            </a:fld>
            <a:endParaRPr lang="tr-TR"/>
          </a:p>
        </p:txBody>
      </p:sp>
      <p:sp>
        <p:nvSpPr>
          <p:cNvPr id="47107" name="Rectangle 2"/>
          <p:cNvSpPr>
            <a:spLocks noGrp="1" noChangeArrowheads="1"/>
          </p:cNvSpPr>
          <p:nvPr>
            <p:ph type="title"/>
          </p:nvPr>
        </p:nvSpPr>
        <p:spPr/>
        <p:txBody>
          <a:bodyPr/>
          <a:lstStyle/>
          <a:p>
            <a:pPr algn="l" eaLnBrk="1" hangingPunct="1"/>
            <a:r>
              <a:rPr lang="tr-TR" sz="4000" smtClean="0"/>
              <a:t>• </a:t>
            </a:r>
            <a:r>
              <a:rPr lang="tr-TR" sz="3200" smtClean="0"/>
              <a:t>16-Mantıklı ile duygusal kararı ayırırlar.</a:t>
            </a:r>
          </a:p>
        </p:txBody>
      </p:sp>
      <p:sp>
        <p:nvSpPr>
          <p:cNvPr id="47108" name="Rectangle 3"/>
          <p:cNvSpPr>
            <a:spLocks noGrp="1" noChangeArrowheads="1"/>
          </p:cNvSpPr>
          <p:nvPr>
            <p:ph type="body" idx="1"/>
          </p:nvPr>
        </p:nvSpPr>
        <p:spPr/>
        <p:txBody>
          <a:bodyPr/>
          <a:lstStyle/>
          <a:p>
            <a:pPr eaLnBrk="1" hangingPunct="1"/>
            <a:endParaRPr lang="tr-TR" smtClean="0"/>
          </a:p>
        </p:txBody>
      </p:sp>
      <p:pic>
        <p:nvPicPr>
          <p:cNvPr id="47109" name="Picture 4" descr="tuncel+erg%C3%BCn"/>
          <p:cNvPicPr>
            <a:picLocks noChangeAspect="1" noChangeArrowheads="1"/>
          </p:cNvPicPr>
          <p:nvPr/>
        </p:nvPicPr>
        <p:blipFill>
          <a:blip r:embed="rId2" cstate="print"/>
          <a:srcRect/>
          <a:stretch>
            <a:fillRect/>
          </a:stretch>
        </p:blipFill>
        <p:spPr bwMode="auto">
          <a:xfrm>
            <a:off x="0" y="1196975"/>
            <a:ext cx="9144000"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5 Slayt Numarası Yer Tutucusu"/>
          <p:cNvSpPr>
            <a:spLocks noGrp="1"/>
          </p:cNvSpPr>
          <p:nvPr>
            <p:ph type="sldNum" sz="quarter" idx="12"/>
          </p:nvPr>
        </p:nvSpPr>
        <p:spPr>
          <a:noFill/>
        </p:spPr>
        <p:txBody>
          <a:bodyPr/>
          <a:lstStyle/>
          <a:p>
            <a:fld id="{B8386192-A86C-4431-93BD-3F3EB837EC67}" type="slidenum">
              <a:rPr lang="tr-TR"/>
              <a:pPr/>
              <a:t>47</a:t>
            </a:fld>
            <a:endParaRPr lang="tr-TR"/>
          </a:p>
        </p:txBody>
      </p:sp>
      <p:sp>
        <p:nvSpPr>
          <p:cNvPr id="48131" name="Rectangle 2"/>
          <p:cNvSpPr>
            <a:spLocks noGrp="1" noChangeArrowheads="1"/>
          </p:cNvSpPr>
          <p:nvPr>
            <p:ph type="title"/>
          </p:nvPr>
        </p:nvSpPr>
        <p:spPr/>
        <p:txBody>
          <a:bodyPr>
            <a:normAutofit fontScale="90000"/>
          </a:bodyPr>
          <a:lstStyle/>
          <a:p>
            <a:pPr algn="l" eaLnBrk="1" hangingPunct="1"/>
            <a:r>
              <a:rPr lang="tr-TR" sz="4000" smtClean="0"/>
              <a:t>•17-</a:t>
            </a:r>
            <a:r>
              <a:rPr lang="tr-TR" sz="3600" smtClean="0"/>
              <a:t>Yanlışa cesaretle karşı çıkabilirler.</a:t>
            </a:r>
          </a:p>
        </p:txBody>
      </p:sp>
      <p:sp>
        <p:nvSpPr>
          <p:cNvPr id="48132" name="Rectangle 3"/>
          <p:cNvSpPr>
            <a:spLocks noGrp="1" noChangeArrowheads="1"/>
          </p:cNvSpPr>
          <p:nvPr>
            <p:ph type="body" idx="1"/>
          </p:nvPr>
        </p:nvSpPr>
        <p:spPr/>
        <p:txBody>
          <a:bodyPr/>
          <a:lstStyle/>
          <a:p>
            <a:pPr eaLnBrk="1" hangingPunct="1"/>
            <a:endParaRPr lang="tr-TR" smtClean="0"/>
          </a:p>
        </p:txBody>
      </p:sp>
      <p:pic>
        <p:nvPicPr>
          <p:cNvPr id="48133" name="Picture 4" descr="CESARET_1_"/>
          <p:cNvPicPr>
            <a:picLocks noChangeAspect="1" noChangeArrowheads="1"/>
          </p:cNvPicPr>
          <p:nvPr/>
        </p:nvPicPr>
        <p:blipFill>
          <a:blip r:embed="rId2" cstate="print"/>
          <a:srcRect/>
          <a:stretch>
            <a:fillRect/>
          </a:stretch>
        </p:blipFill>
        <p:spPr bwMode="auto">
          <a:xfrm>
            <a:off x="0" y="1125538"/>
            <a:ext cx="9144000" cy="5732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5 Slayt Numarası Yer Tutucusu"/>
          <p:cNvSpPr>
            <a:spLocks noGrp="1"/>
          </p:cNvSpPr>
          <p:nvPr>
            <p:ph type="sldNum" sz="quarter" idx="12"/>
          </p:nvPr>
        </p:nvSpPr>
        <p:spPr>
          <a:noFill/>
        </p:spPr>
        <p:txBody>
          <a:bodyPr/>
          <a:lstStyle/>
          <a:p>
            <a:fld id="{99758E88-E327-4439-8A27-2B5331B394EA}" type="slidenum">
              <a:rPr lang="tr-TR"/>
              <a:pPr/>
              <a:t>48</a:t>
            </a:fld>
            <a:endParaRPr lang="tr-TR"/>
          </a:p>
        </p:txBody>
      </p:sp>
      <p:sp>
        <p:nvSpPr>
          <p:cNvPr id="49155" name="Rectangle 2"/>
          <p:cNvSpPr>
            <a:spLocks noGrp="1" noChangeArrowheads="1"/>
          </p:cNvSpPr>
          <p:nvPr>
            <p:ph type="title"/>
          </p:nvPr>
        </p:nvSpPr>
        <p:spPr>
          <a:xfrm>
            <a:off x="395288" y="0"/>
            <a:ext cx="8229600" cy="908050"/>
          </a:xfrm>
        </p:spPr>
        <p:txBody>
          <a:bodyPr/>
          <a:lstStyle/>
          <a:p>
            <a:pPr eaLnBrk="1" hangingPunct="1"/>
            <a:r>
              <a:rPr lang="tr-TR" sz="4000" smtClean="0"/>
              <a:t>•</a:t>
            </a:r>
            <a:r>
              <a:rPr lang="tr-TR" sz="3200" smtClean="0"/>
              <a:t>18- Farklı düşünceye empati ile yaklaşırlar</a:t>
            </a:r>
            <a:r>
              <a:rPr lang="tr-TR" sz="4000" smtClean="0"/>
              <a:t>.</a:t>
            </a:r>
          </a:p>
        </p:txBody>
      </p:sp>
      <p:sp>
        <p:nvSpPr>
          <p:cNvPr id="49156" name="Rectangle 3"/>
          <p:cNvSpPr>
            <a:spLocks noGrp="1" noChangeArrowheads="1"/>
          </p:cNvSpPr>
          <p:nvPr>
            <p:ph type="body" idx="1"/>
          </p:nvPr>
        </p:nvSpPr>
        <p:spPr>
          <a:xfrm>
            <a:off x="323850" y="765175"/>
            <a:ext cx="8229600" cy="4525963"/>
          </a:xfrm>
        </p:spPr>
        <p:txBody>
          <a:bodyPr/>
          <a:lstStyle/>
          <a:p>
            <a:pPr eaLnBrk="1" hangingPunct="1"/>
            <a:r>
              <a:rPr lang="tr-TR" smtClean="0"/>
              <a:t>Ben onun yerinde olsaydım?</a:t>
            </a:r>
          </a:p>
        </p:txBody>
      </p:sp>
      <p:pic>
        <p:nvPicPr>
          <p:cNvPr id="49157" name="Picture 4" descr="ozgurluk"/>
          <p:cNvPicPr>
            <a:picLocks noChangeAspect="1" noChangeArrowheads="1"/>
          </p:cNvPicPr>
          <p:nvPr/>
        </p:nvPicPr>
        <p:blipFill>
          <a:blip r:embed="rId2" cstate="print"/>
          <a:srcRect/>
          <a:stretch>
            <a:fillRect/>
          </a:stretch>
        </p:blipFill>
        <p:spPr bwMode="auto">
          <a:xfrm>
            <a:off x="0" y="1268413"/>
            <a:ext cx="9144000" cy="6624637"/>
          </a:xfrm>
          <a:prstGeom prst="rect">
            <a:avLst/>
          </a:prstGeom>
          <a:noFill/>
          <a:ln w="9525">
            <a:noFill/>
            <a:miter lim="800000"/>
            <a:headEnd/>
            <a:tailEnd/>
          </a:ln>
        </p:spPr>
      </p:pic>
      <p:sp>
        <p:nvSpPr>
          <p:cNvPr id="49158" name="Rectangle 5"/>
          <p:cNvSpPr>
            <a:spLocks noChangeArrowheads="1"/>
          </p:cNvSpPr>
          <p:nvPr/>
        </p:nvSpPr>
        <p:spPr bwMode="auto">
          <a:xfrm>
            <a:off x="0" y="4724400"/>
            <a:ext cx="5429250" cy="366713"/>
          </a:xfrm>
          <a:prstGeom prst="rect">
            <a:avLst/>
          </a:prstGeom>
          <a:noFill/>
          <a:ln w="9525">
            <a:noFill/>
            <a:miter lim="800000"/>
            <a:headEnd/>
            <a:tailEnd/>
          </a:ln>
        </p:spPr>
        <p:txBody>
          <a:bodyPr wrap="none" anchor="ctr">
            <a:spAutoFit/>
          </a:bodyPr>
          <a:lstStyle/>
          <a:p>
            <a:r>
              <a:rPr lang="tr-TR" b="1"/>
              <a:t>‘Kendisi için istediğini  kardeşi için istemek’ gibi</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5 Slayt Numarası Yer Tutucusu"/>
          <p:cNvSpPr>
            <a:spLocks noGrp="1"/>
          </p:cNvSpPr>
          <p:nvPr>
            <p:ph type="sldNum" sz="quarter" idx="12"/>
          </p:nvPr>
        </p:nvSpPr>
        <p:spPr>
          <a:noFill/>
        </p:spPr>
        <p:txBody>
          <a:bodyPr/>
          <a:lstStyle/>
          <a:p>
            <a:fld id="{B8245673-B5CA-4F7B-9476-CCF59E467FDD}" type="slidenum">
              <a:rPr lang="tr-TR"/>
              <a:pPr/>
              <a:t>49</a:t>
            </a:fld>
            <a:endParaRPr lang="tr-TR"/>
          </a:p>
        </p:txBody>
      </p:sp>
      <p:sp>
        <p:nvSpPr>
          <p:cNvPr id="50179" name="Rectangle 2"/>
          <p:cNvSpPr>
            <a:spLocks noGrp="1" noChangeArrowheads="1"/>
          </p:cNvSpPr>
          <p:nvPr>
            <p:ph type="title"/>
          </p:nvPr>
        </p:nvSpPr>
        <p:spPr/>
        <p:txBody>
          <a:bodyPr>
            <a:normAutofit fontScale="90000"/>
          </a:bodyPr>
          <a:lstStyle/>
          <a:p>
            <a:pPr eaLnBrk="1" hangingPunct="1"/>
            <a:r>
              <a:rPr lang="tr-TR" sz="4000" smtClean="0"/>
              <a:t>•     </a:t>
            </a:r>
            <a:r>
              <a:rPr lang="tr-TR" sz="3600" smtClean="0"/>
              <a:t>19- Düşüncesinin sorumlusudurlar</a:t>
            </a:r>
          </a:p>
        </p:txBody>
      </p:sp>
      <p:sp>
        <p:nvSpPr>
          <p:cNvPr id="50180" name="Rectangle 3"/>
          <p:cNvSpPr>
            <a:spLocks noGrp="1" noChangeArrowheads="1"/>
          </p:cNvSpPr>
          <p:nvPr>
            <p:ph type="body" idx="1"/>
          </p:nvPr>
        </p:nvSpPr>
        <p:spPr/>
        <p:txBody>
          <a:bodyPr/>
          <a:lstStyle/>
          <a:p>
            <a:pPr eaLnBrk="1" hangingPunct="1"/>
            <a:r>
              <a:rPr lang="tr-TR" smtClean="0"/>
              <a:t>Önerdiği şeyin amacını açıklar.(Dünya için, din için,…)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AutoShape 2"/>
          <p:cNvSpPr>
            <a:spLocks noChangeArrowheads="1"/>
          </p:cNvSpPr>
          <p:nvPr/>
        </p:nvSpPr>
        <p:spPr bwMode="auto">
          <a:xfrm>
            <a:off x="1476375" y="4941888"/>
            <a:ext cx="287338" cy="287337"/>
          </a:xfrm>
          <a:prstGeom prst="irregularSeal1">
            <a:avLst/>
          </a:prstGeom>
          <a:solidFill>
            <a:schemeClr val="accent1"/>
          </a:solidFill>
          <a:ln w="9525">
            <a:solidFill>
              <a:schemeClr val="tx1"/>
            </a:solidFill>
            <a:miter lim="800000"/>
            <a:headEnd/>
            <a:tailEnd/>
          </a:ln>
        </p:spPr>
        <p:txBody>
          <a:bodyPr wrap="none" anchor="ctr"/>
          <a:lstStyle/>
          <a:p>
            <a:endParaRPr lang="tr-TR"/>
          </a:p>
        </p:txBody>
      </p:sp>
      <p:sp>
        <p:nvSpPr>
          <p:cNvPr id="40963" name="AutoShape 3"/>
          <p:cNvSpPr>
            <a:spLocks noChangeArrowheads="1"/>
          </p:cNvSpPr>
          <p:nvPr/>
        </p:nvSpPr>
        <p:spPr bwMode="auto">
          <a:xfrm>
            <a:off x="4068763" y="4941888"/>
            <a:ext cx="287337" cy="287337"/>
          </a:xfrm>
          <a:prstGeom prst="irregularSeal1">
            <a:avLst/>
          </a:prstGeom>
          <a:solidFill>
            <a:schemeClr val="accent1"/>
          </a:solidFill>
          <a:ln w="9525">
            <a:solidFill>
              <a:schemeClr val="tx1"/>
            </a:solidFill>
            <a:miter lim="800000"/>
            <a:headEnd/>
            <a:tailEnd/>
          </a:ln>
        </p:spPr>
        <p:txBody>
          <a:bodyPr wrap="none" anchor="ctr"/>
          <a:lstStyle/>
          <a:p>
            <a:endParaRPr lang="tr-TR"/>
          </a:p>
        </p:txBody>
      </p:sp>
      <p:sp>
        <p:nvSpPr>
          <p:cNvPr id="40964" name="AutoShape 4"/>
          <p:cNvSpPr>
            <a:spLocks noChangeArrowheads="1"/>
          </p:cNvSpPr>
          <p:nvPr/>
        </p:nvSpPr>
        <p:spPr bwMode="auto">
          <a:xfrm>
            <a:off x="4067175" y="3646488"/>
            <a:ext cx="287338" cy="287337"/>
          </a:xfrm>
          <a:prstGeom prst="irregularSeal1">
            <a:avLst/>
          </a:prstGeom>
          <a:solidFill>
            <a:schemeClr val="accent1"/>
          </a:solidFill>
          <a:ln w="9525">
            <a:solidFill>
              <a:schemeClr val="tx1"/>
            </a:solidFill>
            <a:miter lim="800000"/>
            <a:headEnd/>
            <a:tailEnd/>
          </a:ln>
        </p:spPr>
        <p:txBody>
          <a:bodyPr wrap="none" anchor="ctr"/>
          <a:lstStyle/>
          <a:p>
            <a:endParaRPr lang="tr-TR"/>
          </a:p>
        </p:txBody>
      </p:sp>
      <p:sp>
        <p:nvSpPr>
          <p:cNvPr id="40965" name="AutoShape 5"/>
          <p:cNvSpPr>
            <a:spLocks noChangeArrowheads="1"/>
          </p:cNvSpPr>
          <p:nvPr/>
        </p:nvSpPr>
        <p:spPr bwMode="auto">
          <a:xfrm>
            <a:off x="4067175" y="2278063"/>
            <a:ext cx="287338" cy="287337"/>
          </a:xfrm>
          <a:prstGeom prst="irregularSeal1">
            <a:avLst/>
          </a:prstGeom>
          <a:solidFill>
            <a:schemeClr val="accent1"/>
          </a:solidFill>
          <a:ln w="9525">
            <a:solidFill>
              <a:schemeClr val="tx1"/>
            </a:solidFill>
            <a:miter lim="800000"/>
            <a:headEnd/>
            <a:tailEnd/>
          </a:ln>
        </p:spPr>
        <p:txBody>
          <a:bodyPr wrap="none" anchor="ctr"/>
          <a:lstStyle/>
          <a:p>
            <a:endParaRPr lang="tr-TR"/>
          </a:p>
        </p:txBody>
      </p:sp>
      <p:sp>
        <p:nvSpPr>
          <p:cNvPr id="40966" name="AutoShape 6"/>
          <p:cNvSpPr>
            <a:spLocks noChangeArrowheads="1"/>
          </p:cNvSpPr>
          <p:nvPr/>
        </p:nvSpPr>
        <p:spPr bwMode="auto">
          <a:xfrm>
            <a:off x="2843213" y="4941888"/>
            <a:ext cx="287337" cy="287337"/>
          </a:xfrm>
          <a:prstGeom prst="irregularSeal1">
            <a:avLst/>
          </a:prstGeom>
          <a:solidFill>
            <a:schemeClr val="accent1"/>
          </a:solidFill>
          <a:ln w="9525">
            <a:solidFill>
              <a:schemeClr val="tx1"/>
            </a:solidFill>
            <a:miter lim="800000"/>
            <a:headEnd/>
            <a:tailEnd/>
          </a:ln>
        </p:spPr>
        <p:txBody>
          <a:bodyPr wrap="none" anchor="ctr"/>
          <a:lstStyle/>
          <a:p>
            <a:endParaRPr lang="tr-TR"/>
          </a:p>
        </p:txBody>
      </p:sp>
      <p:sp>
        <p:nvSpPr>
          <p:cNvPr id="40967" name="AutoShape 7"/>
          <p:cNvSpPr>
            <a:spLocks noChangeArrowheads="1"/>
          </p:cNvSpPr>
          <p:nvPr/>
        </p:nvSpPr>
        <p:spPr bwMode="auto">
          <a:xfrm>
            <a:off x="2844800" y="2276475"/>
            <a:ext cx="287338" cy="287338"/>
          </a:xfrm>
          <a:prstGeom prst="irregularSeal1">
            <a:avLst/>
          </a:prstGeom>
          <a:solidFill>
            <a:schemeClr val="accent1"/>
          </a:solidFill>
          <a:ln w="9525">
            <a:solidFill>
              <a:schemeClr val="tx1"/>
            </a:solidFill>
            <a:miter lim="800000"/>
            <a:headEnd/>
            <a:tailEnd/>
          </a:ln>
        </p:spPr>
        <p:txBody>
          <a:bodyPr wrap="none" anchor="ctr"/>
          <a:lstStyle/>
          <a:p>
            <a:endParaRPr lang="tr-TR"/>
          </a:p>
        </p:txBody>
      </p:sp>
      <p:sp>
        <p:nvSpPr>
          <p:cNvPr id="40968" name="AutoShape 8"/>
          <p:cNvSpPr>
            <a:spLocks noChangeArrowheads="1"/>
          </p:cNvSpPr>
          <p:nvPr/>
        </p:nvSpPr>
        <p:spPr bwMode="auto">
          <a:xfrm>
            <a:off x="2843213" y="3644900"/>
            <a:ext cx="287337" cy="287338"/>
          </a:xfrm>
          <a:prstGeom prst="irregularSeal1">
            <a:avLst/>
          </a:prstGeom>
          <a:solidFill>
            <a:schemeClr val="accent1"/>
          </a:solidFill>
          <a:ln w="9525">
            <a:solidFill>
              <a:schemeClr val="tx1"/>
            </a:solidFill>
            <a:miter lim="800000"/>
            <a:headEnd/>
            <a:tailEnd/>
          </a:ln>
        </p:spPr>
        <p:txBody>
          <a:bodyPr wrap="none" anchor="ctr"/>
          <a:lstStyle/>
          <a:p>
            <a:endParaRPr lang="tr-TR"/>
          </a:p>
        </p:txBody>
      </p:sp>
      <p:sp>
        <p:nvSpPr>
          <p:cNvPr id="40969" name="AutoShape 9"/>
          <p:cNvSpPr>
            <a:spLocks noChangeArrowheads="1"/>
          </p:cNvSpPr>
          <p:nvPr/>
        </p:nvSpPr>
        <p:spPr bwMode="auto">
          <a:xfrm>
            <a:off x="1476375" y="2278063"/>
            <a:ext cx="287338" cy="287337"/>
          </a:xfrm>
          <a:prstGeom prst="irregularSeal1">
            <a:avLst/>
          </a:prstGeom>
          <a:solidFill>
            <a:schemeClr val="accent1"/>
          </a:solidFill>
          <a:ln w="9525">
            <a:solidFill>
              <a:schemeClr val="tx1"/>
            </a:solidFill>
            <a:miter lim="800000"/>
            <a:headEnd/>
            <a:tailEnd/>
          </a:ln>
        </p:spPr>
        <p:txBody>
          <a:bodyPr wrap="none" anchor="ctr"/>
          <a:lstStyle/>
          <a:p>
            <a:endParaRPr lang="tr-TR"/>
          </a:p>
        </p:txBody>
      </p:sp>
      <p:sp>
        <p:nvSpPr>
          <p:cNvPr id="40970" name="AutoShape 10"/>
          <p:cNvSpPr>
            <a:spLocks noChangeArrowheads="1"/>
          </p:cNvSpPr>
          <p:nvPr/>
        </p:nvSpPr>
        <p:spPr bwMode="auto">
          <a:xfrm>
            <a:off x="1476375" y="3644900"/>
            <a:ext cx="287338" cy="287338"/>
          </a:xfrm>
          <a:prstGeom prst="irregularSeal1">
            <a:avLst/>
          </a:prstGeom>
          <a:solidFill>
            <a:schemeClr val="accent1"/>
          </a:solidFill>
          <a:ln w="9525">
            <a:solidFill>
              <a:schemeClr val="tx1"/>
            </a:solidFill>
            <a:miter lim="800000"/>
            <a:headEnd/>
            <a:tailEnd/>
          </a:ln>
        </p:spPr>
        <p:txBody>
          <a:bodyPr wrap="none" anchor="ctr"/>
          <a:lstStyle/>
          <a:p>
            <a:endParaRPr lang="tr-TR"/>
          </a:p>
        </p:txBody>
      </p:sp>
      <p:sp>
        <p:nvSpPr>
          <p:cNvPr id="258063" name="Line 15"/>
          <p:cNvSpPr>
            <a:spLocks noChangeShapeType="1"/>
          </p:cNvSpPr>
          <p:nvPr/>
        </p:nvSpPr>
        <p:spPr bwMode="auto">
          <a:xfrm flipH="1">
            <a:off x="1692275" y="1268413"/>
            <a:ext cx="3671888" cy="3816350"/>
          </a:xfrm>
          <a:prstGeom prst="line">
            <a:avLst/>
          </a:prstGeom>
          <a:noFill/>
          <a:ln w="57150">
            <a:solidFill>
              <a:schemeClr val="tx1"/>
            </a:solidFill>
            <a:round/>
            <a:headEnd/>
            <a:tailEnd type="triangle" w="med" len="med"/>
          </a:ln>
        </p:spPr>
        <p:txBody>
          <a:bodyPr/>
          <a:lstStyle/>
          <a:p>
            <a:endParaRPr lang="tr-TR"/>
          </a:p>
        </p:txBody>
      </p:sp>
      <p:sp>
        <p:nvSpPr>
          <p:cNvPr id="258065" name="Line 17"/>
          <p:cNvSpPr>
            <a:spLocks noChangeShapeType="1"/>
          </p:cNvSpPr>
          <p:nvPr/>
        </p:nvSpPr>
        <p:spPr bwMode="auto">
          <a:xfrm flipH="1">
            <a:off x="1547813" y="836613"/>
            <a:ext cx="71437" cy="4248150"/>
          </a:xfrm>
          <a:prstGeom prst="line">
            <a:avLst/>
          </a:prstGeom>
          <a:noFill/>
          <a:ln w="57150">
            <a:solidFill>
              <a:schemeClr val="tx1"/>
            </a:solidFill>
            <a:round/>
            <a:headEnd/>
            <a:tailEnd type="triangle" w="med" len="med"/>
          </a:ln>
        </p:spPr>
        <p:txBody>
          <a:bodyPr/>
          <a:lstStyle/>
          <a:p>
            <a:endParaRPr lang="tr-TR"/>
          </a:p>
        </p:txBody>
      </p:sp>
      <p:sp>
        <p:nvSpPr>
          <p:cNvPr id="258066" name="Line 18"/>
          <p:cNvSpPr>
            <a:spLocks noChangeShapeType="1"/>
          </p:cNvSpPr>
          <p:nvPr/>
        </p:nvSpPr>
        <p:spPr bwMode="auto">
          <a:xfrm flipH="1" flipV="1">
            <a:off x="1619250" y="836613"/>
            <a:ext cx="3673475" cy="4176712"/>
          </a:xfrm>
          <a:prstGeom prst="line">
            <a:avLst/>
          </a:prstGeom>
          <a:noFill/>
          <a:ln w="57150">
            <a:solidFill>
              <a:schemeClr val="tx1"/>
            </a:solidFill>
            <a:round/>
            <a:headEnd/>
            <a:tailEnd type="triangle" w="med" len="med"/>
          </a:ln>
        </p:spPr>
        <p:txBody>
          <a:bodyPr/>
          <a:lstStyle/>
          <a:p>
            <a:endParaRPr lang="tr-TR"/>
          </a:p>
        </p:txBody>
      </p:sp>
      <p:sp>
        <p:nvSpPr>
          <p:cNvPr id="258067" name="Line 19"/>
          <p:cNvSpPr>
            <a:spLocks noChangeShapeType="1"/>
          </p:cNvSpPr>
          <p:nvPr/>
        </p:nvSpPr>
        <p:spPr bwMode="auto">
          <a:xfrm>
            <a:off x="1619250" y="5084763"/>
            <a:ext cx="3673475" cy="0"/>
          </a:xfrm>
          <a:prstGeom prst="line">
            <a:avLst/>
          </a:prstGeom>
          <a:noFill/>
          <a:ln w="57150">
            <a:solidFill>
              <a:schemeClr val="tx1"/>
            </a:solidFill>
            <a:round/>
            <a:headEnd/>
            <a:tailEnd type="triangle" w="med" len="med"/>
          </a:ln>
        </p:spPr>
        <p:txBody>
          <a:bodyPr/>
          <a:lstStyle/>
          <a:p>
            <a:endParaRPr lang="tr-TR"/>
          </a:p>
        </p:txBody>
      </p:sp>
      <p:sp>
        <p:nvSpPr>
          <p:cNvPr id="40975" name="Text Box 21"/>
          <p:cNvSpPr txBox="1">
            <a:spLocks noChangeArrowheads="1"/>
          </p:cNvSpPr>
          <p:nvPr/>
        </p:nvSpPr>
        <p:spPr bwMode="auto">
          <a:xfrm>
            <a:off x="5724525" y="1484313"/>
            <a:ext cx="2951163" cy="4108450"/>
          </a:xfrm>
          <a:prstGeom prst="rect">
            <a:avLst/>
          </a:prstGeom>
          <a:noFill/>
          <a:ln w="9525">
            <a:noFill/>
            <a:miter lim="800000"/>
            <a:headEnd/>
            <a:tailEnd/>
          </a:ln>
        </p:spPr>
        <p:txBody>
          <a:bodyPr>
            <a:spAutoFit/>
          </a:bodyPr>
          <a:lstStyle/>
          <a:p>
            <a:r>
              <a:rPr lang="tr-TR" sz="2400">
                <a:cs typeface="Arial" charset="0"/>
              </a:rPr>
              <a:t>Şekildeki 9 noktayı elinizi kağıttan </a:t>
            </a:r>
            <a:r>
              <a:rPr lang="tr-TR" sz="2400" u="sng">
                <a:cs typeface="Arial" charset="0"/>
              </a:rPr>
              <a:t>kaldırmadan</a:t>
            </a:r>
            <a:r>
              <a:rPr lang="tr-TR" sz="2400">
                <a:cs typeface="Arial" charset="0"/>
              </a:rPr>
              <a:t> ve</a:t>
            </a:r>
          </a:p>
          <a:p>
            <a:r>
              <a:rPr lang="tr-TR" sz="2400">
                <a:cs typeface="Arial" charset="0"/>
              </a:rPr>
              <a:t>aynı doğrunun </a:t>
            </a:r>
            <a:r>
              <a:rPr lang="tr-TR" sz="2400" u="sng">
                <a:cs typeface="Arial" charset="0"/>
              </a:rPr>
              <a:t>üzerinden </a:t>
            </a:r>
            <a:r>
              <a:rPr lang="tr-TR" sz="2400">
                <a:cs typeface="Arial" charset="0"/>
              </a:rPr>
              <a:t>bir daha geçmeden </a:t>
            </a:r>
            <a:r>
              <a:rPr lang="tr-TR" sz="2400" u="sng">
                <a:cs typeface="Arial" charset="0"/>
              </a:rPr>
              <a:t>4 doğru</a:t>
            </a:r>
            <a:r>
              <a:rPr lang="tr-TR" sz="2400">
                <a:cs typeface="Arial" charset="0"/>
              </a:rPr>
              <a:t> ile birleştiriniz. </a:t>
            </a:r>
          </a:p>
          <a:p>
            <a:endParaRPr lang="tr-TR" sz="2400">
              <a:cs typeface="Arial" charset="0"/>
            </a:endParaRPr>
          </a:p>
          <a:p>
            <a:r>
              <a:rPr lang="tr-TR" sz="2400">
                <a:cs typeface="Arial" charset="0"/>
              </a:rPr>
              <a:t>(Doğrular birbirini tek noktadan kesebilir)</a:t>
            </a:r>
            <a:endParaRPr lang="en-US" sz="240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8063"/>
                                        </p:tgtEl>
                                        <p:attrNameLst>
                                          <p:attrName>style.visibility</p:attrName>
                                        </p:attrNameLst>
                                      </p:cBhvr>
                                      <p:to>
                                        <p:strVal val="visible"/>
                                      </p:to>
                                    </p:set>
                                    <p:animEffect transition="in" filter="wipe(up)">
                                      <p:cBhvr>
                                        <p:cTn id="7" dur="2000"/>
                                        <p:tgtEl>
                                          <p:spTgt spid="2580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8067"/>
                                        </p:tgtEl>
                                        <p:attrNameLst>
                                          <p:attrName>style.visibility</p:attrName>
                                        </p:attrNameLst>
                                      </p:cBhvr>
                                      <p:to>
                                        <p:strVal val="visible"/>
                                      </p:to>
                                    </p:set>
                                    <p:animEffect transition="in" filter="wipe(left)">
                                      <p:cBhvr>
                                        <p:cTn id="12" dur="2000"/>
                                        <p:tgtEl>
                                          <p:spTgt spid="2580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8066"/>
                                        </p:tgtEl>
                                        <p:attrNameLst>
                                          <p:attrName>style.visibility</p:attrName>
                                        </p:attrNameLst>
                                      </p:cBhvr>
                                      <p:to>
                                        <p:strVal val="visible"/>
                                      </p:to>
                                    </p:set>
                                    <p:animEffect transition="in" filter="wipe(down)">
                                      <p:cBhvr>
                                        <p:cTn id="17" dur="2000"/>
                                        <p:tgtEl>
                                          <p:spTgt spid="2580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8065"/>
                                        </p:tgtEl>
                                        <p:attrNameLst>
                                          <p:attrName>style.visibility</p:attrName>
                                        </p:attrNameLst>
                                      </p:cBhvr>
                                      <p:to>
                                        <p:strVal val="visible"/>
                                      </p:to>
                                    </p:set>
                                    <p:animEffect transition="in" filter="wipe(up)">
                                      <p:cBhvr>
                                        <p:cTn id="22" dur="2000"/>
                                        <p:tgtEl>
                                          <p:spTgt spid="258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63" grpId="0" animBg="1"/>
      <p:bldP spid="258065" grpId="0" animBg="1"/>
      <p:bldP spid="258066" grpId="0" animBg="1"/>
      <p:bldP spid="25806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5 Slayt Numarası Yer Tutucusu"/>
          <p:cNvSpPr>
            <a:spLocks noGrp="1"/>
          </p:cNvSpPr>
          <p:nvPr>
            <p:ph type="sldNum" sz="quarter" idx="12"/>
          </p:nvPr>
        </p:nvSpPr>
        <p:spPr>
          <a:noFill/>
        </p:spPr>
        <p:txBody>
          <a:bodyPr/>
          <a:lstStyle/>
          <a:p>
            <a:fld id="{9A3627C8-01D0-44DA-9496-4E676BA9857B}" type="slidenum">
              <a:rPr lang="tr-TR"/>
              <a:pPr/>
              <a:t>50</a:t>
            </a:fld>
            <a:endParaRPr lang="tr-TR"/>
          </a:p>
        </p:txBody>
      </p:sp>
      <p:sp>
        <p:nvSpPr>
          <p:cNvPr id="51203" name="Rectangle 2"/>
          <p:cNvSpPr>
            <a:spLocks noGrp="1" noChangeArrowheads="1"/>
          </p:cNvSpPr>
          <p:nvPr>
            <p:ph type="title"/>
          </p:nvPr>
        </p:nvSpPr>
        <p:spPr>
          <a:xfrm>
            <a:off x="539750" y="1268413"/>
            <a:ext cx="8229600" cy="1143000"/>
          </a:xfrm>
        </p:spPr>
        <p:txBody>
          <a:bodyPr>
            <a:normAutofit fontScale="90000"/>
          </a:bodyPr>
          <a:lstStyle/>
          <a:p>
            <a:pPr algn="l" eaLnBrk="1" hangingPunct="1"/>
            <a:r>
              <a:rPr lang="tr-TR" sz="4000" smtClean="0"/>
              <a:t>• 20- </a:t>
            </a:r>
            <a:r>
              <a:rPr lang="tr-TR" sz="3600" smtClean="0"/>
              <a:t>Hemen onaylayıcı değildir</a:t>
            </a:r>
            <a:br>
              <a:rPr lang="tr-TR" sz="3600" smtClean="0"/>
            </a:br>
            <a:r>
              <a:rPr lang="tr-TR" sz="3600" smtClean="0"/>
              <a:t>.(Hayır diyebilme kabiliyeti kazanmak)</a:t>
            </a:r>
          </a:p>
        </p:txBody>
      </p:sp>
      <p:sp>
        <p:nvSpPr>
          <p:cNvPr id="51204" name="Rectangle 3"/>
          <p:cNvSpPr>
            <a:spLocks noGrp="1" noChangeArrowheads="1"/>
          </p:cNvSpPr>
          <p:nvPr>
            <p:ph type="body" idx="1"/>
          </p:nvPr>
        </p:nvSpPr>
        <p:spPr>
          <a:xfrm>
            <a:off x="539750" y="2936875"/>
            <a:ext cx="8229600" cy="3921125"/>
          </a:xfrm>
        </p:spPr>
        <p:txBody>
          <a:bodyPr/>
          <a:lstStyle/>
          <a:p>
            <a:pPr eaLnBrk="1" hangingPunct="1"/>
            <a:r>
              <a:rPr lang="tr-TR" smtClean="0"/>
              <a:t>Hatta ‘Allah rızası için felanca işi yapayım mı?’ diye sorana,</a:t>
            </a:r>
          </a:p>
          <a:p>
            <a:pPr eaLnBrk="1" hangingPunct="1"/>
            <a:r>
              <a:rPr lang="tr-TR" smtClean="0"/>
              <a:t>‘’Hayır Allah rızası için O işi yapma, şu işi yap!’’ diyebilmektir.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5 Slayt Numarası Yer Tutucusu"/>
          <p:cNvSpPr>
            <a:spLocks noGrp="1"/>
          </p:cNvSpPr>
          <p:nvPr>
            <p:ph type="sldNum" sz="quarter" idx="12"/>
          </p:nvPr>
        </p:nvSpPr>
        <p:spPr>
          <a:noFill/>
        </p:spPr>
        <p:txBody>
          <a:bodyPr/>
          <a:lstStyle/>
          <a:p>
            <a:fld id="{E2302CC8-3E59-4869-A0CB-55119DB4E9E6}" type="slidenum">
              <a:rPr lang="tr-TR"/>
              <a:pPr/>
              <a:t>51</a:t>
            </a:fld>
            <a:endParaRPr lang="tr-TR"/>
          </a:p>
        </p:txBody>
      </p:sp>
      <p:sp>
        <p:nvSpPr>
          <p:cNvPr id="52227" name="Rectangle 2"/>
          <p:cNvSpPr>
            <a:spLocks noGrp="1" noChangeArrowheads="1"/>
          </p:cNvSpPr>
          <p:nvPr>
            <p:ph type="title"/>
          </p:nvPr>
        </p:nvSpPr>
        <p:spPr/>
        <p:txBody>
          <a:bodyPr>
            <a:normAutofit fontScale="90000"/>
          </a:bodyPr>
          <a:lstStyle/>
          <a:p>
            <a:pPr eaLnBrk="1" hangingPunct="1"/>
            <a:r>
              <a:rPr lang="tr-TR" sz="4000" smtClean="0"/>
              <a:t>•    21-     Bilgi sahibi olmadan fikir sahibi olmaz/yorum yapmaz. </a:t>
            </a:r>
          </a:p>
        </p:txBody>
      </p:sp>
      <p:sp>
        <p:nvSpPr>
          <p:cNvPr id="52228" name="Rectangle 3"/>
          <p:cNvSpPr>
            <a:spLocks noGrp="1" noChangeArrowheads="1"/>
          </p:cNvSpPr>
          <p:nvPr>
            <p:ph type="body" idx="1"/>
          </p:nvPr>
        </p:nvSpPr>
        <p:spPr>
          <a:xfrm>
            <a:off x="468313" y="2332038"/>
            <a:ext cx="8229600" cy="4525962"/>
          </a:xfrm>
        </p:spPr>
        <p:txBody>
          <a:bodyPr/>
          <a:lstStyle/>
          <a:p>
            <a:pPr eaLnBrk="1" hangingPunct="1">
              <a:lnSpc>
                <a:spcPct val="90000"/>
              </a:lnSpc>
            </a:pPr>
            <a:r>
              <a:rPr lang="tr-TR" sz="2800" dirty="0" smtClean="0"/>
              <a:t>Bir şeyle karşılaştığında , hemen yoruma başlamamak, yoruma hayır (yorum yok) deyip,  o konuda bilgilenmeye çalışmak.</a:t>
            </a:r>
          </a:p>
          <a:p>
            <a:pPr eaLnBrk="1" hangingPunct="1">
              <a:lnSpc>
                <a:spcPct val="90000"/>
              </a:lnSpc>
            </a:pPr>
            <a:r>
              <a:rPr lang="tr-TR" sz="2800" b="1" dirty="0" smtClean="0"/>
              <a:t>El-</a:t>
            </a:r>
            <a:r>
              <a:rPr lang="tr-TR" sz="2800" b="1" dirty="0" err="1" smtClean="0"/>
              <a:t>isra</a:t>
            </a:r>
            <a:r>
              <a:rPr lang="tr-TR" sz="2800" b="1" dirty="0" smtClean="0"/>
              <a:t> -36. Hakkında bilgin olmayan şeyin ardına düşme! Çünkü kulak, göz ve gönül; bunların hepsi ondan (o ardına düştüğün şeyden) sorumludur. [bk. 49/12]</a:t>
            </a:r>
            <a:r>
              <a:rPr lang="tr-TR" sz="2800" dirty="0" smtClean="0"/>
              <a:t> </a:t>
            </a:r>
          </a:p>
          <a:p>
            <a:pPr eaLnBrk="1" hangingPunct="1">
              <a:lnSpc>
                <a:spcPct val="90000"/>
              </a:lnSpc>
            </a:pPr>
            <a:r>
              <a:rPr lang="tr-TR" sz="2800" b="1" dirty="0" smtClean="0"/>
              <a:t>Hucurat-12. Ey iman edenler! Zandan çok sakının. Çünkü zannın bir kısmı günahtır ……..[bk. 17/36]</a:t>
            </a:r>
            <a:r>
              <a:rPr lang="tr-TR" sz="2800" dirty="0" smtClean="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5 Slayt Numarası Yer Tutucusu"/>
          <p:cNvSpPr>
            <a:spLocks noGrp="1"/>
          </p:cNvSpPr>
          <p:nvPr>
            <p:ph type="sldNum" sz="quarter" idx="12"/>
          </p:nvPr>
        </p:nvSpPr>
        <p:spPr>
          <a:noFill/>
        </p:spPr>
        <p:txBody>
          <a:bodyPr/>
          <a:lstStyle/>
          <a:p>
            <a:fld id="{1DDB2547-A146-4719-94E5-0D0F72270857}" type="slidenum">
              <a:rPr lang="tr-TR"/>
              <a:pPr/>
              <a:t>52</a:t>
            </a:fld>
            <a:endParaRPr lang="tr-TR"/>
          </a:p>
        </p:txBody>
      </p:sp>
      <p:sp>
        <p:nvSpPr>
          <p:cNvPr id="53251" name="Rectangle 2"/>
          <p:cNvSpPr>
            <a:spLocks noGrp="1" noChangeArrowheads="1"/>
          </p:cNvSpPr>
          <p:nvPr>
            <p:ph type="title"/>
          </p:nvPr>
        </p:nvSpPr>
        <p:spPr/>
        <p:txBody>
          <a:bodyPr/>
          <a:lstStyle/>
          <a:p>
            <a:pPr algn="l" eaLnBrk="1" hangingPunct="1"/>
            <a:r>
              <a:rPr lang="tr-TR" sz="3600" smtClean="0"/>
              <a:t>•  22- Sorgulamaktır(Niçin?)(5 N 1 K)</a:t>
            </a:r>
          </a:p>
        </p:txBody>
      </p:sp>
      <p:sp>
        <p:nvSpPr>
          <p:cNvPr id="53252" name="Rectangle 3"/>
          <p:cNvSpPr>
            <a:spLocks noGrp="1" noChangeArrowheads="1"/>
          </p:cNvSpPr>
          <p:nvPr>
            <p:ph type="body" idx="1"/>
          </p:nvPr>
        </p:nvSpPr>
        <p:spPr/>
        <p:txBody>
          <a:bodyPr/>
          <a:lstStyle/>
          <a:p>
            <a:pPr eaLnBrk="1" hangingPunct="1"/>
            <a:r>
              <a:rPr lang="tr-TR" smtClean="0">
                <a:hlinkClick r:id="rId2" tooltip="5n 1k (gazetecilik terimi)"/>
              </a:rPr>
              <a:t>5n 1k</a:t>
            </a:r>
            <a:r>
              <a:rPr lang="tr-TR" smtClean="0"/>
              <a:t>: </a:t>
            </a:r>
            <a:r>
              <a:rPr lang="tr-TR" smtClean="0">
                <a:hlinkClick r:id="rId3" tooltip="Gazetecilik"/>
              </a:rPr>
              <a:t>Gazetecilik</a:t>
            </a:r>
            <a:r>
              <a:rPr lang="tr-TR" smtClean="0"/>
              <a:t> terimi, haberin öğelerini oluşturan "</a:t>
            </a:r>
            <a:r>
              <a:rPr lang="tr-TR" b="1" smtClean="0">
                <a:hlinkClick r:id="rId4" tooltip="Ne"/>
              </a:rPr>
              <a:t>ne</a:t>
            </a:r>
            <a:r>
              <a:rPr lang="tr-TR" smtClean="0"/>
              <a:t>? </a:t>
            </a:r>
            <a:r>
              <a:rPr lang="tr-TR" b="1" smtClean="0">
                <a:hlinkClick r:id="rId5" tooltip="Ne zaman (sayfa mevcut değil)"/>
              </a:rPr>
              <a:t>ne zaman</a:t>
            </a:r>
            <a:r>
              <a:rPr lang="tr-TR" smtClean="0"/>
              <a:t>? </a:t>
            </a:r>
            <a:r>
              <a:rPr lang="tr-TR" b="1" smtClean="0">
                <a:hlinkClick r:id="rId6" tooltip="Nerede (sayfa mevcut değil)"/>
              </a:rPr>
              <a:t>nerede</a:t>
            </a:r>
            <a:r>
              <a:rPr lang="tr-TR" smtClean="0"/>
              <a:t>? </a:t>
            </a:r>
            <a:r>
              <a:rPr lang="tr-TR" b="1" smtClean="0">
                <a:hlinkClick r:id="rId7" tooltip="Nasıl (sayfa mevcut değil)"/>
              </a:rPr>
              <a:t>nasıl</a:t>
            </a:r>
            <a:r>
              <a:rPr lang="tr-TR" smtClean="0"/>
              <a:t>? </a:t>
            </a:r>
            <a:r>
              <a:rPr lang="tr-TR" smtClean="0">
                <a:hlinkClick r:id="rId8" tooltip="Neden"/>
              </a:rPr>
              <a:t>neden</a:t>
            </a:r>
            <a:r>
              <a:rPr lang="tr-TR" smtClean="0"/>
              <a:t>? </a:t>
            </a:r>
            <a:r>
              <a:rPr lang="tr-TR" smtClean="0">
                <a:hlinkClick r:id="rId9" tooltip="Kim"/>
              </a:rPr>
              <a:t>kim</a:t>
            </a:r>
            <a:r>
              <a:rPr lang="tr-TR" smtClean="0"/>
              <a:t>?" sorularını içerir. Günümüzde iletişim fakültelerinde ve bazı habercilik kitaplarında kaynağı belirten "</a:t>
            </a:r>
            <a:r>
              <a:rPr lang="tr-TR" b="1" smtClean="0">
                <a:hlinkClick r:id="rId10" tooltip="Nereden (sayfa mevcut değil)"/>
              </a:rPr>
              <a:t>nereden</a:t>
            </a:r>
            <a:r>
              <a:rPr lang="tr-TR" smtClean="0"/>
              <a:t>" unsuru da eklenerek </a:t>
            </a:r>
            <a:r>
              <a:rPr lang="tr-TR" b="1" smtClean="0">
                <a:hlinkClick r:id="rId11" tooltip="6N 1K"/>
              </a:rPr>
              <a:t>6N 1K</a:t>
            </a:r>
            <a:r>
              <a:rPr lang="tr-TR" smtClean="0"/>
              <a:t> olarak kullanılmaktadır.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5 Slayt Numarası Yer Tutucusu"/>
          <p:cNvSpPr>
            <a:spLocks noGrp="1"/>
          </p:cNvSpPr>
          <p:nvPr>
            <p:ph type="sldNum" sz="quarter" idx="12"/>
          </p:nvPr>
        </p:nvSpPr>
        <p:spPr>
          <a:noFill/>
        </p:spPr>
        <p:txBody>
          <a:bodyPr/>
          <a:lstStyle/>
          <a:p>
            <a:fld id="{90D340D1-D5B6-48C1-8FB7-E9C1C004B0C0}" type="slidenum">
              <a:rPr lang="tr-TR"/>
              <a:pPr/>
              <a:t>53</a:t>
            </a:fld>
            <a:endParaRPr lang="tr-TR"/>
          </a:p>
        </p:txBody>
      </p:sp>
      <p:sp>
        <p:nvSpPr>
          <p:cNvPr id="54275" name="Rectangle 2"/>
          <p:cNvSpPr>
            <a:spLocks noGrp="1" noChangeArrowheads="1"/>
          </p:cNvSpPr>
          <p:nvPr>
            <p:ph type="title"/>
          </p:nvPr>
        </p:nvSpPr>
        <p:spPr/>
        <p:txBody>
          <a:bodyPr/>
          <a:lstStyle/>
          <a:p>
            <a:pPr eaLnBrk="1" hangingPunct="1"/>
            <a:r>
              <a:rPr lang="tr-TR" smtClean="0"/>
              <a:t>•   23-      Test etmektir,</a:t>
            </a:r>
          </a:p>
        </p:txBody>
      </p:sp>
      <p:sp>
        <p:nvSpPr>
          <p:cNvPr id="54276" name="Rectangle 3"/>
          <p:cNvSpPr>
            <a:spLocks noGrp="1" noChangeArrowheads="1"/>
          </p:cNvSpPr>
          <p:nvPr>
            <p:ph type="body" idx="1"/>
          </p:nvPr>
        </p:nvSpPr>
        <p:spPr/>
        <p:txBody>
          <a:bodyPr/>
          <a:lstStyle/>
          <a:p>
            <a:pPr eaLnBrk="1" hangingPunct="1"/>
            <a:r>
              <a:rPr lang="tr-TR" smtClean="0"/>
              <a:t>Doğrulamak, sağlamasını yapmak, sınamak…</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5 Slayt Numarası Yer Tutucusu"/>
          <p:cNvSpPr>
            <a:spLocks noGrp="1"/>
          </p:cNvSpPr>
          <p:nvPr>
            <p:ph type="sldNum" sz="quarter" idx="12"/>
          </p:nvPr>
        </p:nvSpPr>
        <p:spPr>
          <a:noFill/>
        </p:spPr>
        <p:txBody>
          <a:bodyPr/>
          <a:lstStyle/>
          <a:p>
            <a:fld id="{26254B20-1135-413F-86F5-0A212D0BC1D4}" type="slidenum">
              <a:rPr lang="tr-TR"/>
              <a:pPr/>
              <a:t>54</a:t>
            </a:fld>
            <a:endParaRPr lang="tr-TR"/>
          </a:p>
        </p:txBody>
      </p:sp>
      <p:sp>
        <p:nvSpPr>
          <p:cNvPr id="55299" name="Rectangle 2"/>
          <p:cNvSpPr>
            <a:spLocks noGrp="1" noChangeArrowheads="1"/>
          </p:cNvSpPr>
          <p:nvPr>
            <p:ph type="title"/>
          </p:nvPr>
        </p:nvSpPr>
        <p:spPr>
          <a:xfrm>
            <a:off x="539750" y="404813"/>
            <a:ext cx="8229600" cy="215900"/>
          </a:xfrm>
        </p:spPr>
        <p:txBody>
          <a:bodyPr>
            <a:normAutofit fontScale="90000"/>
          </a:bodyPr>
          <a:lstStyle/>
          <a:p>
            <a:pPr eaLnBrk="1" hangingPunct="1"/>
            <a:r>
              <a:rPr lang="tr-TR" sz="2800" b="1" smtClean="0"/>
              <a:t>24-</a:t>
            </a:r>
            <a:r>
              <a:rPr lang="pl-PL" sz="2800" b="1" smtClean="0"/>
              <a:t> Tez ya da sorunun açık ifadesini ara</a:t>
            </a:r>
            <a:r>
              <a:rPr lang="tr-TR" sz="2800" b="1" smtClean="0"/>
              <a:t>rlar</a:t>
            </a:r>
            <a:endParaRPr lang="tr-TR" sz="2800" smtClean="0"/>
          </a:p>
        </p:txBody>
      </p:sp>
      <p:sp>
        <p:nvSpPr>
          <p:cNvPr id="55300" name="Rectangle 3"/>
          <p:cNvSpPr>
            <a:spLocks noGrp="1" noChangeArrowheads="1"/>
          </p:cNvSpPr>
          <p:nvPr>
            <p:ph type="body" idx="1"/>
          </p:nvPr>
        </p:nvSpPr>
        <p:spPr/>
        <p:txBody>
          <a:bodyPr/>
          <a:lstStyle/>
          <a:p>
            <a:pPr eaLnBrk="1" hangingPunct="1"/>
            <a:endParaRPr lang="tr-TR" smtClean="0"/>
          </a:p>
        </p:txBody>
      </p:sp>
      <p:pic>
        <p:nvPicPr>
          <p:cNvPr id="55301" name="Picture 4" descr="4yakinda"/>
          <p:cNvPicPr>
            <a:picLocks noChangeAspect="1" noChangeArrowheads="1"/>
          </p:cNvPicPr>
          <p:nvPr/>
        </p:nvPicPr>
        <p:blipFill>
          <a:blip r:embed="rId2" cstate="print"/>
          <a:srcRect/>
          <a:stretch>
            <a:fillRect/>
          </a:stretch>
        </p:blipFill>
        <p:spPr bwMode="auto">
          <a:xfrm>
            <a:off x="0" y="1557338"/>
            <a:ext cx="9144000" cy="5300662"/>
          </a:xfrm>
          <a:prstGeom prst="rect">
            <a:avLst/>
          </a:prstGeom>
          <a:noFill/>
          <a:ln w="9525">
            <a:noFill/>
            <a:miter lim="800000"/>
            <a:headEnd/>
            <a:tailEnd/>
          </a:ln>
        </p:spPr>
      </p:pic>
      <p:sp>
        <p:nvSpPr>
          <p:cNvPr id="55302" name="Rectangle 6"/>
          <p:cNvSpPr>
            <a:spLocks noChangeArrowheads="1"/>
          </p:cNvSpPr>
          <p:nvPr/>
        </p:nvSpPr>
        <p:spPr bwMode="auto">
          <a:xfrm>
            <a:off x="0" y="549275"/>
            <a:ext cx="9144000" cy="1006475"/>
          </a:xfrm>
          <a:prstGeom prst="rect">
            <a:avLst/>
          </a:prstGeom>
          <a:noFill/>
          <a:ln w="9525">
            <a:noFill/>
            <a:miter lim="800000"/>
            <a:headEnd/>
            <a:tailEnd/>
          </a:ln>
        </p:spPr>
        <p:txBody>
          <a:bodyPr>
            <a:spAutoFit/>
          </a:bodyPr>
          <a:lstStyle/>
          <a:p>
            <a:pPr>
              <a:spcBef>
                <a:spcPct val="20000"/>
              </a:spcBef>
              <a:buFontTx/>
              <a:buChar char="•"/>
            </a:pPr>
            <a:r>
              <a:rPr lang="tr-TR" sz="2000"/>
              <a:t>Bir soru, iddia veya tez </a:t>
            </a:r>
            <a:r>
              <a:rPr lang="tr-TR" sz="2000">
                <a:solidFill>
                  <a:srgbClr val="FF0000"/>
                </a:solidFill>
              </a:rPr>
              <a:t>açık olarak</a:t>
            </a:r>
            <a:r>
              <a:rPr lang="tr-TR" sz="2000"/>
              <a:t> düzenlenirse; sorunun iddianın ya da tezin incelenmesi kolaylaşır. Kritik düşünenler </a:t>
            </a:r>
            <a:r>
              <a:rPr lang="tr-TR" sz="2000">
                <a:solidFill>
                  <a:srgbClr val="FFFF99"/>
                </a:solidFill>
              </a:rPr>
              <a:t>açık olmayan, üstü kapalı soruların, iddiaların ve tezlerin farkına varırlar</a:t>
            </a:r>
            <a:r>
              <a:rPr lang="tr-TR" sz="2000"/>
              <a:t> ve bunların açık ifadelerini ararlar.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5 Slayt Numarası Yer Tutucusu"/>
          <p:cNvSpPr>
            <a:spLocks noGrp="1"/>
          </p:cNvSpPr>
          <p:nvPr>
            <p:ph type="sldNum" sz="quarter" idx="12"/>
          </p:nvPr>
        </p:nvSpPr>
        <p:spPr>
          <a:noFill/>
        </p:spPr>
        <p:txBody>
          <a:bodyPr/>
          <a:lstStyle/>
          <a:p>
            <a:fld id="{4F129603-277A-444F-A45A-F32D7D719110}" type="slidenum">
              <a:rPr lang="tr-TR"/>
              <a:pPr/>
              <a:t>55</a:t>
            </a:fld>
            <a:endParaRPr lang="tr-TR"/>
          </a:p>
        </p:txBody>
      </p:sp>
      <p:sp>
        <p:nvSpPr>
          <p:cNvPr id="56323" name="Rectangle 2"/>
          <p:cNvSpPr>
            <a:spLocks noGrp="1" noChangeArrowheads="1"/>
          </p:cNvSpPr>
          <p:nvPr>
            <p:ph type="title"/>
          </p:nvPr>
        </p:nvSpPr>
        <p:spPr/>
        <p:txBody>
          <a:bodyPr>
            <a:normAutofit fontScale="90000"/>
          </a:bodyPr>
          <a:lstStyle/>
          <a:p>
            <a:pPr eaLnBrk="1" hangingPunct="1"/>
            <a:r>
              <a:rPr lang="tr-TR" sz="4000" smtClean="0"/>
              <a:t>25-Tahrikli Tuzaklara dikkat ederler</a:t>
            </a:r>
          </a:p>
        </p:txBody>
      </p:sp>
      <p:sp>
        <p:nvSpPr>
          <p:cNvPr id="56324" name="Rectangle 3"/>
          <p:cNvSpPr>
            <a:spLocks noGrp="1" noChangeArrowheads="1"/>
          </p:cNvSpPr>
          <p:nvPr>
            <p:ph type="body" idx="1"/>
          </p:nvPr>
        </p:nvSpPr>
        <p:spPr/>
        <p:txBody>
          <a:bodyPr/>
          <a:lstStyle/>
          <a:p>
            <a:pPr eaLnBrk="1" hangingPunct="1"/>
            <a:endParaRPr lang="tr-TR" smtClean="0"/>
          </a:p>
        </p:txBody>
      </p:sp>
      <p:pic>
        <p:nvPicPr>
          <p:cNvPr id="56325" name="Picture 4" descr="memecanerdogan10"/>
          <p:cNvPicPr>
            <a:picLocks noChangeAspect="1" noChangeArrowheads="1"/>
          </p:cNvPicPr>
          <p:nvPr/>
        </p:nvPicPr>
        <p:blipFill>
          <a:blip r:embed="rId2" cstate="print"/>
          <a:srcRect/>
          <a:stretch>
            <a:fillRect/>
          </a:stretch>
        </p:blipFill>
        <p:spPr bwMode="auto">
          <a:xfrm>
            <a:off x="468313" y="1562100"/>
            <a:ext cx="8207375" cy="474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5 Slayt Numarası Yer Tutucusu"/>
          <p:cNvSpPr>
            <a:spLocks noGrp="1"/>
          </p:cNvSpPr>
          <p:nvPr>
            <p:ph type="sldNum" sz="quarter" idx="12"/>
          </p:nvPr>
        </p:nvSpPr>
        <p:spPr>
          <a:noFill/>
        </p:spPr>
        <p:txBody>
          <a:bodyPr/>
          <a:lstStyle/>
          <a:p>
            <a:fld id="{53DAB380-FEAC-4320-87E1-909D05BF8377}" type="slidenum">
              <a:rPr lang="tr-TR"/>
              <a:pPr/>
              <a:t>56</a:t>
            </a:fld>
            <a:endParaRPr lang="tr-TR"/>
          </a:p>
        </p:txBody>
      </p:sp>
      <p:sp>
        <p:nvSpPr>
          <p:cNvPr id="57347" name="Rectangle 2"/>
          <p:cNvSpPr>
            <a:spLocks noGrp="1" noChangeArrowheads="1"/>
          </p:cNvSpPr>
          <p:nvPr>
            <p:ph type="title"/>
          </p:nvPr>
        </p:nvSpPr>
        <p:spPr/>
        <p:txBody>
          <a:bodyPr/>
          <a:lstStyle/>
          <a:p>
            <a:pPr eaLnBrk="1" hangingPunct="1"/>
            <a:r>
              <a:rPr lang="tr-TR" sz="4000" b="1" smtClean="0"/>
              <a:t>26- Nedenler ararlar.</a:t>
            </a:r>
            <a:endParaRPr lang="tr-TR" sz="4000" smtClean="0"/>
          </a:p>
        </p:txBody>
      </p:sp>
      <p:sp>
        <p:nvSpPr>
          <p:cNvPr id="57348" name="Rectangle 3"/>
          <p:cNvSpPr>
            <a:spLocks noGrp="1" noChangeArrowheads="1"/>
          </p:cNvSpPr>
          <p:nvPr>
            <p:ph type="body" idx="1"/>
          </p:nvPr>
        </p:nvSpPr>
        <p:spPr/>
        <p:txBody>
          <a:bodyPr/>
          <a:lstStyle/>
          <a:p>
            <a:pPr eaLnBrk="1" hangingPunct="1"/>
            <a:r>
              <a:rPr lang="tr-TR" smtClean="0"/>
              <a:t>Kritik düşünen bireyler karşılaştıkları durum ve sorunların </a:t>
            </a:r>
            <a:r>
              <a:rPr lang="tr-TR" sz="3600" smtClean="0">
                <a:solidFill>
                  <a:srgbClr val="00FFFF"/>
                </a:solidFill>
              </a:rPr>
              <a:t>nedenlerini,</a:t>
            </a:r>
            <a:r>
              <a:rPr lang="tr-TR" smtClean="0"/>
              <a:t> karşılaştıkları düşünce ve tezlerin </a:t>
            </a:r>
            <a:r>
              <a:rPr lang="tr-TR" sz="3600" smtClean="0">
                <a:solidFill>
                  <a:srgbClr val="00FFFF"/>
                </a:solidFill>
              </a:rPr>
              <a:t>dayanak noktalarını</a:t>
            </a:r>
            <a:r>
              <a:rPr lang="tr-TR" smtClean="0"/>
              <a:t> belirlemeye çalışırlar.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5 Slayt Numarası Yer Tutucusu"/>
          <p:cNvSpPr>
            <a:spLocks noGrp="1"/>
          </p:cNvSpPr>
          <p:nvPr>
            <p:ph type="sldNum" sz="quarter" idx="12"/>
          </p:nvPr>
        </p:nvSpPr>
        <p:spPr>
          <a:noFill/>
        </p:spPr>
        <p:txBody>
          <a:bodyPr/>
          <a:lstStyle/>
          <a:p>
            <a:fld id="{1AC3F218-6199-404C-923B-2F9CAF2ABF7E}" type="slidenum">
              <a:rPr lang="tr-TR"/>
              <a:pPr/>
              <a:t>57</a:t>
            </a:fld>
            <a:endParaRPr lang="tr-TR"/>
          </a:p>
        </p:txBody>
      </p:sp>
      <p:sp>
        <p:nvSpPr>
          <p:cNvPr id="58371" name="Rectangle 2"/>
          <p:cNvSpPr>
            <a:spLocks noGrp="1" noChangeArrowheads="1"/>
          </p:cNvSpPr>
          <p:nvPr>
            <p:ph type="title"/>
          </p:nvPr>
        </p:nvSpPr>
        <p:spPr/>
        <p:txBody>
          <a:bodyPr>
            <a:normAutofit fontScale="90000"/>
          </a:bodyPr>
          <a:lstStyle/>
          <a:p>
            <a:pPr eaLnBrk="1" hangingPunct="1"/>
            <a:r>
              <a:rPr lang="tr-TR" sz="4000" b="1" smtClean="0"/>
              <a:t>27- İyi bilgilendirilmeye çalışırlar</a:t>
            </a:r>
            <a:r>
              <a:rPr lang="tr-TR" sz="4000" smtClean="0"/>
              <a:t/>
            </a:r>
            <a:br>
              <a:rPr lang="tr-TR" sz="4000" smtClean="0"/>
            </a:br>
            <a:endParaRPr lang="tr-TR" sz="4000" smtClean="0"/>
          </a:p>
        </p:txBody>
      </p:sp>
      <p:sp>
        <p:nvSpPr>
          <p:cNvPr id="58372" name="Rectangle 3"/>
          <p:cNvSpPr>
            <a:spLocks noGrp="1" noChangeArrowheads="1"/>
          </p:cNvSpPr>
          <p:nvPr>
            <p:ph type="body" idx="1"/>
          </p:nvPr>
        </p:nvSpPr>
        <p:spPr/>
        <p:txBody>
          <a:bodyPr/>
          <a:lstStyle/>
          <a:p>
            <a:pPr eaLnBrk="1" hangingPunct="1"/>
            <a:r>
              <a:rPr lang="tr-TR" smtClean="0"/>
              <a:t>Kritik düşünme, karar verilecek olan durum hakkında </a:t>
            </a:r>
            <a:r>
              <a:rPr lang="tr-TR" sz="4000" smtClean="0">
                <a:solidFill>
                  <a:srgbClr val="FF00FF"/>
                </a:solidFill>
              </a:rPr>
              <a:t>yeterince bilgi sahibi olmayla</a:t>
            </a:r>
            <a:r>
              <a:rPr lang="tr-TR" smtClean="0"/>
              <a:t> ilişkilidir. </a:t>
            </a:r>
          </a:p>
          <a:p>
            <a:pPr eaLnBrk="1" hangingPunct="1"/>
            <a:r>
              <a:rPr lang="tr-TR" smtClean="0"/>
              <a:t>Kritik düşünen bireyler karara varmadan önce durumla ilgili </a:t>
            </a:r>
            <a:r>
              <a:rPr lang="tr-TR" sz="3600" smtClean="0">
                <a:solidFill>
                  <a:srgbClr val="00CC99"/>
                </a:solidFill>
              </a:rPr>
              <a:t>olanaklı olduğu ölçüde fazla bilgi edinmeye</a:t>
            </a:r>
            <a:r>
              <a:rPr lang="tr-TR" smtClean="0"/>
              <a:t> çalışırlar.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5 Slayt Numarası Yer Tutucusu"/>
          <p:cNvSpPr>
            <a:spLocks noGrp="1"/>
          </p:cNvSpPr>
          <p:nvPr>
            <p:ph type="sldNum" sz="quarter" idx="12"/>
          </p:nvPr>
        </p:nvSpPr>
        <p:spPr>
          <a:noFill/>
        </p:spPr>
        <p:txBody>
          <a:bodyPr/>
          <a:lstStyle/>
          <a:p>
            <a:fld id="{D77A2ADA-BD11-4BE7-9403-EDA0076DC093}" type="slidenum">
              <a:rPr lang="tr-TR"/>
              <a:pPr/>
              <a:t>58</a:t>
            </a:fld>
            <a:endParaRPr lang="tr-TR"/>
          </a:p>
        </p:txBody>
      </p:sp>
      <p:sp>
        <p:nvSpPr>
          <p:cNvPr id="59395" name="Rectangle 2"/>
          <p:cNvSpPr>
            <a:spLocks noGrp="1" noChangeArrowheads="1"/>
          </p:cNvSpPr>
          <p:nvPr>
            <p:ph type="title"/>
          </p:nvPr>
        </p:nvSpPr>
        <p:spPr/>
        <p:txBody>
          <a:bodyPr>
            <a:normAutofit fontScale="90000"/>
          </a:bodyPr>
          <a:lstStyle/>
          <a:p>
            <a:pPr eaLnBrk="1" hangingPunct="1"/>
            <a:r>
              <a:rPr lang="tr-TR" sz="3200" b="1" smtClean="0"/>
              <a:t>28- Güvenilir kaynakları kullanırlar ve kullanılan kaynakları belirtirler</a:t>
            </a:r>
            <a:r>
              <a:rPr lang="tr-TR" sz="3200" smtClean="0"/>
              <a:t/>
            </a:r>
            <a:br>
              <a:rPr lang="tr-TR" sz="3200" smtClean="0"/>
            </a:br>
            <a:endParaRPr lang="tr-TR" sz="3200" smtClean="0"/>
          </a:p>
        </p:txBody>
      </p:sp>
      <p:sp>
        <p:nvSpPr>
          <p:cNvPr id="59396" name="Rectangle 3"/>
          <p:cNvSpPr>
            <a:spLocks noGrp="1" noChangeArrowheads="1"/>
          </p:cNvSpPr>
          <p:nvPr>
            <p:ph type="body" idx="1"/>
          </p:nvPr>
        </p:nvSpPr>
        <p:spPr/>
        <p:txBody>
          <a:bodyPr/>
          <a:lstStyle/>
          <a:p>
            <a:pPr eaLnBrk="1" hangingPunct="1">
              <a:lnSpc>
                <a:spcPct val="80000"/>
              </a:lnSpc>
            </a:pPr>
            <a:r>
              <a:rPr lang="tr-TR" sz="2800" smtClean="0"/>
              <a:t>Kritik düşünenler güvenilir bilgi kaynakları kullanmanın öneminin ve gerekliliğinin farkındadırlar. Kritik düşünmeye sahip olan bireyler </a:t>
            </a:r>
            <a:r>
              <a:rPr lang="tr-TR" smtClean="0">
                <a:solidFill>
                  <a:srgbClr val="0000CC"/>
                </a:solidFill>
              </a:rPr>
              <a:t>güvenilir kaynaklardan bilgi edinirler</a:t>
            </a:r>
            <a:r>
              <a:rPr lang="tr-TR" sz="2800" smtClean="0"/>
              <a:t> ve </a:t>
            </a:r>
            <a:r>
              <a:rPr lang="tr-TR" smtClean="0">
                <a:solidFill>
                  <a:srgbClr val="0000CC"/>
                </a:solidFill>
              </a:rPr>
              <a:t>kullandıkları bilgi kaynağını belirtirler</a:t>
            </a:r>
            <a:r>
              <a:rPr lang="tr-TR" sz="2800" smtClean="0"/>
              <a:t>. Kritik düşünenler alternatif bilgi kaynaklarını </a:t>
            </a:r>
            <a:r>
              <a:rPr lang="tr-TR" sz="3600" smtClean="0">
                <a:solidFill>
                  <a:srgbClr val="00CC99"/>
                </a:solidFill>
              </a:rPr>
              <a:t>araştırarak</a:t>
            </a:r>
            <a:r>
              <a:rPr lang="tr-TR" sz="2800" smtClean="0"/>
              <a:t>, bilgi kaynaklarını </a:t>
            </a:r>
            <a:r>
              <a:rPr lang="tr-TR" smtClean="0">
                <a:solidFill>
                  <a:srgbClr val="00CC99"/>
                </a:solidFill>
              </a:rPr>
              <a:t>karşılaştırara</a:t>
            </a:r>
            <a:r>
              <a:rPr lang="tr-TR" sz="2800" smtClean="0"/>
              <a:t>k, ortak veya karşıt görüşleri </a:t>
            </a:r>
            <a:r>
              <a:rPr lang="tr-TR" smtClean="0">
                <a:solidFill>
                  <a:srgbClr val="00CC99"/>
                </a:solidFill>
              </a:rPr>
              <a:t>belirleyerek,</a:t>
            </a:r>
            <a:r>
              <a:rPr lang="tr-TR" sz="2800" smtClean="0"/>
              <a:t> bilgi </a:t>
            </a:r>
            <a:r>
              <a:rPr lang="tr-TR" smtClean="0">
                <a:solidFill>
                  <a:srgbClr val="00CC99"/>
                </a:solidFill>
              </a:rPr>
              <a:t>kaynağını sorgulayarak</a:t>
            </a:r>
            <a:r>
              <a:rPr lang="tr-TR" sz="2800" smtClean="0"/>
              <a:t> bilgi edindikleri </a:t>
            </a:r>
            <a:r>
              <a:rPr lang="tr-TR" sz="4000" smtClean="0">
                <a:solidFill>
                  <a:srgbClr val="CC3300"/>
                </a:solidFill>
              </a:rPr>
              <a:t>kaynağın güvenirliğini</a:t>
            </a:r>
            <a:r>
              <a:rPr lang="tr-TR" sz="2800" smtClean="0"/>
              <a:t> belirlerler.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5 Slayt Numarası Yer Tutucusu"/>
          <p:cNvSpPr>
            <a:spLocks noGrp="1"/>
          </p:cNvSpPr>
          <p:nvPr>
            <p:ph type="sldNum" sz="quarter" idx="12"/>
          </p:nvPr>
        </p:nvSpPr>
        <p:spPr>
          <a:noFill/>
        </p:spPr>
        <p:txBody>
          <a:bodyPr/>
          <a:lstStyle/>
          <a:p>
            <a:fld id="{ECD5BDC8-3DD9-49D0-A32B-F488CED9884B}" type="slidenum">
              <a:rPr lang="tr-TR"/>
              <a:pPr/>
              <a:t>59</a:t>
            </a:fld>
            <a:endParaRPr lang="tr-TR"/>
          </a:p>
        </p:txBody>
      </p:sp>
      <p:sp>
        <p:nvSpPr>
          <p:cNvPr id="60419" name="Rectangle 2"/>
          <p:cNvSpPr>
            <a:spLocks noGrp="1" noChangeArrowheads="1"/>
          </p:cNvSpPr>
          <p:nvPr>
            <p:ph type="title"/>
          </p:nvPr>
        </p:nvSpPr>
        <p:spPr>
          <a:xfrm>
            <a:off x="468313" y="333375"/>
            <a:ext cx="8229600" cy="936625"/>
          </a:xfrm>
        </p:spPr>
        <p:txBody>
          <a:bodyPr>
            <a:normAutofit fontScale="90000"/>
          </a:bodyPr>
          <a:lstStyle/>
          <a:p>
            <a:pPr eaLnBrk="1" hangingPunct="1"/>
            <a:r>
              <a:rPr lang="tr-TR" sz="3200" b="1" smtClean="0"/>
              <a:t>29- Durumu bütünüyle göz önüne alırlar.</a:t>
            </a:r>
            <a:r>
              <a:rPr lang="tr-TR" sz="3200" smtClean="0"/>
              <a:t/>
            </a:r>
            <a:br>
              <a:rPr lang="tr-TR" sz="3200" smtClean="0"/>
            </a:br>
            <a:endParaRPr lang="tr-TR" sz="3200" smtClean="0"/>
          </a:p>
        </p:txBody>
      </p:sp>
      <p:sp>
        <p:nvSpPr>
          <p:cNvPr id="60420" name="Rectangle 3"/>
          <p:cNvSpPr>
            <a:spLocks noGrp="1" noChangeArrowheads="1"/>
          </p:cNvSpPr>
          <p:nvPr>
            <p:ph type="body" idx="1"/>
          </p:nvPr>
        </p:nvSpPr>
        <p:spPr/>
        <p:txBody>
          <a:bodyPr/>
          <a:lstStyle/>
          <a:p>
            <a:pPr eaLnBrk="1" hangingPunct="1"/>
            <a:r>
              <a:rPr lang="tr-TR" smtClean="0"/>
              <a:t>Bir bütünün </a:t>
            </a:r>
            <a:r>
              <a:rPr lang="tr-TR" sz="3600" smtClean="0">
                <a:solidFill>
                  <a:srgbClr val="6600CC"/>
                </a:solidFill>
              </a:rPr>
              <a:t>parçaları üzerine fazlaca odaklanmak</a:t>
            </a:r>
            <a:r>
              <a:rPr lang="tr-TR" smtClean="0"/>
              <a:t> yanlış yargıda bulunulmasına yol açabilir. Doğru yargıda bulunabilmek için kritik düşünen bireyler karşılaştıkları durumları </a:t>
            </a:r>
            <a:r>
              <a:rPr lang="tr-TR" sz="4000" smtClean="0">
                <a:solidFill>
                  <a:srgbClr val="00CC99"/>
                </a:solidFill>
              </a:rPr>
              <a:t>bütüncül bir yaklaşım</a:t>
            </a:r>
            <a:r>
              <a:rPr lang="tr-TR" smtClean="0"/>
              <a:t> göstererek inceleyebilirler.</a:t>
            </a:r>
          </a:p>
        </p:txBody>
      </p:sp>
      <p:pic>
        <p:nvPicPr>
          <p:cNvPr id="60421" name="Picture 4" descr="6872004121706ga0"/>
          <p:cNvPicPr>
            <a:picLocks noChangeAspect="1" noChangeArrowheads="1"/>
          </p:cNvPicPr>
          <p:nvPr/>
        </p:nvPicPr>
        <p:blipFill>
          <a:blip r:embed="rId2" cstate="print"/>
          <a:srcRect/>
          <a:stretch>
            <a:fillRect/>
          </a:stretch>
        </p:blipFill>
        <p:spPr bwMode="auto">
          <a:xfrm>
            <a:off x="0" y="792163"/>
            <a:ext cx="9144000" cy="6021387"/>
          </a:xfrm>
          <a:prstGeom prst="rect">
            <a:avLst/>
          </a:prstGeom>
          <a:noFill/>
          <a:ln w="9525">
            <a:noFill/>
            <a:miter lim="800000"/>
            <a:headEnd/>
            <a:tailEnd/>
          </a:ln>
        </p:spPr>
      </p:pic>
      <p:sp>
        <p:nvSpPr>
          <p:cNvPr id="60422" name="Rectangle 5"/>
          <p:cNvSpPr>
            <a:spLocks noChangeArrowheads="1"/>
          </p:cNvSpPr>
          <p:nvPr/>
        </p:nvSpPr>
        <p:spPr bwMode="auto">
          <a:xfrm>
            <a:off x="0" y="1628775"/>
            <a:ext cx="8893175" cy="2654300"/>
          </a:xfrm>
          <a:prstGeom prst="rect">
            <a:avLst/>
          </a:prstGeom>
          <a:noFill/>
          <a:ln w="9525">
            <a:noFill/>
            <a:miter lim="800000"/>
            <a:headEnd/>
            <a:tailEnd/>
          </a:ln>
        </p:spPr>
        <p:txBody>
          <a:bodyPr anchor="ctr">
            <a:spAutoFit/>
          </a:bodyPr>
          <a:lstStyle/>
          <a:p>
            <a:pPr>
              <a:buFont typeface="Times New Roman" pitchFamily="18" charset="0"/>
              <a:buChar char="•"/>
              <a:tabLst>
                <a:tab pos="457200" algn="l"/>
              </a:tabLst>
            </a:pPr>
            <a:r>
              <a:rPr lang="tr-TR" sz="2800" dirty="0">
                <a:solidFill>
                  <a:schemeClr val="tx1">
                    <a:lumMod val="95000"/>
                  </a:schemeClr>
                </a:solidFill>
              </a:rPr>
              <a:t>Bir bütünün parçaları üzerine fazlaca odaklanmak yanlış yargıda bulunulmasına yol açabilir. Doğru yargıda bulunabilmek için kritik düşünen bireyler karşılaştıkları durumları bütüncül bir yaklaşım göstererek inceleyebilirler.</a:t>
            </a:r>
          </a:p>
          <a:p>
            <a:pPr eaLnBrk="0" hangingPunct="0">
              <a:tabLst>
                <a:tab pos="457200" algn="l"/>
              </a:tabLst>
            </a:pPr>
            <a:endParaRPr lang="tr-TR" sz="2800"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title"/>
          </p:nvPr>
        </p:nvSpPr>
        <p:spPr>
          <a:xfrm>
            <a:off x="1043608" y="260648"/>
            <a:ext cx="7164288" cy="1143000"/>
          </a:xfrm>
        </p:spPr>
        <p:txBody>
          <a:bodyPr>
            <a:normAutofit fontScale="90000"/>
          </a:bodyPr>
          <a:lstStyle/>
          <a:p>
            <a:pPr eaLnBrk="1" hangingPunct="1"/>
            <a:r>
              <a:rPr lang="tr-TR" sz="3600" dirty="0" smtClean="0"/>
              <a:t>KAD: Olayların, söylemlerin </a:t>
            </a:r>
            <a:r>
              <a:rPr lang="tr-TR" sz="3600" b="1" dirty="0" smtClean="0"/>
              <a:t>arka planını</a:t>
            </a:r>
            <a:r>
              <a:rPr lang="tr-TR" sz="3600" dirty="0" smtClean="0"/>
              <a:t> anlayabilecek bir düşünme şeklidir.</a:t>
            </a:r>
            <a:endParaRPr lang="en-US" sz="3600" dirty="0" smtClean="0"/>
          </a:p>
        </p:txBody>
      </p:sp>
      <p:pic>
        <p:nvPicPr>
          <p:cNvPr id="54275" name="Picture 4" descr="Bir pislik var ama"/>
          <p:cNvPicPr>
            <a:picLocks noGrp="1" noChangeAspect="1" noChangeArrowheads="1"/>
          </p:cNvPicPr>
          <p:nvPr>
            <p:ph idx="1"/>
          </p:nvPr>
        </p:nvPicPr>
        <p:blipFill>
          <a:blip r:embed="rId2" cstate="print"/>
          <a:srcRect/>
          <a:stretch>
            <a:fillRect/>
          </a:stretch>
        </p:blipFill>
        <p:spPr>
          <a:xfrm>
            <a:off x="1042988" y="1600200"/>
            <a:ext cx="7200900" cy="4708525"/>
          </a:xfrm>
          <a:noFill/>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5 Slayt Numarası Yer Tutucusu"/>
          <p:cNvSpPr>
            <a:spLocks noGrp="1"/>
          </p:cNvSpPr>
          <p:nvPr>
            <p:ph type="sldNum" sz="quarter" idx="12"/>
          </p:nvPr>
        </p:nvSpPr>
        <p:spPr>
          <a:noFill/>
        </p:spPr>
        <p:txBody>
          <a:bodyPr/>
          <a:lstStyle/>
          <a:p>
            <a:fld id="{2EDCF78F-E286-4B7C-BF4C-69C807938BB9}" type="slidenum">
              <a:rPr lang="tr-TR"/>
              <a:pPr/>
              <a:t>60</a:t>
            </a:fld>
            <a:endParaRPr lang="tr-TR"/>
          </a:p>
        </p:txBody>
      </p:sp>
      <p:sp>
        <p:nvSpPr>
          <p:cNvPr id="61443" name="Rectangle 2"/>
          <p:cNvSpPr>
            <a:spLocks noGrp="1" noChangeArrowheads="1"/>
          </p:cNvSpPr>
          <p:nvPr>
            <p:ph type="title"/>
          </p:nvPr>
        </p:nvSpPr>
        <p:spPr>
          <a:xfrm>
            <a:off x="457200" y="274638"/>
            <a:ext cx="8229600" cy="1066800"/>
          </a:xfrm>
        </p:spPr>
        <p:txBody>
          <a:bodyPr>
            <a:normAutofit fontScale="90000"/>
          </a:bodyPr>
          <a:lstStyle/>
          <a:p>
            <a:pPr eaLnBrk="1" hangingPunct="1"/>
            <a:r>
              <a:rPr lang="tr-TR" sz="4000" b="1" smtClean="0"/>
              <a:t>30- Ana noktaya bağlı kalmaya çalışırlar.</a:t>
            </a:r>
          </a:p>
        </p:txBody>
      </p:sp>
      <p:sp>
        <p:nvSpPr>
          <p:cNvPr id="61444" name="Rectangle 3"/>
          <p:cNvSpPr>
            <a:spLocks noGrp="1" noChangeArrowheads="1"/>
          </p:cNvSpPr>
          <p:nvPr>
            <p:ph type="body" idx="1"/>
          </p:nvPr>
        </p:nvSpPr>
        <p:spPr>
          <a:xfrm>
            <a:off x="457200" y="1412875"/>
            <a:ext cx="8229600" cy="4713288"/>
          </a:xfrm>
        </p:spPr>
        <p:txBody>
          <a:bodyPr/>
          <a:lstStyle/>
          <a:p>
            <a:pPr eaLnBrk="1" hangingPunct="1"/>
            <a:r>
              <a:rPr lang="tr-TR" smtClean="0"/>
              <a:t>Kritik düşünen bireyler karşılaştıkları durumlarda bulunmaları gereken </a:t>
            </a:r>
            <a:r>
              <a:rPr lang="tr-TR" sz="3600" smtClean="0">
                <a:solidFill>
                  <a:srgbClr val="CC3300"/>
                </a:solidFill>
              </a:rPr>
              <a:t>ana noktaya odaklanırlar</a:t>
            </a:r>
            <a:r>
              <a:rPr lang="tr-TR" smtClean="0"/>
              <a:t>.</a:t>
            </a:r>
          </a:p>
        </p:txBody>
      </p:sp>
      <p:pic>
        <p:nvPicPr>
          <p:cNvPr id="61445" name="Picture 4" descr="3uyaniklastikci"/>
          <p:cNvPicPr>
            <a:picLocks noChangeAspect="1" noChangeArrowheads="1"/>
          </p:cNvPicPr>
          <p:nvPr/>
        </p:nvPicPr>
        <p:blipFill>
          <a:blip r:embed="rId2" cstate="print"/>
          <a:srcRect/>
          <a:stretch>
            <a:fillRect/>
          </a:stretch>
        </p:blipFill>
        <p:spPr bwMode="auto">
          <a:xfrm>
            <a:off x="611560" y="2997826"/>
            <a:ext cx="7777162" cy="378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5 Slayt Numarası Yer Tutucusu"/>
          <p:cNvSpPr>
            <a:spLocks noGrp="1"/>
          </p:cNvSpPr>
          <p:nvPr>
            <p:ph type="sldNum" sz="quarter" idx="12"/>
          </p:nvPr>
        </p:nvSpPr>
        <p:spPr>
          <a:noFill/>
        </p:spPr>
        <p:txBody>
          <a:bodyPr/>
          <a:lstStyle/>
          <a:p>
            <a:fld id="{B074D3ED-E08C-4FDA-9001-9EB549D49EAD}" type="slidenum">
              <a:rPr lang="tr-TR"/>
              <a:pPr/>
              <a:t>61</a:t>
            </a:fld>
            <a:endParaRPr lang="tr-TR"/>
          </a:p>
        </p:txBody>
      </p:sp>
      <p:sp>
        <p:nvSpPr>
          <p:cNvPr id="62467" name="Rectangle 2"/>
          <p:cNvSpPr>
            <a:spLocks noGrp="1" noChangeArrowheads="1"/>
          </p:cNvSpPr>
          <p:nvPr>
            <p:ph type="title"/>
          </p:nvPr>
        </p:nvSpPr>
        <p:spPr/>
        <p:txBody>
          <a:bodyPr>
            <a:normAutofit fontScale="90000"/>
          </a:bodyPr>
          <a:lstStyle/>
          <a:p>
            <a:pPr eaLnBrk="1" hangingPunct="1"/>
            <a:r>
              <a:rPr lang="tr-TR" sz="4000" b="1" smtClean="0"/>
              <a:t>31-</a:t>
            </a:r>
            <a:r>
              <a:rPr lang="pl-PL" sz="4000" b="1" smtClean="0"/>
              <a:t> Asıl ya da temel sorunu akılda tut</a:t>
            </a:r>
            <a:r>
              <a:rPr lang="tr-TR" sz="4000" b="1" smtClean="0"/>
              <a:t>arlar.</a:t>
            </a:r>
            <a:endParaRPr lang="tr-TR" sz="4000" smtClean="0"/>
          </a:p>
        </p:txBody>
      </p:sp>
      <p:sp>
        <p:nvSpPr>
          <p:cNvPr id="62468" name="Rectangle 3"/>
          <p:cNvSpPr>
            <a:spLocks noGrp="1" noChangeArrowheads="1"/>
          </p:cNvSpPr>
          <p:nvPr>
            <p:ph type="body" idx="1"/>
          </p:nvPr>
        </p:nvSpPr>
        <p:spPr/>
        <p:txBody>
          <a:bodyPr/>
          <a:lstStyle/>
          <a:p>
            <a:pPr eaLnBrk="1" hangingPunct="1"/>
            <a:r>
              <a:rPr lang="tr-TR" smtClean="0"/>
              <a:t>Kritik düşünenler </a:t>
            </a:r>
            <a:r>
              <a:rPr lang="tr-TR" sz="4000" smtClean="0">
                <a:solidFill>
                  <a:srgbClr val="00FFFF"/>
                </a:solidFill>
              </a:rPr>
              <a:t>bir durumu inceleme nedenlerinin,</a:t>
            </a:r>
            <a:r>
              <a:rPr lang="tr-TR" smtClean="0"/>
              <a:t> durumla ilgili yargıda bulunma nedenlerinin farkındadırlar. Sağlıklı kararlar verebilmek için kritik düşünen bireyler bu nedenleri akıllarında tutarlar.(Ya , biz nereden gelmiştik buraya?)</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5 Slayt Numarası Yer Tutucusu"/>
          <p:cNvSpPr>
            <a:spLocks noGrp="1"/>
          </p:cNvSpPr>
          <p:nvPr>
            <p:ph type="sldNum" sz="quarter" idx="12"/>
          </p:nvPr>
        </p:nvSpPr>
        <p:spPr>
          <a:noFill/>
        </p:spPr>
        <p:txBody>
          <a:bodyPr/>
          <a:lstStyle/>
          <a:p>
            <a:fld id="{DD75F5E0-79D7-447C-AA7A-B5B43268CBFF}" type="slidenum">
              <a:rPr lang="tr-TR"/>
              <a:pPr/>
              <a:t>62</a:t>
            </a:fld>
            <a:endParaRPr lang="tr-TR"/>
          </a:p>
        </p:txBody>
      </p:sp>
      <p:sp>
        <p:nvSpPr>
          <p:cNvPr id="63491" name="Rectangle 2"/>
          <p:cNvSpPr>
            <a:spLocks noGrp="1" noChangeArrowheads="1"/>
          </p:cNvSpPr>
          <p:nvPr>
            <p:ph type="title"/>
          </p:nvPr>
        </p:nvSpPr>
        <p:spPr/>
        <p:txBody>
          <a:bodyPr/>
          <a:lstStyle/>
          <a:p>
            <a:pPr eaLnBrk="1" hangingPunct="1"/>
            <a:r>
              <a:rPr lang="tr-TR" b="1" smtClean="0"/>
              <a:t>32- Seçenekler ararlar</a:t>
            </a:r>
          </a:p>
        </p:txBody>
      </p:sp>
      <p:sp>
        <p:nvSpPr>
          <p:cNvPr id="63492" name="Rectangle 3"/>
          <p:cNvSpPr>
            <a:spLocks noGrp="1" noChangeArrowheads="1"/>
          </p:cNvSpPr>
          <p:nvPr>
            <p:ph type="body" idx="1"/>
          </p:nvPr>
        </p:nvSpPr>
        <p:spPr/>
        <p:txBody>
          <a:bodyPr/>
          <a:lstStyle/>
          <a:p>
            <a:pPr eaLnBrk="1" hangingPunct="1"/>
            <a:endParaRPr lang="tr-TR" sz="2800" smtClean="0"/>
          </a:p>
          <a:p>
            <a:pPr eaLnBrk="1" hangingPunct="1"/>
            <a:r>
              <a:rPr lang="tr-TR" sz="2800" smtClean="0"/>
              <a:t>Kritik </a:t>
            </a:r>
            <a:r>
              <a:rPr lang="tr-TR" sz="2800" smtClean="0">
                <a:solidFill>
                  <a:srgbClr val="CC3300"/>
                </a:solidFill>
              </a:rPr>
              <a:t>düşünemeyen</a:t>
            </a:r>
            <a:r>
              <a:rPr lang="tr-TR" sz="2800" smtClean="0"/>
              <a:t> bireyler kendi düşüncelerinin </a:t>
            </a:r>
            <a:r>
              <a:rPr lang="tr-TR" sz="4000" smtClean="0"/>
              <a:t>en doğru olduğunu sanma</a:t>
            </a:r>
            <a:r>
              <a:rPr lang="tr-TR" sz="2800" smtClean="0"/>
              <a:t> eğilimindedirle</a:t>
            </a:r>
            <a:r>
              <a:rPr lang="tr-TR" sz="2800" i="1" smtClean="0"/>
              <a:t>r. </a:t>
            </a:r>
          </a:p>
          <a:p>
            <a:pPr eaLnBrk="1" hangingPunct="1"/>
            <a:r>
              <a:rPr lang="tr-TR" sz="2800" smtClean="0"/>
              <a:t>Kritik düşünmeye sahip bireyler ise </a:t>
            </a:r>
            <a:r>
              <a:rPr lang="tr-TR" sz="2800" smtClean="0">
                <a:solidFill>
                  <a:srgbClr val="0000CC"/>
                </a:solidFill>
              </a:rPr>
              <a:t>tüm düşüncelerin hatalar ve eksiklikler içerebileceğinin farkındadırlar</a:t>
            </a:r>
            <a:r>
              <a:rPr lang="tr-TR" sz="2800" smtClean="0"/>
              <a:t> ve doğru yargıda bulunabilmek için</a:t>
            </a:r>
            <a:r>
              <a:rPr lang="tr-TR" sz="2800" i="1" smtClean="0"/>
              <a:t> </a:t>
            </a:r>
            <a:r>
              <a:rPr lang="tr-TR" sz="2800" smtClean="0">
                <a:solidFill>
                  <a:srgbClr val="FF00FF"/>
                </a:solidFill>
              </a:rPr>
              <a:t>farklı seçenekler ararlar.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5 Slayt Numarası Yer Tutucusu"/>
          <p:cNvSpPr>
            <a:spLocks noGrp="1"/>
          </p:cNvSpPr>
          <p:nvPr>
            <p:ph type="sldNum" sz="quarter" idx="12"/>
          </p:nvPr>
        </p:nvSpPr>
        <p:spPr>
          <a:noFill/>
        </p:spPr>
        <p:txBody>
          <a:bodyPr/>
          <a:lstStyle/>
          <a:p>
            <a:fld id="{D191E0F9-FD00-4EA1-A26B-10CF842F7E5D}" type="slidenum">
              <a:rPr lang="tr-TR"/>
              <a:pPr/>
              <a:t>63</a:t>
            </a:fld>
            <a:endParaRPr lang="tr-TR"/>
          </a:p>
        </p:txBody>
      </p:sp>
      <p:sp>
        <p:nvSpPr>
          <p:cNvPr id="64515" name="Rectangle 2"/>
          <p:cNvSpPr>
            <a:spLocks noGrp="1" noChangeArrowheads="1"/>
          </p:cNvSpPr>
          <p:nvPr>
            <p:ph type="title"/>
          </p:nvPr>
        </p:nvSpPr>
        <p:spPr>
          <a:xfrm flipV="1">
            <a:off x="457200" y="0"/>
            <a:ext cx="8229600" cy="274638"/>
          </a:xfrm>
        </p:spPr>
        <p:txBody>
          <a:bodyPr>
            <a:normAutofit fontScale="90000"/>
          </a:bodyPr>
          <a:lstStyle/>
          <a:p>
            <a:pPr eaLnBrk="1" hangingPunct="1"/>
            <a:endParaRPr lang="tr-TR" sz="4000" smtClean="0"/>
          </a:p>
        </p:txBody>
      </p:sp>
      <p:sp>
        <p:nvSpPr>
          <p:cNvPr id="64516" name="Rectangle 3"/>
          <p:cNvSpPr>
            <a:spLocks noGrp="1" noChangeArrowheads="1"/>
          </p:cNvSpPr>
          <p:nvPr>
            <p:ph type="body" idx="1"/>
          </p:nvPr>
        </p:nvSpPr>
        <p:spPr>
          <a:xfrm>
            <a:off x="457200" y="333375"/>
            <a:ext cx="8229600" cy="5792788"/>
          </a:xfrm>
        </p:spPr>
        <p:txBody>
          <a:bodyPr/>
          <a:lstStyle/>
          <a:p>
            <a:pPr eaLnBrk="1" hangingPunct="1"/>
            <a:endParaRPr lang="tr-TR" smtClean="0"/>
          </a:p>
        </p:txBody>
      </p:sp>
      <p:pic>
        <p:nvPicPr>
          <p:cNvPr id="64517" name="Picture 4" descr="FARKLI"/>
          <p:cNvPicPr>
            <a:picLocks noChangeAspect="1" noChangeArrowheads="1"/>
          </p:cNvPicPr>
          <p:nvPr/>
        </p:nvPicPr>
        <p:blipFill>
          <a:blip r:embed="rId2" cstate="print"/>
          <a:srcRect/>
          <a:stretch>
            <a:fillRect/>
          </a:stretch>
        </p:blipFill>
        <p:spPr bwMode="auto">
          <a:xfrm>
            <a:off x="0" y="0"/>
            <a:ext cx="9048750" cy="6858000"/>
          </a:xfrm>
          <a:prstGeom prst="rect">
            <a:avLst/>
          </a:prstGeom>
          <a:noFill/>
          <a:ln w="9525">
            <a:noFill/>
            <a:miter lim="800000"/>
            <a:headEnd/>
            <a:tailEnd/>
          </a:ln>
        </p:spPr>
      </p:pic>
      <p:sp>
        <p:nvSpPr>
          <p:cNvPr id="64518" name="Rectangle 5"/>
          <p:cNvSpPr>
            <a:spLocks noChangeArrowheads="1"/>
          </p:cNvSpPr>
          <p:nvPr/>
        </p:nvSpPr>
        <p:spPr bwMode="auto">
          <a:xfrm>
            <a:off x="3924300" y="333375"/>
            <a:ext cx="4718050" cy="641350"/>
          </a:xfrm>
          <a:prstGeom prst="rect">
            <a:avLst/>
          </a:prstGeom>
          <a:noFill/>
          <a:ln w="9525">
            <a:noFill/>
            <a:miter lim="800000"/>
            <a:headEnd/>
            <a:tailEnd/>
          </a:ln>
        </p:spPr>
        <p:txBody>
          <a:bodyPr wrap="none">
            <a:spAutoFit/>
          </a:bodyPr>
          <a:lstStyle/>
          <a:p>
            <a:r>
              <a:rPr lang="tr-TR" b="1" i="1">
                <a:solidFill>
                  <a:schemeClr val="tx2"/>
                </a:solidFill>
              </a:rPr>
              <a:t>33-Başkalarının görüşlerini dikkate alırlar.</a:t>
            </a:r>
            <a:r>
              <a:rPr lang="tr-TR" b="1">
                <a:solidFill>
                  <a:schemeClr val="tx2"/>
                </a:solidFill>
              </a:rPr>
              <a:t/>
            </a:r>
            <a:br>
              <a:rPr lang="tr-TR" b="1">
                <a:solidFill>
                  <a:schemeClr val="tx2"/>
                </a:solidFill>
              </a:rPr>
            </a:br>
            <a:endParaRPr lang="tr-TR" b="1">
              <a:solidFill>
                <a:schemeClr val="tx2"/>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5 Slayt Numarası Yer Tutucusu"/>
          <p:cNvSpPr>
            <a:spLocks noGrp="1"/>
          </p:cNvSpPr>
          <p:nvPr>
            <p:ph type="sldNum" sz="quarter" idx="12"/>
          </p:nvPr>
        </p:nvSpPr>
        <p:spPr>
          <a:noFill/>
        </p:spPr>
        <p:txBody>
          <a:bodyPr/>
          <a:lstStyle/>
          <a:p>
            <a:fld id="{D33984F0-792C-43E2-9BEA-444A921AB06F}" type="slidenum">
              <a:rPr lang="tr-TR"/>
              <a:pPr/>
              <a:t>64</a:t>
            </a:fld>
            <a:endParaRPr lang="tr-TR"/>
          </a:p>
        </p:txBody>
      </p:sp>
      <p:sp>
        <p:nvSpPr>
          <p:cNvPr id="65539" name="Rectangle 2"/>
          <p:cNvSpPr>
            <a:spLocks noGrp="1" noChangeArrowheads="1"/>
          </p:cNvSpPr>
          <p:nvPr>
            <p:ph type="title"/>
          </p:nvPr>
        </p:nvSpPr>
        <p:spPr/>
        <p:txBody>
          <a:bodyPr/>
          <a:lstStyle/>
          <a:p>
            <a:pPr eaLnBrk="1" hangingPunct="1"/>
            <a:endParaRPr lang="tr-TR" smtClean="0"/>
          </a:p>
        </p:txBody>
      </p:sp>
      <p:sp>
        <p:nvSpPr>
          <p:cNvPr id="65540" name="Rectangle 3"/>
          <p:cNvSpPr>
            <a:spLocks noGrp="1" noChangeArrowheads="1"/>
          </p:cNvSpPr>
          <p:nvPr>
            <p:ph type="body" idx="1"/>
          </p:nvPr>
        </p:nvSpPr>
        <p:spPr/>
        <p:txBody>
          <a:bodyPr/>
          <a:lstStyle/>
          <a:p>
            <a:pPr eaLnBrk="1" hangingPunct="1"/>
            <a:endParaRPr lang="tr-TR" smtClean="0"/>
          </a:p>
        </p:txBody>
      </p:sp>
      <p:pic>
        <p:nvPicPr>
          <p:cNvPr id="65541" name="Picture 4" descr="FARKLI DÜŞÜNC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5542" name="Rectangle 5"/>
          <p:cNvSpPr>
            <a:spLocks noChangeArrowheads="1"/>
          </p:cNvSpPr>
          <p:nvPr/>
        </p:nvSpPr>
        <p:spPr bwMode="auto">
          <a:xfrm>
            <a:off x="609600" y="30540"/>
            <a:ext cx="9144000" cy="1569660"/>
          </a:xfrm>
          <a:prstGeom prst="rect">
            <a:avLst/>
          </a:prstGeom>
          <a:noFill/>
          <a:ln w="9525">
            <a:noFill/>
            <a:miter lim="800000"/>
            <a:headEnd/>
            <a:tailEnd/>
          </a:ln>
        </p:spPr>
        <p:txBody>
          <a:bodyPr>
            <a:spAutoFit/>
          </a:bodyPr>
          <a:lstStyle/>
          <a:p>
            <a:r>
              <a:rPr lang="tr-TR" sz="3200" dirty="0">
                <a:solidFill>
                  <a:srgbClr val="FF0000"/>
                </a:solidFill>
              </a:rPr>
              <a:t>34-Kritik düşünen bireyler kendi yargısında, düşünmesinde yanlışlar olabileceğinin farkındadır..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5 Slayt Numarası Yer Tutucusu"/>
          <p:cNvSpPr>
            <a:spLocks noGrp="1"/>
          </p:cNvSpPr>
          <p:nvPr>
            <p:ph type="sldNum" sz="quarter" idx="12"/>
          </p:nvPr>
        </p:nvSpPr>
        <p:spPr>
          <a:noFill/>
        </p:spPr>
        <p:txBody>
          <a:bodyPr/>
          <a:lstStyle/>
          <a:p>
            <a:fld id="{173D89D9-E85A-46C8-AA25-C83F1504F870}" type="slidenum">
              <a:rPr lang="tr-TR"/>
              <a:pPr/>
              <a:t>65</a:t>
            </a:fld>
            <a:endParaRPr lang="tr-TR"/>
          </a:p>
        </p:txBody>
      </p:sp>
      <p:sp>
        <p:nvSpPr>
          <p:cNvPr id="66563" name="Rectangle 2"/>
          <p:cNvSpPr>
            <a:spLocks noGrp="1" noChangeArrowheads="1"/>
          </p:cNvSpPr>
          <p:nvPr>
            <p:ph type="title"/>
          </p:nvPr>
        </p:nvSpPr>
        <p:spPr/>
        <p:txBody>
          <a:bodyPr/>
          <a:lstStyle/>
          <a:p>
            <a:pPr eaLnBrk="1" hangingPunct="1"/>
            <a:endParaRPr lang="tr-TR" smtClean="0"/>
          </a:p>
        </p:txBody>
      </p:sp>
      <p:sp>
        <p:nvSpPr>
          <p:cNvPr id="66564" name="Rectangle 3"/>
          <p:cNvSpPr>
            <a:spLocks noGrp="1" noChangeArrowheads="1"/>
          </p:cNvSpPr>
          <p:nvPr>
            <p:ph type="body" idx="1"/>
          </p:nvPr>
        </p:nvSpPr>
        <p:spPr/>
        <p:txBody>
          <a:bodyPr/>
          <a:lstStyle/>
          <a:p>
            <a:pPr eaLnBrk="1" hangingPunct="1"/>
            <a:endParaRPr lang="tr-TR" smtClean="0"/>
          </a:p>
        </p:txBody>
      </p:sp>
      <p:pic>
        <p:nvPicPr>
          <p:cNvPr id="66565" name="Picture 4" descr="unexp1bt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6566" name="Rectangle 5"/>
          <p:cNvSpPr>
            <a:spLocks noChangeArrowheads="1"/>
          </p:cNvSpPr>
          <p:nvPr/>
        </p:nvSpPr>
        <p:spPr bwMode="auto">
          <a:xfrm>
            <a:off x="0" y="260350"/>
            <a:ext cx="7235825" cy="1938992"/>
          </a:xfrm>
          <a:prstGeom prst="rect">
            <a:avLst/>
          </a:prstGeom>
          <a:noFill/>
          <a:ln w="9525">
            <a:noFill/>
            <a:miter lim="800000"/>
            <a:headEnd/>
            <a:tailEnd/>
          </a:ln>
        </p:spPr>
        <p:txBody>
          <a:bodyPr>
            <a:spAutoFit/>
          </a:bodyPr>
          <a:lstStyle/>
          <a:p>
            <a:r>
              <a:rPr lang="tr-TR" sz="2400" dirty="0"/>
              <a:t>35-Kritik düşünebilen bireyler </a:t>
            </a:r>
            <a:r>
              <a:rPr lang="tr-TR" sz="2400" dirty="0">
                <a:solidFill>
                  <a:srgbClr val="6600CC"/>
                </a:solidFill>
              </a:rPr>
              <a:t>kendi düşüncelerinden farklı olan düşünceleri</a:t>
            </a:r>
            <a:r>
              <a:rPr lang="tr-TR" sz="2400" dirty="0"/>
              <a:t> dikkate alırlar, (Mesela , bir tüyün de kılıç gibi kesebileceğini, ama bir kılıcın kesmeyebileceğini, dikkate </a:t>
            </a:r>
            <a:r>
              <a:rPr lang="tr-TR" sz="2400" dirty="0" smtClean="0"/>
              <a:t>alırlar.</a:t>
            </a:r>
            <a:endParaRPr lang="tr-TR" sz="2400" u="sng"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5 Slayt Numarası Yer Tutucusu"/>
          <p:cNvSpPr>
            <a:spLocks noGrp="1"/>
          </p:cNvSpPr>
          <p:nvPr>
            <p:ph type="sldNum" sz="quarter" idx="12"/>
          </p:nvPr>
        </p:nvSpPr>
        <p:spPr>
          <a:noFill/>
        </p:spPr>
        <p:txBody>
          <a:bodyPr/>
          <a:lstStyle/>
          <a:p>
            <a:fld id="{6ADC7542-0080-4537-AD49-C286F29FB0E2}" type="slidenum">
              <a:rPr lang="tr-TR"/>
              <a:pPr/>
              <a:t>66</a:t>
            </a:fld>
            <a:endParaRPr lang="tr-TR"/>
          </a:p>
        </p:txBody>
      </p:sp>
      <p:sp>
        <p:nvSpPr>
          <p:cNvPr id="67587" name="Rectangle 2"/>
          <p:cNvSpPr>
            <a:spLocks noGrp="1" noChangeArrowheads="1"/>
          </p:cNvSpPr>
          <p:nvPr>
            <p:ph type="title"/>
          </p:nvPr>
        </p:nvSpPr>
        <p:spPr/>
        <p:txBody>
          <a:bodyPr/>
          <a:lstStyle/>
          <a:p>
            <a:pPr eaLnBrk="1" hangingPunct="1"/>
            <a:endParaRPr lang="tr-TR" smtClean="0"/>
          </a:p>
        </p:txBody>
      </p:sp>
      <p:sp>
        <p:nvSpPr>
          <p:cNvPr id="67588" name="Rectangle 3"/>
          <p:cNvSpPr>
            <a:spLocks noGrp="1" noChangeArrowheads="1"/>
          </p:cNvSpPr>
          <p:nvPr>
            <p:ph type="body" idx="1"/>
          </p:nvPr>
        </p:nvSpPr>
        <p:spPr/>
        <p:txBody>
          <a:bodyPr/>
          <a:lstStyle/>
          <a:p>
            <a:pPr eaLnBrk="1" hangingPunct="1"/>
            <a:endParaRPr lang="tr-TR" smtClean="0"/>
          </a:p>
        </p:txBody>
      </p:sp>
      <p:pic>
        <p:nvPicPr>
          <p:cNvPr id="67589" name="Picture 4" descr="2008_08_19_Andrey_Silnov"/>
          <p:cNvPicPr>
            <a:picLocks noChangeAspect="1" noChangeArrowheads="1"/>
          </p:cNvPicPr>
          <p:nvPr/>
        </p:nvPicPr>
        <p:blipFill>
          <a:blip r:embed="rId2" cstate="print"/>
          <a:srcRect/>
          <a:stretch>
            <a:fillRect/>
          </a:stretch>
        </p:blipFill>
        <p:spPr bwMode="auto">
          <a:xfrm>
            <a:off x="0" y="-100013"/>
            <a:ext cx="16957675" cy="6858001"/>
          </a:xfrm>
          <a:prstGeom prst="rect">
            <a:avLst/>
          </a:prstGeom>
          <a:noFill/>
          <a:ln w="9525">
            <a:noFill/>
            <a:miter lim="800000"/>
            <a:headEnd/>
            <a:tailEnd/>
          </a:ln>
        </p:spPr>
      </p:pic>
      <p:sp>
        <p:nvSpPr>
          <p:cNvPr id="67590" name="Rectangle 5"/>
          <p:cNvSpPr>
            <a:spLocks noChangeArrowheads="1"/>
          </p:cNvSpPr>
          <p:nvPr/>
        </p:nvSpPr>
        <p:spPr bwMode="auto">
          <a:xfrm>
            <a:off x="103188" y="260350"/>
            <a:ext cx="9556750" cy="519113"/>
          </a:xfrm>
          <a:prstGeom prst="rect">
            <a:avLst/>
          </a:prstGeom>
          <a:noFill/>
          <a:ln w="9525">
            <a:noFill/>
            <a:miter lim="800000"/>
            <a:headEnd/>
            <a:tailEnd/>
          </a:ln>
        </p:spPr>
        <p:txBody>
          <a:bodyPr wrap="none">
            <a:spAutoFit/>
          </a:bodyPr>
          <a:lstStyle/>
          <a:p>
            <a:r>
              <a:rPr lang="tr-TR" sz="2800">
                <a:solidFill>
                  <a:schemeClr val="bg1"/>
                </a:solidFill>
              </a:rPr>
              <a:t>36-Far</a:t>
            </a:r>
            <a:r>
              <a:rPr lang="en-US" sz="2800">
                <a:solidFill>
                  <a:schemeClr val="bg1"/>
                </a:solidFill>
              </a:rPr>
              <a:t>kl</a:t>
            </a:r>
            <a:r>
              <a:rPr lang="tr-TR" sz="2800">
                <a:solidFill>
                  <a:schemeClr val="bg1"/>
                </a:solidFill>
              </a:rPr>
              <a:t>ı düşünceleri </a:t>
            </a:r>
            <a:r>
              <a:rPr lang="tr-TR" sz="2800" u="sng">
                <a:solidFill>
                  <a:schemeClr val="bg1"/>
                </a:solidFill>
              </a:rPr>
              <a:t>anlamaya çalışırlar ve değerlendirirler</a:t>
            </a:r>
          </a:p>
        </p:txBody>
      </p:sp>
      <p:sp>
        <p:nvSpPr>
          <p:cNvPr id="67591" name="Rectangle 6"/>
          <p:cNvSpPr>
            <a:spLocks noChangeArrowheads="1"/>
          </p:cNvSpPr>
          <p:nvPr/>
        </p:nvSpPr>
        <p:spPr bwMode="auto">
          <a:xfrm>
            <a:off x="0" y="4022725"/>
            <a:ext cx="9144000" cy="2835275"/>
          </a:xfrm>
          <a:prstGeom prst="rect">
            <a:avLst/>
          </a:prstGeom>
          <a:noFill/>
          <a:ln w="9525">
            <a:noFill/>
            <a:miter lim="800000"/>
            <a:headEnd/>
            <a:tailEnd/>
          </a:ln>
        </p:spPr>
        <p:txBody>
          <a:bodyPr anchor="ctr">
            <a:spAutoFit/>
          </a:bodyPr>
          <a:lstStyle/>
          <a:p>
            <a:r>
              <a:rPr lang="tr-TR" sz="2000" dirty="0">
                <a:solidFill>
                  <a:schemeClr val="tx1">
                    <a:lumMod val="95000"/>
                  </a:schemeClr>
                </a:solidFill>
              </a:rPr>
              <a:t>6 mart 1947 doğumlu </a:t>
            </a:r>
            <a:r>
              <a:rPr lang="tr-TR" sz="2000" dirty="0" err="1">
                <a:solidFill>
                  <a:schemeClr val="tx1">
                    <a:lumMod val="95000"/>
                  </a:schemeClr>
                </a:solidFill>
              </a:rPr>
              <a:t>abd'li</a:t>
            </a:r>
            <a:r>
              <a:rPr lang="tr-TR" sz="2000" dirty="0">
                <a:solidFill>
                  <a:schemeClr val="tx1">
                    <a:lumMod val="95000"/>
                  </a:schemeClr>
                </a:solidFill>
              </a:rPr>
              <a:t> sporcu. dünya atletizminin altın isimlerinden. </a:t>
            </a:r>
            <a:r>
              <a:rPr lang="tr-TR" sz="2000" dirty="0" err="1">
                <a:solidFill>
                  <a:schemeClr val="tx1">
                    <a:lumMod val="95000"/>
                  </a:schemeClr>
                </a:solidFill>
              </a:rPr>
              <a:t>mexico</a:t>
            </a:r>
            <a:r>
              <a:rPr lang="tr-TR" sz="2000" dirty="0">
                <a:solidFill>
                  <a:schemeClr val="tx1">
                    <a:lumMod val="95000"/>
                  </a:schemeClr>
                </a:solidFill>
              </a:rPr>
              <a:t> </a:t>
            </a:r>
            <a:r>
              <a:rPr lang="tr-TR" sz="2000" dirty="0" err="1">
                <a:solidFill>
                  <a:schemeClr val="tx1">
                    <a:lumMod val="95000"/>
                  </a:schemeClr>
                </a:solidFill>
              </a:rPr>
              <a:t>city</a:t>
            </a:r>
            <a:r>
              <a:rPr lang="tr-TR" sz="2000" dirty="0">
                <a:solidFill>
                  <a:schemeClr val="tx1">
                    <a:lumMod val="95000"/>
                  </a:schemeClr>
                </a:solidFill>
              </a:rPr>
              <a:t> 68 olimpiyatlarında yaptığı atlayış, yüksek atlamada bir devrin sonu, bambaşka bir devrin başlangıcı olmuştur. o tarihe kadar engelden yüz üstü şekilde atlanmaktaydı, fakat </a:t>
            </a:r>
            <a:r>
              <a:rPr lang="tr-TR" sz="2000" dirty="0" err="1">
                <a:solidFill>
                  <a:schemeClr val="tx1">
                    <a:lumMod val="95000"/>
                  </a:schemeClr>
                </a:solidFill>
              </a:rPr>
              <a:t>fosbury</a:t>
            </a:r>
            <a:r>
              <a:rPr lang="tr-TR" sz="2000" dirty="0">
                <a:solidFill>
                  <a:schemeClr val="tx1">
                    <a:lumMod val="95000"/>
                  </a:schemeClr>
                </a:solidFill>
              </a:rPr>
              <a:t> sırt üstü olarak atladığında </a:t>
            </a:r>
            <a:r>
              <a:rPr lang="tr-TR" sz="2000" dirty="0" err="1">
                <a:solidFill>
                  <a:schemeClr val="tx1">
                    <a:lumMod val="95000"/>
                  </a:schemeClr>
                </a:solidFill>
              </a:rPr>
              <a:t>onbinlerce</a:t>
            </a:r>
            <a:r>
              <a:rPr lang="tr-TR" sz="2000" dirty="0">
                <a:solidFill>
                  <a:schemeClr val="tx1">
                    <a:lumMod val="95000"/>
                  </a:schemeClr>
                </a:solidFill>
              </a:rPr>
              <a:t> insan şaşkınlıktan ne olduğunu </a:t>
            </a:r>
            <a:r>
              <a:rPr lang="tr-TR" sz="2000" dirty="0" err="1">
                <a:solidFill>
                  <a:schemeClr val="tx1">
                    <a:lumMod val="95000"/>
                  </a:schemeClr>
                </a:solidFill>
              </a:rPr>
              <a:t>anlıyamıyorlardı</a:t>
            </a:r>
            <a:r>
              <a:rPr lang="tr-TR" sz="2000" dirty="0">
                <a:solidFill>
                  <a:schemeClr val="tx1">
                    <a:lumMod val="95000"/>
                  </a:schemeClr>
                </a:solidFill>
              </a:rPr>
              <a:t>. adeta bir tıkanma devrine giren yüksek </a:t>
            </a:r>
            <a:r>
              <a:rPr lang="tr-TR" sz="2000" dirty="0" err="1">
                <a:solidFill>
                  <a:schemeClr val="tx1">
                    <a:lumMod val="95000"/>
                  </a:schemeClr>
                </a:solidFill>
              </a:rPr>
              <a:t>atlama'nın</a:t>
            </a:r>
            <a:r>
              <a:rPr lang="tr-TR" sz="2000" dirty="0">
                <a:solidFill>
                  <a:schemeClr val="tx1">
                    <a:lumMod val="95000"/>
                  </a:schemeClr>
                </a:solidFill>
              </a:rPr>
              <a:t> önünü bu hareketiyle bir şekilde açmıştır, ve </a:t>
            </a:r>
            <a:r>
              <a:rPr lang="tr-TR" sz="2000" dirty="0" smtClean="0">
                <a:solidFill>
                  <a:schemeClr val="tx1">
                    <a:lumMod val="95000"/>
                  </a:schemeClr>
                </a:solidFill>
              </a:rPr>
              <a:t>yepyeni </a:t>
            </a:r>
            <a:r>
              <a:rPr lang="tr-TR" sz="2000" dirty="0">
                <a:solidFill>
                  <a:schemeClr val="tx1">
                    <a:lumMod val="95000"/>
                  </a:schemeClr>
                </a:solidFill>
              </a:rPr>
              <a:t>rekorların gelmesine önayak olmuştur. 1968 </a:t>
            </a:r>
            <a:r>
              <a:rPr lang="tr-TR" sz="2000" dirty="0" err="1">
                <a:solidFill>
                  <a:schemeClr val="tx1">
                    <a:lumMod val="95000"/>
                  </a:schemeClr>
                </a:solidFill>
              </a:rPr>
              <a:t>mexico</a:t>
            </a:r>
            <a:r>
              <a:rPr lang="tr-TR" sz="2000" dirty="0">
                <a:solidFill>
                  <a:schemeClr val="tx1">
                    <a:lumMod val="95000"/>
                  </a:schemeClr>
                </a:solidFill>
              </a:rPr>
              <a:t> katıldığı ilk ve tek olimpiyattır ve yaptığı enfes atlayışlarıyla bu oyunlarda altın madalyayı alıp götürmüştür.</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5 Slayt Numarası Yer Tutucusu"/>
          <p:cNvSpPr>
            <a:spLocks noGrp="1"/>
          </p:cNvSpPr>
          <p:nvPr>
            <p:ph type="sldNum" sz="quarter" idx="12"/>
          </p:nvPr>
        </p:nvSpPr>
        <p:spPr>
          <a:noFill/>
        </p:spPr>
        <p:txBody>
          <a:bodyPr/>
          <a:lstStyle/>
          <a:p>
            <a:fld id="{5D2F9349-490F-40CC-848C-E4D4FEBA88B3}" type="slidenum">
              <a:rPr lang="tr-TR"/>
              <a:pPr/>
              <a:t>67</a:t>
            </a:fld>
            <a:endParaRPr lang="tr-TR"/>
          </a:p>
        </p:txBody>
      </p:sp>
      <p:sp>
        <p:nvSpPr>
          <p:cNvPr id="68611" name="Rectangle 2"/>
          <p:cNvSpPr>
            <a:spLocks noGrp="1" noChangeArrowheads="1"/>
          </p:cNvSpPr>
          <p:nvPr>
            <p:ph type="title"/>
          </p:nvPr>
        </p:nvSpPr>
        <p:spPr>
          <a:xfrm>
            <a:off x="468313" y="765175"/>
            <a:ext cx="8229600" cy="1143000"/>
          </a:xfrm>
        </p:spPr>
        <p:txBody>
          <a:bodyPr>
            <a:normAutofit fontScale="90000"/>
          </a:bodyPr>
          <a:lstStyle/>
          <a:p>
            <a:pPr eaLnBrk="1" hangingPunct="1"/>
            <a:r>
              <a:rPr lang="tr-TR" sz="2800" i="1" smtClean="0"/>
              <a:t>37-Karar verirken kabul edilmeyen dayanak noktalarını, dayanak noktalarının kabul edilmemesinden etkilenmeden kullanabilirler.</a:t>
            </a:r>
            <a:r>
              <a:rPr lang="tr-TR" sz="2800" smtClean="0"/>
              <a:t/>
            </a:r>
            <a:br>
              <a:rPr lang="tr-TR" sz="2800" smtClean="0"/>
            </a:br>
            <a:endParaRPr lang="tr-TR" sz="2800" smtClean="0"/>
          </a:p>
        </p:txBody>
      </p:sp>
      <p:sp>
        <p:nvSpPr>
          <p:cNvPr id="68612" name="Rectangle 3"/>
          <p:cNvSpPr>
            <a:spLocks noGrp="1" noChangeArrowheads="1"/>
          </p:cNvSpPr>
          <p:nvPr>
            <p:ph type="body" idx="1"/>
          </p:nvPr>
        </p:nvSpPr>
        <p:spPr>
          <a:xfrm>
            <a:off x="395288" y="2060575"/>
            <a:ext cx="8229600" cy="5257800"/>
          </a:xfrm>
        </p:spPr>
        <p:txBody>
          <a:bodyPr/>
          <a:lstStyle/>
          <a:p>
            <a:pPr eaLnBrk="1" hangingPunct="1"/>
            <a:r>
              <a:rPr lang="tr-TR" smtClean="0"/>
              <a:t>Onaylanmayan tezlerin bir kısım dayanak noktaları doğru olabilir. Bağımsız ve tarafsız düşünebilmek için, kritik düşünebilen bireyler onaylamadıkları görüşlerle, onaylamadıkları tezlerin dayanak noktalarıyla tarafsız şekilde ilgilenirler, </a:t>
            </a:r>
            <a:r>
              <a:rPr lang="tr-TR" sz="4000" smtClean="0">
                <a:solidFill>
                  <a:srgbClr val="008080"/>
                </a:solidFill>
              </a:rPr>
              <a:t>onaylanmayan tezlerin dayanak noktalarını</a:t>
            </a:r>
            <a:r>
              <a:rPr lang="tr-TR" smtClean="0"/>
              <a:t> karar verirken </a:t>
            </a:r>
            <a:r>
              <a:rPr lang="tr-TR" u="sng" smtClean="0"/>
              <a:t>kullanabilirler</a:t>
            </a:r>
            <a:r>
              <a:rPr lang="tr-TR" smtClean="0"/>
              <a: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5 Slayt Numarası Yer Tutucusu"/>
          <p:cNvSpPr>
            <a:spLocks noGrp="1"/>
          </p:cNvSpPr>
          <p:nvPr>
            <p:ph type="sldNum" sz="quarter" idx="12"/>
          </p:nvPr>
        </p:nvSpPr>
        <p:spPr>
          <a:noFill/>
        </p:spPr>
        <p:txBody>
          <a:bodyPr/>
          <a:lstStyle/>
          <a:p>
            <a:fld id="{EF52E658-8DD1-4585-BBEE-B26182147AEE}" type="slidenum">
              <a:rPr lang="tr-TR"/>
              <a:pPr/>
              <a:t>68</a:t>
            </a:fld>
            <a:endParaRPr lang="tr-TR"/>
          </a:p>
        </p:txBody>
      </p:sp>
      <p:sp>
        <p:nvSpPr>
          <p:cNvPr id="69635" name="Rectangle 2"/>
          <p:cNvSpPr>
            <a:spLocks noGrp="1" noChangeArrowheads="1"/>
          </p:cNvSpPr>
          <p:nvPr>
            <p:ph type="title"/>
          </p:nvPr>
        </p:nvSpPr>
        <p:spPr>
          <a:xfrm>
            <a:off x="468313" y="549275"/>
            <a:ext cx="8229600" cy="1143000"/>
          </a:xfrm>
        </p:spPr>
        <p:txBody>
          <a:bodyPr>
            <a:normAutofit fontScale="90000"/>
          </a:bodyPr>
          <a:lstStyle/>
          <a:p>
            <a:pPr eaLnBrk="1" hangingPunct="1"/>
            <a:r>
              <a:rPr lang="tr-TR" sz="3200" i="1" smtClean="0"/>
              <a:t>38- Kanıt ve nedenlerin yeterli olmadığı durumlarda kararı erteleme</a:t>
            </a:r>
            <a:r>
              <a:rPr lang="tr-TR" sz="3200" smtClean="0"/>
              <a:t/>
            </a:r>
            <a:br>
              <a:rPr lang="tr-TR" sz="3200" smtClean="0"/>
            </a:br>
            <a:endParaRPr lang="tr-TR" sz="3200" smtClean="0"/>
          </a:p>
        </p:txBody>
      </p:sp>
      <p:sp>
        <p:nvSpPr>
          <p:cNvPr id="69636" name="Rectangle 3"/>
          <p:cNvSpPr>
            <a:spLocks noGrp="1" noChangeArrowheads="1"/>
          </p:cNvSpPr>
          <p:nvPr>
            <p:ph type="body" idx="1"/>
          </p:nvPr>
        </p:nvSpPr>
        <p:spPr/>
        <p:txBody>
          <a:bodyPr/>
          <a:lstStyle/>
          <a:p>
            <a:pPr eaLnBrk="1" hangingPunct="1"/>
            <a:r>
              <a:rPr lang="tr-TR" sz="2800" smtClean="0"/>
              <a:t>Bir durum hakkında yeterince bilgi sahibi olmak durumla ilgili doğru kararlar verebilmek için</a:t>
            </a:r>
            <a:r>
              <a:rPr lang="tr-TR" sz="2800" i="1" smtClean="0"/>
              <a:t> </a:t>
            </a:r>
            <a:r>
              <a:rPr lang="tr-TR" sz="2800" smtClean="0"/>
              <a:t>gereklidir. Kritik düşünmeye sahip olan bireyler ellerindeki kanıtların karar verebilmek için yeterli olup olmadığını belirleyebilirler, ellerindeki </a:t>
            </a:r>
            <a:r>
              <a:rPr lang="tr-TR" sz="2800" smtClean="0">
                <a:solidFill>
                  <a:schemeClr val="hlink"/>
                </a:solidFill>
              </a:rPr>
              <a:t>kanıtlar yeterli değilse karar vermeyi erteleyebilirler,</a:t>
            </a:r>
            <a:r>
              <a:rPr lang="tr-TR" sz="2800" smtClean="0"/>
              <a:t> emin olmadıkları bir durum hakkında </a:t>
            </a:r>
            <a:r>
              <a:rPr lang="en-US" smtClean="0">
                <a:solidFill>
                  <a:srgbClr val="000066"/>
                </a:solidFill>
              </a:rPr>
              <a:t>“</a:t>
            </a:r>
            <a:r>
              <a:rPr lang="tr-TR" smtClean="0">
                <a:solidFill>
                  <a:srgbClr val="000066"/>
                </a:solidFill>
              </a:rPr>
              <a:t>bilmiyorum</a:t>
            </a:r>
            <a:r>
              <a:rPr lang="en-US" sz="2800" smtClean="0"/>
              <a:t>”</a:t>
            </a:r>
            <a:r>
              <a:rPr lang="tr-TR" sz="2800" smtClean="0"/>
              <a:t> veya </a:t>
            </a:r>
            <a:r>
              <a:rPr lang="en-US" sz="2800" smtClean="0"/>
              <a:t>“</a:t>
            </a:r>
            <a:r>
              <a:rPr lang="tr-TR" sz="2800" smtClean="0">
                <a:solidFill>
                  <a:srgbClr val="0000CC"/>
                </a:solidFill>
              </a:rPr>
              <a:t>kararsızım</a:t>
            </a:r>
            <a:r>
              <a:rPr lang="en-US" sz="2800" smtClean="0"/>
              <a:t>” </a:t>
            </a:r>
            <a:r>
              <a:rPr lang="tr-TR" sz="2800" smtClean="0"/>
              <a:t>diyebilirler.</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5 Slayt Numarası Yer Tutucusu"/>
          <p:cNvSpPr>
            <a:spLocks noGrp="1"/>
          </p:cNvSpPr>
          <p:nvPr>
            <p:ph type="sldNum" sz="quarter" idx="12"/>
          </p:nvPr>
        </p:nvSpPr>
        <p:spPr>
          <a:noFill/>
        </p:spPr>
        <p:txBody>
          <a:bodyPr/>
          <a:lstStyle/>
          <a:p>
            <a:fld id="{ACC81219-06CE-4C49-9693-F07406E3F2F9}" type="slidenum">
              <a:rPr lang="tr-TR"/>
              <a:pPr/>
              <a:t>69</a:t>
            </a:fld>
            <a:endParaRPr lang="tr-TR"/>
          </a:p>
        </p:txBody>
      </p:sp>
      <p:sp>
        <p:nvSpPr>
          <p:cNvPr id="70659" name="Rectangle 2"/>
          <p:cNvSpPr>
            <a:spLocks noGrp="1" noChangeArrowheads="1"/>
          </p:cNvSpPr>
          <p:nvPr>
            <p:ph type="title"/>
          </p:nvPr>
        </p:nvSpPr>
        <p:spPr>
          <a:xfrm>
            <a:off x="395288" y="-315913"/>
            <a:ext cx="8229600" cy="1143001"/>
          </a:xfrm>
        </p:spPr>
        <p:txBody>
          <a:bodyPr/>
          <a:lstStyle/>
          <a:p>
            <a:pPr algn="l" eaLnBrk="1" hangingPunct="1"/>
            <a:r>
              <a:rPr lang="tr-TR" smtClean="0"/>
              <a:t>•       39-  </a:t>
            </a:r>
            <a:r>
              <a:rPr lang="tr-TR" sz="3200" smtClean="0"/>
              <a:t>“Sürüye” katılmamaktır</a:t>
            </a:r>
          </a:p>
        </p:txBody>
      </p:sp>
      <p:pic>
        <p:nvPicPr>
          <p:cNvPr id="70660" name="5 İçerik Yer Tutucusu" descr="sürü.jpg"/>
          <p:cNvPicPr>
            <a:picLocks noGrp="1" noChangeAspect="1"/>
          </p:cNvPicPr>
          <p:nvPr>
            <p:ph type="body" idx="1"/>
          </p:nvPr>
        </p:nvPicPr>
        <p:blipFill>
          <a:blip r:embed="rId2" cstate="print"/>
          <a:srcRect/>
          <a:stretch>
            <a:fillRect/>
          </a:stretch>
        </p:blipFill>
        <p:spPr>
          <a:xfrm>
            <a:off x="0" y="549275"/>
            <a:ext cx="9144000" cy="6092825"/>
          </a:xfrm>
          <a:noFill/>
        </p:spPr>
      </p:pic>
      <p:sp>
        <p:nvSpPr>
          <p:cNvPr id="70661" name="Rectangle 5"/>
          <p:cNvSpPr>
            <a:spLocks noChangeArrowheads="1"/>
          </p:cNvSpPr>
          <p:nvPr/>
        </p:nvSpPr>
        <p:spPr bwMode="auto">
          <a:xfrm>
            <a:off x="0" y="5667375"/>
            <a:ext cx="9144000" cy="1190625"/>
          </a:xfrm>
          <a:prstGeom prst="rect">
            <a:avLst/>
          </a:prstGeom>
          <a:noFill/>
          <a:ln w="9525">
            <a:noFill/>
            <a:miter lim="800000"/>
            <a:headEnd/>
            <a:tailEnd/>
          </a:ln>
        </p:spPr>
        <p:txBody>
          <a:bodyPr anchor="ctr">
            <a:spAutoFit/>
          </a:bodyPr>
          <a:lstStyle/>
          <a:p>
            <a:r>
              <a:rPr lang="tr-TR" b="1" dirty="0" err="1">
                <a:solidFill>
                  <a:srgbClr val="002060"/>
                </a:solidFill>
              </a:rPr>
              <a:t>Geçtğimiz</a:t>
            </a:r>
            <a:r>
              <a:rPr lang="tr-TR" b="1" dirty="0">
                <a:solidFill>
                  <a:srgbClr val="002060"/>
                </a:solidFill>
              </a:rPr>
              <a:t> yüzyılın rüzgarı ve moda tabirleri ‘’bireysel özgürlük, </a:t>
            </a:r>
            <a:r>
              <a:rPr lang="tr-TR" b="1" dirty="0" err="1">
                <a:solidFill>
                  <a:srgbClr val="002060"/>
                </a:solidFill>
              </a:rPr>
              <a:t>teba</a:t>
            </a:r>
            <a:r>
              <a:rPr lang="tr-TR" b="1" dirty="0">
                <a:solidFill>
                  <a:srgbClr val="002060"/>
                </a:solidFill>
              </a:rPr>
              <a:t> olmaktan çıkma, sürü olmama, her türlü bağnaz(!) inanca başkaldırma </a:t>
            </a:r>
            <a:r>
              <a:rPr lang="tr-TR" b="1" dirty="0" err="1">
                <a:solidFill>
                  <a:srgbClr val="002060"/>
                </a:solidFill>
              </a:rPr>
              <a:t>vs</a:t>
            </a:r>
            <a:r>
              <a:rPr lang="tr-TR" b="1" dirty="0">
                <a:solidFill>
                  <a:srgbClr val="002060"/>
                </a:solidFill>
              </a:rPr>
              <a:t> ‘’ idi</a:t>
            </a:r>
            <a:r>
              <a:rPr lang="tr-TR" b="1" dirty="0" smtClean="0">
                <a:solidFill>
                  <a:srgbClr val="002060"/>
                </a:solidFill>
              </a:rPr>
              <a:t>. Ama </a:t>
            </a:r>
            <a:r>
              <a:rPr lang="tr-TR" b="1" dirty="0">
                <a:solidFill>
                  <a:srgbClr val="002060"/>
                </a:solidFill>
              </a:rPr>
              <a:t>sonuçta BİR e kul olmaktan ç</a:t>
            </a:r>
            <a:r>
              <a:rPr lang="tr-TR" b="1" dirty="0" smtClean="0">
                <a:solidFill>
                  <a:srgbClr val="002060"/>
                </a:solidFill>
              </a:rPr>
              <a:t>ıkarılan </a:t>
            </a:r>
            <a:r>
              <a:rPr lang="tr-TR" b="1" dirty="0">
                <a:solidFill>
                  <a:srgbClr val="002060"/>
                </a:solidFill>
              </a:rPr>
              <a:t>insanlar BİNE kul edildiler(Nefislerine, arzularına, esen rüzgarlara kapılarak ömürleri heba oldu)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686800" cy="1143000"/>
          </a:xfrm>
        </p:spPr>
        <p:txBody>
          <a:bodyPr>
            <a:normAutofit fontScale="90000"/>
          </a:bodyPr>
          <a:lstStyle/>
          <a:p>
            <a:pPr eaLnBrk="1" hangingPunct="1"/>
            <a:r>
              <a:rPr lang="tr-TR" sz="4000" smtClean="0"/>
              <a:t>KAD (Kritik analitik düşünme)</a:t>
            </a:r>
            <a:br>
              <a:rPr lang="tr-TR" sz="4000" smtClean="0"/>
            </a:br>
            <a:r>
              <a:rPr lang="tr-TR" sz="4000" smtClean="0"/>
              <a:t>CAT (Critical and analytical thinking)</a:t>
            </a:r>
          </a:p>
        </p:txBody>
      </p:sp>
      <p:sp>
        <p:nvSpPr>
          <p:cNvPr id="50179" name="Rectangle 3"/>
          <p:cNvSpPr>
            <a:spLocks noGrp="1" noChangeArrowheads="1"/>
          </p:cNvSpPr>
          <p:nvPr>
            <p:ph type="body" idx="1"/>
          </p:nvPr>
        </p:nvSpPr>
        <p:spPr/>
        <p:txBody>
          <a:bodyPr>
            <a:normAutofit lnSpcReduction="10000"/>
          </a:bodyPr>
          <a:lstStyle/>
          <a:p>
            <a:pPr eaLnBrk="1" hangingPunct="1">
              <a:lnSpc>
                <a:spcPct val="90000"/>
              </a:lnSpc>
            </a:pPr>
            <a:r>
              <a:rPr lang="tr-TR" sz="2800" dirty="0" smtClean="0"/>
              <a:t>Kritik: Tenkit (eleştirme, eleştiri).</a:t>
            </a:r>
          </a:p>
          <a:p>
            <a:pPr eaLnBrk="1" hangingPunct="1">
              <a:lnSpc>
                <a:spcPct val="90000"/>
              </a:lnSpc>
            </a:pPr>
            <a:r>
              <a:rPr lang="tr-TR" sz="2800" dirty="0" smtClean="0"/>
              <a:t>Kritik etmek: Eleştirmek, </a:t>
            </a:r>
            <a:r>
              <a:rPr lang="en-US" sz="2800" dirty="0" err="1" smtClean="0"/>
              <a:t>incelemek</a:t>
            </a:r>
            <a:r>
              <a:rPr lang="en-US" sz="2800" dirty="0" smtClean="0"/>
              <a:t>, </a:t>
            </a:r>
            <a:r>
              <a:rPr lang="en-US" sz="2800" dirty="0" err="1" smtClean="0"/>
              <a:t>araştırmak</a:t>
            </a:r>
            <a:r>
              <a:rPr lang="en-US" sz="2800" dirty="0" smtClean="0"/>
              <a:t>. </a:t>
            </a:r>
            <a:endParaRPr lang="tr-TR" sz="2800" dirty="0" smtClean="0"/>
          </a:p>
          <a:p>
            <a:pPr eaLnBrk="1" hangingPunct="1">
              <a:lnSpc>
                <a:spcPct val="90000"/>
              </a:lnSpc>
            </a:pPr>
            <a:r>
              <a:rPr lang="tr-TR" sz="2800" dirty="0" smtClean="0"/>
              <a:t>Analiz: Bir bütünü kendini oluşturan parçalara ayırma, tahlil, çözümleme.</a:t>
            </a:r>
          </a:p>
          <a:p>
            <a:pPr eaLnBrk="1" hangingPunct="1">
              <a:lnSpc>
                <a:spcPct val="90000"/>
              </a:lnSpc>
            </a:pPr>
            <a:r>
              <a:rPr lang="tr-TR" sz="2800" dirty="0" smtClean="0"/>
              <a:t>Analitik: Çözümleyici, (</a:t>
            </a:r>
            <a:r>
              <a:rPr lang="en-US" sz="2800" dirty="0" err="1" smtClean="0"/>
              <a:t>Çözümlemeli</a:t>
            </a:r>
            <a:r>
              <a:rPr lang="tr-TR" sz="2800" dirty="0" smtClean="0"/>
              <a:t>),</a:t>
            </a:r>
            <a:r>
              <a:rPr lang="en-US" sz="2800" dirty="0" smtClean="0"/>
              <a:t> </a:t>
            </a:r>
            <a:r>
              <a:rPr lang="tr-TR" sz="2800" dirty="0" smtClean="0"/>
              <a:t> tahlil edici, tahlili.</a:t>
            </a:r>
          </a:p>
          <a:p>
            <a:pPr eaLnBrk="1" hangingPunct="1">
              <a:lnSpc>
                <a:spcPct val="90000"/>
              </a:lnSpc>
            </a:pPr>
            <a:endParaRPr lang="tr-TR" sz="2800" dirty="0" smtClean="0"/>
          </a:p>
          <a:p>
            <a:pPr eaLnBrk="1" hangingPunct="1">
              <a:lnSpc>
                <a:spcPct val="90000"/>
              </a:lnSpc>
            </a:pPr>
            <a:r>
              <a:rPr lang="tr-TR" sz="2800" dirty="0" smtClean="0"/>
              <a:t>Kritik analitik düşünme: Eleştirel bir yaklaşımla, değerlendirme amacıyla, tahlil ederek olayları anlamaya çalışmak.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dissolve">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0179">
                                            <p:txEl>
                                              <p:pRg st="0" end="0"/>
                                            </p:txEl>
                                          </p:spTgt>
                                        </p:tgtEl>
                                        <p:attrNameLst>
                                          <p:attrName>style.visibility</p:attrName>
                                        </p:attrNameLst>
                                      </p:cBhvr>
                                      <p:to>
                                        <p:strVal val="visible"/>
                                      </p:to>
                                    </p:set>
                                    <p:animEffect transition="in" filter="dissolve">
                                      <p:cBhvr>
                                        <p:cTn id="12" dur="500"/>
                                        <p:tgtEl>
                                          <p:spTgt spid="50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5 Slayt Numarası Yer Tutucusu"/>
          <p:cNvSpPr>
            <a:spLocks noGrp="1"/>
          </p:cNvSpPr>
          <p:nvPr>
            <p:ph type="sldNum" sz="quarter" idx="12"/>
          </p:nvPr>
        </p:nvSpPr>
        <p:spPr>
          <a:noFill/>
        </p:spPr>
        <p:txBody>
          <a:bodyPr/>
          <a:lstStyle/>
          <a:p>
            <a:fld id="{EEF5FBA0-597F-401F-9B49-BDEAC3407F63}" type="slidenum">
              <a:rPr lang="tr-TR"/>
              <a:pPr/>
              <a:t>70</a:t>
            </a:fld>
            <a:endParaRPr lang="tr-TR"/>
          </a:p>
        </p:txBody>
      </p:sp>
      <p:sp>
        <p:nvSpPr>
          <p:cNvPr id="71683" name="Rectangle 2"/>
          <p:cNvSpPr>
            <a:spLocks noGrp="1" noChangeArrowheads="1"/>
          </p:cNvSpPr>
          <p:nvPr>
            <p:ph type="title"/>
          </p:nvPr>
        </p:nvSpPr>
        <p:spPr>
          <a:xfrm>
            <a:off x="468313" y="0"/>
            <a:ext cx="8229600" cy="908050"/>
          </a:xfrm>
        </p:spPr>
        <p:txBody>
          <a:bodyPr/>
          <a:lstStyle/>
          <a:p>
            <a:pPr eaLnBrk="1" hangingPunct="1"/>
            <a:r>
              <a:rPr lang="tr-TR" smtClean="0"/>
              <a:t>39-Sürüye katılmamaktır!</a:t>
            </a:r>
          </a:p>
        </p:txBody>
      </p:sp>
      <p:sp>
        <p:nvSpPr>
          <p:cNvPr id="71684" name="Rectangle 3"/>
          <p:cNvSpPr>
            <a:spLocks noGrp="1" noChangeArrowheads="1"/>
          </p:cNvSpPr>
          <p:nvPr>
            <p:ph type="body" idx="1"/>
          </p:nvPr>
        </p:nvSpPr>
        <p:spPr/>
        <p:txBody>
          <a:bodyPr/>
          <a:lstStyle/>
          <a:p>
            <a:pPr eaLnBrk="1" hangingPunct="1"/>
            <a:endParaRPr lang="tr-TR" smtClean="0"/>
          </a:p>
        </p:txBody>
      </p:sp>
      <p:pic>
        <p:nvPicPr>
          <p:cNvPr id="71685" name="Picture 4" descr="BEN DE"/>
          <p:cNvPicPr>
            <a:picLocks noChangeAspect="1" noChangeArrowheads="1"/>
          </p:cNvPicPr>
          <p:nvPr/>
        </p:nvPicPr>
        <p:blipFill>
          <a:blip r:embed="rId2" cstate="print"/>
          <a:srcRect/>
          <a:stretch>
            <a:fillRect/>
          </a:stretch>
        </p:blipFill>
        <p:spPr bwMode="auto">
          <a:xfrm>
            <a:off x="0" y="836613"/>
            <a:ext cx="9144000" cy="6021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5 Slayt Numarası Yer Tutucusu"/>
          <p:cNvSpPr>
            <a:spLocks noGrp="1"/>
          </p:cNvSpPr>
          <p:nvPr>
            <p:ph type="sldNum" sz="quarter" idx="12"/>
          </p:nvPr>
        </p:nvSpPr>
        <p:spPr>
          <a:noFill/>
        </p:spPr>
        <p:txBody>
          <a:bodyPr/>
          <a:lstStyle/>
          <a:p>
            <a:fld id="{727866D0-168F-491A-A384-71FB25E39AE4}" type="slidenum">
              <a:rPr lang="tr-TR"/>
              <a:pPr/>
              <a:t>71</a:t>
            </a:fld>
            <a:endParaRPr lang="tr-TR"/>
          </a:p>
        </p:txBody>
      </p:sp>
      <p:sp>
        <p:nvSpPr>
          <p:cNvPr id="72707" name="Rectangle 2"/>
          <p:cNvSpPr>
            <a:spLocks noGrp="1" noChangeArrowheads="1"/>
          </p:cNvSpPr>
          <p:nvPr>
            <p:ph type="title"/>
          </p:nvPr>
        </p:nvSpPr>
        <p:spPr/>
        <p:txBody>
          <a:bodyPr/>
          <a:lstStyle/>
          <a:p>
            <a:pPr eaLnBrk="1" hangingPunct="1"/>
            <a:r>
              <a:rPr lang="tr-TR" smtClean="0"/>
              <a:t>39-Sürüye ‘kapılmamaktır’! </a:t>
            </a:r>
          </a:p>
        </p:txBody>
      </p:sp>
      <p:sp>
        <p:nvSpPr>
          <p:cNvPr id="72708" name="Rectangle 3"/>
          <p:cNvSpPr>
            <a:spLocks noGrp="1" noChangeArrowheads="1"/>
          </p:cNvSpPr>
          <p:nvPr>
            <p:ph type="body" idx="1"/>
          </p:nvPr>
        </p:nvSpPr>
        <p:spPr/>
        <p:txBody>
          <a:bodyPr/>
          <a:lstStyle/>
          <a:p>
            <a:pPr eaLnBrk="1" hangingPunct="1"/>
            <a:endParaRPr lang="tr-TR" smtClean="0"/>
          </a:p>
        </p:txBody>
      </p:sp>
      <p:pic>
        <p:nvPicPr>
          <p:cNvPr id="72709" name="Picture 4" descr="serdem8ge4"/>
          <p:cNvPicPr>
            <a:picLocks noChangeAspect="1" noChangeArrowheads="1"/>
          </p:cNvPicPr>
          <p:nvPr/>
        </p:nvPicPr>
        <p:blipFill>
          <a:blip r:embed="rId2" cstate="print"/>
          <a:srcRect/>
          <a:stretch>
            <a:fillRect/>
          </a:stretch>
        </p:blipFill>
        <p:spPr bwMode="auto">
          <a:xfrm>
            <a:off x="0" y="1196975"/>
            <a:ext cx="9144000"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5 Slayt Numarası Yer Tutucusu"/>
          <p:cNvSpPr>
            <a:spLocks noGrp="1"/>
          </p:cNvSpPr>
          <p:nvPr>
            <p:ph type="sldNum" sz="quarter" idx="12"/>
          </p:nvPr>
        </p:nvSpPr>
        <p:spPr>
          <a:noFill/>
        </p:spPr>
        <p:txBody>
          <a:bodyPr/>
          <a:lstStyle/>
          <a:p>
            <a:fld id="{0AF02B75-6EA4-4173-B0D5-ABE13DA89016}" type="slidenum">
              <a:rPr lang="tr-TR"/>
              <a:pPr/>
              <a:t>72</a:t>
            </a:fld>
            <a:endParaRPr lang="tr-TR"/>
          </a:p>
        </p:txBody>
      </p:sp>
      <p:sp>
        <p:nvSpPr>
          <p:cNvPr id="73731" name="Rectangle 2"/>
          <p:cNvSpPr>
            <a:spLocks noGrp="1" noChangeArrowheads="1"/>
          </p:cNvSpPr>
          <p:nvPr>
            <p:ph type="title"/>
          </p:nvPr>
        </p:nvSpPr>
        <p:spPr/>
        <p:txBody>
          <a:bodyPr/>
          <a:lstStyle/>
          <a:p>
            <a:pPr eaLnBrk="1" hangingPunct="1"/>
            <a:r>
              <a:rPr lang="tr-TR" smtClean="0"/>
              <a:t>Hiç değilse , buradan sonra …</a:t>
            </a:r>
          </a:p>
        </p:txBody>
      </p:sp>
      <p:sp>
        <p:nvSpPr>
          <p:cNvPr id="73732" name="Rectangle 3"/>
          <p:cNvSpPr>
            <a:spLocks noGrp="1" noChangeArrowheads="1"/>
          </p:cNvSpPr>
          <p:nvPr>
            <p:ph type="body" idx="1"/>
          </p:nvPr>
        </p:nvSpPr>
        <p:spPr/>
        <p:txBody>
          <a:bodyPr/>
          <a:lstStyle/>
          <a:p>
            <a:pPr eaLnBrk="1" hangingPunct="1"/>
            <a:endParaRPr lang="tr-TR" smtClean="0"/>
          </a:p>
        </p:txBody>
      </p:sp>
      <p:pic>
        <p:nvPicPr>
          <p:cNvPr id="73733" name="Picture 4" descr="SÜRÜ"/>
          <p:cNvPicPr>
            <a:picLocks noChangeAspect="1" noChangeArrowheads="1"/>
          </p:cNvPicPr>
          <p:nvPr/>
        </p:nvPicPr>
        <p:blipFill>
          <a:blip r:embed="rId2" cstate="print"/>
          <a:srcRect/>
          <a:stretch>
            <a:fillRect/>
          </a:stretch>
        </p:blipFill>
        <p:spPr bwMode="auto">
          <a:xfrm>
            <a:off x="0" y="1557338"/>
            <a:ext cx="9144000" cy="5300662"/>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5 Slayt Numarası Yer Tutucusu"/>
          <p:cNvSpPr>
            <a:spLocks noGrp="1"/>
          </p:cNvSpPr>
          <p:nvPr>
            <p:ph type="sldNum" sz="quarter" idx="12"/>
          </p:nvPr>
        </p:nvSpPr>
        <p:spPr>
          <a:noFill/>
        </p:spPr>
        <p:txBody>
          <a:bodyPr/>
          <a:lstStyle/>
          <a:p>
            <a:fld id="{700150A4-0F54-45B3-B977-BD38C4D16643}" type="slidenum">
              <a:rPr lang="tr-TR"/>
              <a:pPr/>
              <a:t>73</a:t>
            </a:fld>
            <a:endParaRPr lang="tr-TR"/>
          </a:p>
        </p:txBody>
      </p:sp>
      <p:sp>
        <p:nvSpPr>
          <p:cNvPr id="77827" name="Rectangle 2"/>
          <p:cNvSpPr>
            <a:spLocks noGrp="1" noChangeArrowheads="1"/>
          </p:cNvSpPr>
          <p:nvPr>
            <p:ph type="title"/>
          </p:nvPr>
        </p:nvSpPr>
        <p:spPr>
          <a:xfrm>
            <a:off x="457200" y="274638"/>
            <a:ext cx="8229600" cy="69850"/>
          </a:xfrm>
        </p:spPr>
        <p:txBody>
          <a:bodyPr>
            <a:normAutofit fontScale="90000"/>
          </a:bodyPr>
          <a:lstStyle/>
          <a:p>
            <a:pPr eaLnBrk="1" hangingPunct="1"/>
            <a:endParaRPr lang="tr-TR" sz="4000" smtClean="0"/>
          </a:p>
        </p:txBody>
      </p:sp>
      <p:sp>
        <p:nvSpPr>
          <p:cNvPr id="77828" name="Rectangle 3"/>
          <p:cNvSpPr>
            <a:spLocks noGrp="1" noChangeArrowheads="1"/>
          </p:cNvSpPr>
          <p:nvPr>
            <p:ph type="body" idx="1"/>
          </p:nvPr>
        </p:nvSpPr>
        <p:spPr>
          <a:xfrm>
            <a:off x="457200" y="549275"/>
            <a:ext cx="8229600" cy="5576888"/>
          </a:xfrm>
        </p:spPr>
        <p:txBody>
          <a:bodyPr/>
          <a:lstStyle/>
          <a:p>
            <a:pPr eaLnBrk="1" hangingPunct="1">
              <a:lnSpc>
                <a:spcPct val="80000"/>
              </a:lnSpc>
            </a:pPr>
            <a:r>
              <a:rPr lang="tr-TR" sz="2800" i="1" smtClean="0"/>
              <a:t>Acele karar vermeyin.O zaman sizin de herkesten farkınız kalmaz. Hayatın küçük bir parçasına bakıp tamamı hakkında karar vermekten kaçının.</a:t>
            </a:r>
          </a:p>
          <a:p>
            <a:pPr eaLnBrk="1" hangingPunct="1">
              <a:lnSpc>
                <a:spcPct val="80000"/>
              </a:lnSpc>
            </a:pPr>
            <a:r>
              <a:rPr lang="tr-TR" sz="2800" i="1" smtClean="0"/>
              <a:t> </a:t>
            </a:r>
            <a:r>
              <a:rPr lang="tr-TR" sz="2800" i="1" u="sng" smtClean="0"/>
              <a:t>Karar, aklın durması halidir</a:t>
            </a:r>
            <a:r>
              <a:rPr lang="tr-TR" sz="2800" i="1" smtClean="0"/>
              <a:t>. Karar verdiniz mi, akıl düşünmeyi, dolayısı ile gelişmeyi durdurur. Buna rağmen </a:t>
            </a:r>
            <a:r>
              <a:rPr lang="tr-TR" sz="2800" i="1" u="sng" smtClean="0"/>
              <a:t>akıl insanı daima karara zorlar</a:t>
            </a:r>
            <a:r>
              <a:rPr lang="tr-TR" sz="2800" i="1" smtClean="0"/>
              <a:t>. </a:t>
            </a:r>
            <a:r>
              <a:rPr lang="tr-TR" i="1" smtClean="0">
                <a:solidFill>
                  <a:srgbClr val="FF0066"/>
                </a:solidFill>
              </a:rPr>
              <a:t>Çünkü gelişme halinde olmak tehlikelidir ve insanı huzursuz yapar, hep bitmesini istersiniz</a:t>
            </a:r>
            <a:r>
              <a:rPr lang="tr-TR" sz="2800" i="1" smtClean="0">
                <a:solidFill>
                  <a:srgbClr val="FF0066"/>
                </a:solidFill>
              </a:rPr>
              <a:t>.</a:t>
            </a:r>
            <a:r>
              <a:rPr lang="tr-TR" sz="2800" i="1" smtClean="0"/>
              <a:t> Oysa gezi asla sona ermez. Bir yol biterken yenisi başlar. Bir kapı kapanırken, başkası açılır. Bir hedefe ulaşırsınız ve daha yüksek bir hedefin hemen oracıkta olduğunu görürsünüz</a:t>
            </a:r>
            <a:r>
              <a:rPr lang="tr-TR" sz="2800" smtClean="0"/>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5 Slayt Numarası Yer Tutucusu"/>
          <p:cNvSpPr>
            <a:spLocks noGrp="1"/>
          </p:cNvSpPr>
          <p:nvPr>
            <p:ph type="sldNum" sz="quarter" idx="12"/>
          </p:nvPr>
        </p:nvSpPr>
        <p:spPr>
          <a:noFill/>
        </p:spPr>
        <p:txBody>
          <a:bodyPr/>
          <a:lstStyle/>
          <a:p>
            <a:fld id="{07783B89-9A06-43A9-B880-7F0BA94585DF}" type="slidenum">
              <a:rPr lang="tr-TR"/>
              <a:pPr/>
              <a:t>74</a:t>
            </a:fld>
            <a:endParaRPr lang="tr-TR"/>
          </a:p>
        </p:txBody>
      </p:sp>
      <p:sp>
        <p:nvSpPr>
          <p:cNvPr id="78851" name="Rectangle 2"/>
          <p:cNvSpPr>
            <a:spLocks noGrp="1" noChangeArrowheads="1"/>
          </p:cNvSpPr>
          <p:nvPr>
            <p:ph type="title"/>
          </p:nvPr>
        </p:nvSpPr>
        <p:spPr>
          <a:xfrm>
            <a:off x="457200" y="476250"/>
            <a:ext cx="8229600" cy="1584325"/>
          </a:xfrm>
        </p:spPr>
        <p:txBody>
          <a:bodyPr>
            <a:normAutofit fontScale="90000"/>
          </a:bodyPr>
          <a:lstStyle/>
          <a:p>
            <a:pPr eaLnBrk="1" hangingPunct="1"/>
            <a:r>
              <a:rPr lang="tr-TR" sz="4000" b="1" smtClean="0"/>
              <a:t>40-Kanıt ve nedenlerin yeterli olduğu durumlarda duruş içine girme veya duruş değiştirme</a:t>
            </a:r>
            <a:r>
              <a:rPr lang="tr-TR" sz="4000" smtClean="0"/>
              <a:t/>
            </a:r>
            <a:br>
              <a:rPr lang="tr-TR" sz="4000" smtClean="0"/>
            </a:br>
            <a:endParaRPr lang="tr-TR" sz="4000" smtClean="0"/>
          </a:p>
        </p:txBody>
      </p:sp>
      <p:sp>
        <p:nvSpPr>
          <p:cNvPr id="78852" name="Rectangle 3"/>
          <p:cNvSpPr>
            <a:spLocks noGrp="1" noChangeArrowheads="1"/>
          </p:cNvSpPr>
          <p:nvPr>
            <p:ph type="body" idx="1"/>
          </p:nvPr>
        </p:nvSpPr>
        <p:spPr>
          <a:xfrm>
            <a:off x="457200" y="2060575"/>
            <a:ext cx="8229600" cy="4065588"/>
          </a:xfrm>
        </p:spPr>
        <p:txBody>
          <a:bodyPr/>
          <a:lstStyle/>
          <a:p>
            <a:pPr algn="ctr" eaLnBrk="1" hangingPunct="1">
              <a:lnSpc>
                <a:spcPct val="90000"/>
              </a:lnSpc>
              <a:buFontTx/>
              <a:buNone/>
            </a:pPr>
            <a:r>
              <a:rPr lang="tr-TR" sz="2800" smtClean="0"/>
              <a:t>Kritik düşünebilen bireyler kendi düşüncelerinde çelişki, tutarsızlık ve yanlışlar olabileceğinin sağlıklı düşünebilmek için bu tutarsızlık ve yanlışları </a:t>
            </a:r>
            <a:r>
              <a:rPr lang="tr-TR" sz="3600" smtClean="0">
                <a:solidFill>
                  <a:schemeClr val="hlink"/>
                </a:solidFill>
              </a:rPr>
              <a:t>dürüstçe kabul etmeleri</a:t>
            </a:r>
            <a:r>
              <a:rPr lang="tr-TR" sz="2800" smtClean="0"/>
              <a:t> gerektiğinin farkındadırlar. Kritik düşünen bireyler </a:t>
            </a:r>
            <a:r>
              <a:rPr lang="tr-TR" smtClean="0">
                <a:solidFill>
                  <a:srgbClr val="FF00FF"/>
                </a:solidFill>
              </a:rPr>
              <a:t>kanıt ya da nedenler yeterliyse</a:t>
            </a:r>
            <a:r>
              <a:rPr lang="tr-TR" sz="2800" smtClean="0"/>
              <a:t> </a:t>
            </a:r>
            <a:r>
              <a:rPr lang="tr-TR" u="sng" smtClean="0"/>
              <a:t>düşüncelerini değiştirirler</a:t>
            </a:r>
            <a:r>
              <a:rPr lang="tr-TR" sz="2800" smtClean="0"/>
              <a:t>.(Kabul etmiş gibi görünüp de gereğini yapma noktasında ‘’ ben almayayım’’ demezler.)</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5 Slayt Numarası Yer Tutucusu"/>
          <p:cNvSpPr>
            <a:spLocks noGrp="1"/>
          </p:cNvSpPr>
          <p:nvPr>
            <p:ph type="sldNum" sz="quarter" idx="12"/>
          </p:nvPr>
        </p:nvSpPr>
        <p:spPr>
          <a:noFill/>
        </p:spPr>
        <p:txBody>
          <a:bodyPr/>
          <a:lstStyle/>
          <a:p>
            <a:fld id="{20C37D25-2C30-42A7-BDA9-1E80084A47B5}" type="slidenum">
              <a:rPr lang="tr-TR"/>
              <a:pPr/>
              <a:t>75</a:t>
            </a:fld>
            <a:endParaRPr lang="tr-TR"/>
          </a:p>
        </p:txBody>
      </p:sp>
      <p:sp>
        <p:nvSpPr>
          <p:cNvPr id="79875" name="Rectangle 2"/>
          <p:cNvSpPr>
            <a:spLocks noGrp="1" noChangeArrowheads="1"/>
          </p:cNvSpPr>
          <p:nvPr>
            <p:ph type="title"/>
          </p:nvPr>
        </p:nvSpPr>
        <p:spPr>
          <a:xfrm>
            <a:off x="457200" y="692150"/>
            <a:ext cx="8229600" cy="865188"/>
          </a:xfrm>
        </p:spPr>
        <p:txBody>
          <a:bodyPr>
            <a:normAutofit fontScale="90000"/>
          </a:bodyPr>
          <a:lstStyle/>
          <a:p>
            <a:pPr eaLnBrk="1" hangingPunct="1"/>
            <a:r>
              <a:rPr lang="tr-TR" sz="4000" b="1" smtClean="0"/>
              <a:t>41-</a:t>
            </a:r>
            <a:r>
              <a:rPr lang="en-US" sz="4000" b="1" smtClean="0"/>
              <a:t> Konunun izin verdiği ölçüde kesinlik ara</a:t>
            </a:r>
            <a:r>
              <a:rPr lang="tr-TR" sz="4000" b="1" smtClean="0"/>
              <a:t>rlar</a:t>
            </a:r>
            <a:r>
              <a:rPr lang="tr-TR" sz="4000" smtClean="0"/>
              <a:t/>
            </a:r>
            <a:br>
              <a:rPr lang="tr-TR" sz="4000" smtClean="0"/>
            </a:br>
            <a:endParaRPr lang="tr-TR" sz="4000" smtClean="0"/>
          </a:p>
        </p:txBody>
      </p:sp>
      <p:sp>
        <p:nvSpPr>
          <p:cNvPr id="79876" name="Rectangle 3"/>
          <p:cNvSpPr>
            <a:spLocks noGrp="1" noChangeArrowheads="1"/>
          </p:cNvSpPr>
          <p:nvPr>
            <p:ph type="body" idx="1"/>
          </p:nvPr>
        </p:nvSpPr>
        <p:spPr>
          <a:xfrm>
            <a:off x="457200" y="2205038"/>
            <a:ext cx="8229600" cy="3921125"/>
          </a:xfrm>
        </p:spPr>
        <p:txBody>
          <a:bodyPr/>
          <a:lstStyle/>
          <a:p>
            <a:pPr eaLnBrk="1" hangingPunct="1">
              <a:buFontTx/>
              <a:buNone/>
            </a:pPr>
            <a:r>
              <a:rPr lang="tr-TR" smtClean="0"/>
              <a:t>Kritik düşünebilen bireyler olanaklı ve gerekli olduğu ölçüde bir durum veya düşünceyi </a:t>
            </a:r>
            <a:r>
              <a:rPr lang="tr-TR" smtClean="0">
                <a:solidFill>
                  <a:srgbClr val="008080"/>
                </a:solidFill>
              </a:rPr>
              <a:t>derinlemesine</a:t>
            </a:r>
            <a:r>
              <a:rPr lang="tr-TR" smtClean="0"/>
              <a:t> incelerler. </a:t>
            </a:r>
            <a:r>
              <a:rPr lang="tr-TR" smtClean="0">
                <a:solidFill>
                  <a:srgbClr val="FF00FF"/>
                </a:solidFill>
              </a:rPr>
              <a:t>konunun izin verdiği ölçüde</a:t>
            </a:r>
            <a:r>
              <a:rPr lang="tr-TR" smtClean="0"/>
              <a:t> </a:t>
            </a:r>
            <a:r>
              <a:rPr lang="tr-TR" u="sng" smtClean="0"/>
              <a:t>kesinlik ararlar</a:t>
            </a:r>
            <a:r>
              <a:rPr lang="tr-TR" smtClean="0"/>
              <a:t>, kesin yargılarda bulunmaya çalışırlar.</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5 Slayt Numarası Yer Tutucusu"/>
          <p:cNvSpPr>
            <a:spLocks noGrp="1"/>
          </p:cNvSpPr>
          <p:nvPr>
            <p:ph type="sldNum" sz="quarter" idx="12"/>
          </p:nvPr>
        </p:nvSpPr>
        <p:spPr>
          <a:noFill/>
        </p:spPr>
        <p:txBody>
          <a:bodyPr/>
          <a:lstStyle/>
          <a:p>
            <a:fld id="{E10EF1ED-F691-4A27-98EF-F2837FB6F5EC}" type="slidenum">
              <a:rPr lang="tr-TR"/>
              <a:pPr/>
              <a:t>76</a:t>
            </a:fld>
            <a:endParaRPr lang="tr-TR"/>
          </a:p>
        </p:txBody>
      </p:sp>
      <p:sp>
        <p:nvSpPr>
          <p:cNvPr id="80899" name="Rectangle 2"/>
          <p:cNvSpPr>
            <a:spLocks noGrp="1" noChangeArrowheads="1"/>
          </p:cNvSpPr>
          <p:nvPr>
            <p:ph type="title"/>
          </p:nvPr>
        </p:nvSpPr>
        <p:spPr>
          <a:xfrm>
            <a:off x="457200" y="404813"/>
            <a:ext cx="8229600" cy="1871662"/>
          </a:xfrm>
        </p:spPr>
        <p:txBody>
          <a:bodyPr/>
          <a:lstStyle/>
          <a:p>
            <a:pPr eaLnBrk="1" hangingPunct="1"/>
            <a:r>
              <a:rPr lang="tr-TR" sz="3600" b="1" smtClean="0"/>
              <a:t>42- Diğer insanların duygularına, bilgi ve kültür düzeylerine duyarlıdır</a:t>
            </a:r>
            <a:endParaRPr lang="tr-TR" sz="3600" smtClean="0"/>
          </a:p>
        </p:txBody>
      </p:sp>
      <p:sp>
        <p:nvSpPr>
          <p:cNvPr id="80900" name="Rectangle 3"/>
          <p:cNvSpPr>
            <a:spLocks noGrp="1" noChangeArrowheads="1"/>
          </p:cNvSpPr>
          <p:nvPr>
            <p:ph type="body" idx="1"/>
          </p:nvPr>
        </p:nvSpPr>
        <p:spPr>
          <a:xfrm>
            <a:off x="457200" y="2492375"/>
            <a:ext cx="8229600" cy="4365625"/>
          </a:xfrm>
        </p:spPr>
        <p:txBody>
          <a:bodyPr/>
          <a:lstStyle/>
          <a:p>
            <a:pPr eaLnBrk="1" hangingPunct="1">
              <a:lnSpc>
                <a:spcPct val="90000"/>
              </a:lnSpc>
            </a:pPr>
            <a:r>
              <a:rPr lang="tr-TR" smtClean="0"/>
              <a:t>Kritik düşünebilen bireyler </a:t>
            </a:r>
            <a:r>
              <a:rPr lang="tr-TR" smtClean="0">
                <a:solidFill>
                  <a:srgbClr val="CC3300"/>
                </a:solidFill>
              </a:rPr>
              <a:t>diğer bireylerin düşüncelerini ve eylemlerini anlamaya çalışırlar.</a:t>
            </a:r>
            <a:r>
              <a:rPr lang="tr-TR" smtClean="0"/>
              <a:t> İnsanların bilgi ve kültür düzeyleri hakkında doğru yargıda bulunabilmek için insanların duygularını, bilgi, ve kültür düzeylerini anlamaya çalışmak gerekmektedir. Kritik düşünen bireyler diğer insanların duygularına, bilgi ve kültür düzeylerine duyarlıdırlar</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5 Slayt Numarası Yer Tutucusu"/>
          <p:cNvSpPr>
            <a:spLocks noGrp="1"/>
          </p:cNvSpPr>
          <p:nvPr>
            <p:ph type="sldNum" sz="quarter" idx="12"/>
          </p:nvPr>
        </p:nvSpPr>
        <p:spPr>
          <a:noFill/>
        </p:spPr>
        <p:txBody>
          <a:bodyPr/>
          <a:lstStyle/>
          <a:p>
            <a:fld id="{5050375C-8B12-471C-BDC7-5B562FD51A5B}" type="slidenum">
              <a:rPr lang="tr-TR"/>
              <a:pPr/>
              <a:t>77</a:t>
            </a:fld>
            <a:endParaRPr lang="tr-TR"/>
          </a:p>
        </p:txBody>
      </p:sp>
      <p:sp>
        <p:nvSpPr>
          <p:cNvPr id="81923" name="Rectangle 2"/>
          <p:cNvSpPr>
            <a:spLocks noGrp="1" noChangeArrowheads="1"/>
          </p:cNvSpPr>
          <p:nvPr>
            <p:ph type="title"/>
          </p:nvPr>
        </p:nvSpPr>
        <p:spPr/>
        <p:txBody>
          <a:bodyPr/>
          <a:lstStyle/>
          <a:p>
            <a:pPr eaLnBrk="1" hangingPunct="1"/>
            <a:endParaRPr lang="tr-TR" smtClean="0"/>
          </a:p>
        </p:txBody>
      </p:sp>
      <p:sp>
        <p:nvSpPr>
          <p:cNvPr id="81924" name="Rectangle 3"/>
          <p:cNvSpPr>
            <a:spLocks noGrp="1" noChangeArrowheads="1"/>
          </p:cNvSpPr>
          <p:nvPr>
            <p:ph type="body" idx="1"/>
          </p:nvPr>
        </p:nvSpPr>
        <p:spPr>
          <a:xfrm>
            <a:off x="0" y="0"/>
            <a:ext cx="9144000" cy="6858000"/>
          </a:xfrm>
        </p:spPr>
        <p:txBody>
          <a:bodyPr/>
          <a:lstStyle/>
          <a:p>
            <a:pPr eaLnBrk="1" hangingPunct="1"/>
            <a:endParaRPr lang="tr-TR" smtClean="0"/>
          </a:p>
        </p:txBody>
      </p:sp>
      <p:pic>
        <p:nvPicPr>
          <p:cNvPr id="81925" name="Picture 4" descr="ATT6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26" name="Rectangle 5"/>
          <p:cNvSpPr>
            <a:spLocks noChangeArrowheads="1"/>
          </p:cNvSpPr>
          <p:nvPr/>
        </p:nvSpPr>
        <p:spPr bwMode="auto">
          <a:xfrm>
            <a:off x="1597025" y="3246438"/>
            <a:ext cx="5949950" cy="366712"/>
          </a:xfrm>
          <a:prstGeom prst="rect">
            <a:avLst/>
          </a:prstGeom>
          <a:noFill/>
          <a:ln w="9525">
            <a:noFill/>
            <a:miter lim="800000"/>
            <a:headEnd/>
            <a:tailEnd/>
          </a:ln>
        </p:spPr>
        <p:txBody>
          <a:bodyPr wrap="none" anchor="ctr">
            <a:spAutoFit/>
          </a:bodyPr>
          <a:lstStyle/>
          <a:p>
            <a:r>
              <a:rPr lang="tr-TR"/>
              <a:t>Unutmayın ki hepsinin bir canı var, hepsi bir şey bekliyor!</a:t>
            </a:r>
          </a:p>
        </p:txBody>
      </p:sp>
      <p:sp>
        <p:nvSpPr>
          <p:cNvPr id="81927" name="Rectangle 6"/>
          <p:cNvSpPr>
            <a:spLocks noChangeArrowheads="1"/>
          </p:cNvSpPr>
          <p:nvPr/>
        </p:nvSpPr>
        <p:spPr bwMode="auto">
          <a:xfrm>
            <a:off x="1597025" y="3246438"/>
            <a:ext cx="5949950" cy="366712"/>
          </a:xfrm>
          <a:prstGeom prst="rect">
            <a:avLst/>
          </a:prstGeom>
          <a:noFill/>
          <a:ln w="9525">
            <a:noFill/>
            <a:miter lim="800000"/>
            <a:headEnd/>
            <a:tailEnd/>
          </a:ln>
        </p:spPr>
        <p:txBody>
          <a:bodyPr wrap="none" anchor="ctr">
            <a:spAutoFit/>
          </a:bodyPr>
          <a:lstStyle/>
          <a:p>
            <a:r>
              <a:rPr lang="tr-TR"/>
              <a:t>Unutmayın ki hepsinin bir canı var, hepsi bir şey bekliyor!</a:t>
            </a:r>
          </a:p>
        </p:txBody>
      </p:sp>
      <p:sp>
        <p:nvSpPr>
          <p:cNvPr id="81928" name="Rectangle 7"/>
          <p:cNvSpPr>
            <a:spLocks noChangeArrowheads="1"/>
          </p:cNvSpPr>
          <p:nvPr/>
        </p:nvSpPr>
        <p:spPr bwMode="auto">
          <a:xfrm>
            <a:off x="1597025" y="3246438"/>
            <a:ext cx="5949950" cy="366712"/>
          </a:xfrm>
          <a:prstGeom prst="rect">
            <a:avLst/>
          </a:prstGeom>
          <a:noFill/>
          <a:ln w="9525">
            <a:noFill/>
            <a:miter lim="800000"/>
            <a:headEnd/>
            <a:tailEnd/>
          </a:ln>
        </p:spPr>
        <p:txBody>
          <a:bodyPr wrap="none" anchor="ctr">
            <a:spAutoFit/>
          </a:bodyPr>
          <a:lstStyle/>
          <a:p>
            <a:r>
              <a:rPr lang="tr-TR"/>
              <a:t>Unutmayın ki hepsinin bir canı var, hepsi bir şey bekliyor!</a:t>
            </a:r>
          </a:p>
        </p:txBody>
      </p:sp>
      <p:sp>
        <p:nvSpPr>
          <p:cNvPr id="81929" name="Rectangle 8"/>
          <p:cNvSpPr>
            <a:spLocks noChangeArrowheads="1"/>
          </p:cNvSpPr>
          <p:nvPr/>
        </p:nvSpPr>
        <p:spPr bwMode="auto">
          <a:xfrm>
            <a:off x="0" y="258763"/>
            <a:ext cx="8318500" cy="519112"/>
          </a:xfrm>
          <a:prstGeom prst="rect">
            <a:avLst/>
          </a:prstGeom>
          <a:noFill/>
          <a:ln w="9525">
            <a:noFill/>
            <a:miter lim="800000"/>
            <a:headEnd/>
            <a:tailEnd/>
          </a:ln>
        </p:spPr>
        <p:txBody>
          <a:bodyPr wrap="none" anchor="ctr">
            <a:spAutoFit/>
          </a:bodyPr>
          <a:lstStyle/>
          <a:p>
            <a:r>
              <a:rPr lang="tr-TR" sz="2400"/>
              <a:t>Unutmayın ki hepsinin bir </a:t>
            </a:r>
            <a:r>
              <a:rPr lang="tr-TR" sz="2800"/>
              <a:t>canı</a:t>
            </a:r>
            <a:r>
              <a:rPr lang="tr-TR" sz="2400"/>
              <a:t> var, hepsi </a:t>
            </a:r>
            <a:r>
              <a:rPr lang="tr-TR" sz="2800"/>
              <a:t>bir şey bekliyor</a:t>
            </a:r>
            <a:r>
              <a:rPr lang="tr-TR" sz="2400"/>
              <a: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5 Slayt Numarası Yer Tutucusu"/>
          <p:cNvSpPr>
            <a:spLocks noGrp="1"/>
          </p:cNvSpPr>
          <p:nvPr>
            <p:ph type="sldNum" sz="quarter" idx="12"/>
          </p:nvPr>
        </p:nvSpPr>
        <p:spPr>
          <a:noFill/>
        </p:spPr>
        <p:txBody>
          <a:bodyPr/>
          <a:lstStyle/>
          <a:p>
            <a:fld id="{40F7A9C4-E918-4E2A-BC6E-66B9D5FD770D}" type="slidenum">
              <a:rPr lang="tr-TR"/>
              <a:pPr/>
              <a:t>78</a:t>
            </a:fld>
            <a:endParaRPr lang="tr-TR"/>
          </a:p>
        </p:txBody>
      </p:sp>
      <p:sp>
        <p:nvSpPr>
          <p:cNvPr id="82947" name="Rectangle 2"/>
          <p:cNvSpPr>
            <a:spLocks noGrp="1" noChangeArrowheads="1"/>
          </p:cNvSpPr>
          <p:nvPr>
            <p:ph type="title"/>
          </p:nvPr>
        </p:nvSpPr>
        <p:spPr/>
        <p:txBody>
          <a:bodyPr/>
          <a:lstStyle/>
          <a:p>
            <a:pPr eaLnBrk="1" hangingPunct="1"/>
            <a:r>
              <a:rPr lang="tr-TR" smtClean="0"/>
              <a:t>43-DİKKATLİDİR!</a:t>
            </a:r>
          </a:p>
        </p:txBody>
      </p:sp>
      <p:sp>
        <p:nvSpPr>
          <p:cNvPr id="82948" name="Rectangle 3"/>
          <p:cNvSpPr>
            <a:spLocks noGrp="1" noChangeArrowheads="1"/>
          </p:cNvSpPr>
          <p:nvPr>
            <p:ph type="body" idx="1"/>
          </p:nvPr>
        </p:nvSpPr>
        <p:spPr/>
        <p:txBody>
          <a:bodyPr/>
          <a:lstStyle/>
          <a:p>
            <a:pPr eaLnBrk="1" hangingPunct="1"/>
            <a:endParaRPr lang="tr-TR" smtClean="0"/>
          </a:p>
        </p:txBody>
      </p:sp>
      <p:pic>
        <p:nvPicPr>
          <p:cNvPr id="82949" name="Picture 4" descr="karikatur45sy9"/>
          <p:cNvPicPr>
            <a:picLocks noChangeAspect="1" noChangeArrowheads="1"/>
          </p:cNvPicPr>
          <p:nvPr/>
        </p:nvPicPr>
        <p:blipFill>
          <a:blip r:embed="rId2" cstate="print"/>
          <a:srcRect/>
          <a:stretch>
            <a:fillRect/>
          </a:stretch>
        </p:blipFill>
        <p:spPr bwMode="auto">
          <a:xfrm>
            <a:off x="250825" y="1439863"/>
            <a:ext cx="8642350" cy="558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5 Slayt Numarası Yer Tutucusu"/>
          <p:cNvSpPr>
            <a:spLocks noGrp="1"/>
          </p:cNvSpPr>
          <p:nvPr>
            <p:ph type="sldNum" sz="quarter" idx="12"/>
          </p:nvPr>
        </p:nvSpPr>
        <p:spPr>
          <a:noFill/>
        </p:spPr>
        <p:txBody>
          <a:bodyPr/>
          <a:lstStyle/>
          <a:p>
            <a:fld id="{B2ED8D8C-E2E2-48D5-88AA-DA40F31E614A}" type="slidenum">
              <a:rPr lang="tr-TR"/>
              <a:pPr/>
              <a:t>79</a:t>
            </a:fld>
            <a:endParaRPr lang="tr-TR"/>
          </a:p>
        </p:txBody>
      </p:sp>
      <p:sp>
        <p:nvSpPr>
          <p:cNvPr id="83971" name="Rectangle 2"/>
          <p:cNvSpPr>
            <a:spLocks noGrp="1" noChangeArrowheads="1"/>
          </p:cNvSpPr>
          <p:nvPr>
            <p:ph type="title"/>
          </p:nvPr>
        </p:nvSpPr>
        <p:spPr>
          <a:xfrm>
            <a:off x="395288" y="-315913"/>
            <a:ext cx="8229600" cy="1143001"/>
          </a:xfrm>
        </p:spPr>
        <p:txBody>
          <a:bodyPr/>
          <a:lstStyle/>
          <a:p>
            <a:pPr eaLnBrk="1" hangingPunct="1"/>
            <a:endParaRPr lang="tr-TR" smtClean="0"/>
          </a:p>
        </p:txBody>
      </p:sp>
      <p:sp>
        <p:nvSpPr>
          <p:cNvPr id="83972" name="Rectangle 3"/>
          <p:cNvSpPr>
            <a:spLocks noGrp="1" noChangeArrowheads="1"/>
          </p:cNvSpPr>
          <p:nvPr>
            <p:ph type="body" idx="1"/>
          </p:nvPr>
        </p:nvSpPr>
        <p:spPr/>
        <p:txBody>
          <a:bodyPr/>
          <a:lstStyle/>
          <a:p>
            <a:pPr eaLnBrk="1" hangingPunct="1"/>
            <a:endParaRPr lang="tr-TR" smtClean="0"/>
          </a:p>
        </p:txBody>
      </p:sp>
      <p:pic>
        <p:nvPicPr>
          <p:cNvPr id="83973" name="Picture 4" descr="merak-kazandirir"/>
          <p:cNvPicPr>
            <a:picLocks noChangeAspect="1" noChangeArrowheads="1"/>
          </p:cNvPicPr>
          <p:nvPr/>
        </p:nvPicPr>
        <p:blipFill>
          <a:blip r:embed="rId2" cstate="print"/>
          <a:srcRect/>
          <a:stretch>
            <a:fillRect/>
          </a:stretch>
        </p:blipFill>
        <p:spPr bwMode="auto">
          <a:xfrm>
            <a:off x="-828675" y="73025"/>
            <a:ext cx="10729913" cy="7532688"/>
          </a:xfrm>
          <a:prstGeom prst="rect">
            <a:avLst/>
          </a:prstGeom>
          <a:noFill/>
          <a:ln w="9525">
            <a:noFill/>
            <a:miter lim="800000"/>
            <a:headEnd/>
            <a:tailEnd/>
          </a:ln>
        </p:spPr>
      </p:pic>
      <p:sp>
        <p:nvSpPr>
          <p:cNvPr id="83974" name="Rectangle 5"/>
          <p:cNvSpPr>
            <a:spLocks noChangeArrowheads="1"/>
          </p:cNvSpPr>
          <p:nvPr/>
        </p:nvSpPr>
        <p:spPr bwMode="auto">
          <a:xfrm>
            <a:off x="539750" y="111125"/>
            <a:ext cx="3867150" cy="641350"/>
          </a:xfrm>
          <a:prstGeom prst="rect">
            <a:avLst/>
          </a:prstGeom>
          <a:noFill/>
          <a:ln w="9525">
            <a:noFill/>
            <a:miter lim="800000"/>
            <a:headEnd/>
            <a:tailEnd/>
          </a:ln>
        </p:spPr>
        <p:txBody>
          <a:bodyPr wrap="none">
            <a:spAutoFit/>
          </a:bodyPr>
          <a:lstStyle/>
          <a:p>
            <a:r>
              <a:rPr lang="tr-TR" sz="3600" b="1">
                <a:solidFill>
                  <a:schemeClr val="tx2"/>
                </a:solidFill>
              </a:rPr>
              <a:t>44-MERAKLIDIR!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NEDİR KAD?</a:t>
            </a:r>
            <a:br>
              <a:rPr lang="tr-TR" dirty="0" smtClean="0"/>
            </a:b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İnsanlar genellikle mevcut düşünme yeteneklerinden memnundurlar. Bu nedenle onu geliştirmeyi düşünmezler. Bunu aşmak için, önce sistematik düşünür olmaya niyet etmek gerekir. Niyet ilk adımdır. Bu hem kolay hem de zordur. Bunu istemek henüz doğru düşünebilir olmadığınızı kabul etmek anlamına gelir. Doğru düşünme becerileri kazanmak gerçekten önemlidir. Ancak bundan daha önemlisi, düşünme becerilerini geliştirme fikrine, sahip olmaktır. Bu bir öz-imajdır. Uygulama becerisidir (De Bono E, 1997).</a:t>
            </a:r>
          </a:p>
          <a:p>
            <a:r>
              <a:rPr lang="tr-TR" dirty="0" smtClean="0"/>
              <a:t>Bütün bu tanımlamaların sonucuna göre kritik-analitik düşünmek; bir konuyu, sorunu ya da problemi alt başlıklarına ayrıştırıp tümden gelimle ve her bir başlığı ayrı ayrı irdeleyip eleştirerek ve her biri arasındaki bağlantıları gerçekçi kanıtlarıyla ortaya koyarak, yani tüme varımla düşünmek ve değerlendirmektir.</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5 Slayt Numarası Yer Tutucusu"/>
          <p:cNvSpPr>
            <a:spLocks noGrp="1"/>
          </p:cNvSpPr>
          <p:nvPr>
            <p:ph type="sldNum" sz="quarter" idx="12"/>
          </p:nvPr>
        </p:nvSpPr>
        <p:spPr>
          <a:noFill/>
        </p:spPr>
        <p:txBody>
          <a:bodyPr/>
          <a:lstStyle/>
          <a:p>
            <a:fld id="{969F2878-5CF7-47DE-8A0B-DE2BB1F12581}" type="slidenum">
              <a:rPr lang="tr-TR"/>
              <a:pPr/>
              <a:t>80</a:t>
            </a:fld>
            <a:endParaRPr lang="tr-TR"/>
          </a:p>
        </p:txBody>
      </p:sp>
      <p:sp>
        <p:nvSpPr>
          <p:cNvPr id="84995" name="Rectangle 2"/>
          <p:cNvSpPr>
            <a:spLocks noGrp="1" noChangeArrowheads="1"/>
          </p:cNvSpPr>
          <p:nvPr>
            <p:ph type="title"/>
          </p:nvPr>
        </p:nvSpPr>
        <p:spPr/>
        <p:txBody>
          <a:bodyPr/>
          <a:lstStyle/>
          <a:p>
            <a:pPr eaLnBrk="1" hangingPunct="1"/>
            <a:r>
              <a:rPr lang="tr-TR" smtClean="0"/>
              <a:t>45-</a:t>
            </a:r>
            <a:r>
              <a:rPr lang="en-US" smtClean="0"/>
              <a:t>AÇIK GÖRÜŞLÜDÜR</a:t>
            </a:r>
            <a:endParaRPr lang="tr-TR" smtClean="0"/>
          </a:p>
        </p:txBody>
      </p:sp>
      <p:sp>
        <p:nvSpPr>
          <p:cNvPr id="84996" name="Rectangle 3"/>
          <p:cNvSpPr>
            <a:spLocks noGrp="1" noChangeArrowheads="1"/>
          </p:cNvSpPr>
          <p:nvPr>
            <p:ph type="body" idx="1"/>
          </p:nvPr>
        </p:nvSpPr>
        <p:spPr/>
        <p:txBody>
          <a:bodyPr/>
          <a:lstStyle/>
          <a:p>
            <a:pPr eaLnBrk="1" hangingPunct="1"/>
            <a:endParaRPr lang="tr-TR" smtClean="0"/>
          </a:p>
        </p:txBody>
      </p:sp>
      <p:pic>
        <p:nvPicPr>
          <p:cNvPr id="84997" name="Picture 4" descr="193"/>
          <p:cNvPicPr>
            <a:picLocks noChangeAspect="1" noChangeArrowheads="1"/>
          </p:cNvPicPr>
          <p:nvPr/>
        </p:nvPicPr>
        <p:blipFill>
          <a:blip r:embed="rId2" cstate="print"/>
          <a:srcRect/>
          <a:stretch>
            <a:fillRect/>
          </a:stretch>
        </p:blipFill>
        <p:spPr bwMode="auto">
          <a:xfrm>
            <a:off x="0" y="1268413"/>
            <a:ext cx="9144000" cy="558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5 Slayt Numarası Yer Tutucusu"/>
          <p:cNvSpPr>
            <a:spLocks noGrp="1"/>
          </p:cNvSpPr>
          <p:nvPr>
            <p:ph type="sldNum" sz="quarter" idx="12"/>
          </p:nvPr>
        </p:nvSpPr>
        <p:spPr>
          <a:noFill/>
        </p:spPr>
        <p:txBody>
          <a:bodyPr/>
          <a:lstStyle/>
          <a:p>
            <a:fld id="{A61D1BA9-BD75-497C-B389-99E1EAFEECA9}" type="slidenum">
              <a:rPr lang="tr-TR"/>
              <a:pPr/>
              <a:t>81</a:t>
            </a:fld>
            <a:endParaRPr lang="tr-TR"/>
          </a:p>
        </p:txBody>
      </p:sp>
      <p:sp>
        <p:nvSpPr>
          <p:cNvPr id="86019" name="Rectangle 2"/>
          <p:cNvSpPr>
            <a:spLocks noGrp="1" noChangeArrowheads="1"/>
          </p:cNvSpPr>
          <p:nvPr>
            <p:ph type="title"/>
          </p:nvPr>
        </p:nvSpPr>
        <p:spPr/>
        <p:txBody>
          <a:bodyPr/>
          <a:lstStyle/>
          <a:p>
            <a:pPr eaLnBrk="1" hangingPunct="1"/>
            <a:r>
              <a:rPr lang="tr-TR" smtClean="0"/>
              <a:t>46-</a:t>
            </a:r>
            <a:r>
              <a:rPr lang="en-US" smtClean="0"/>
              <a:t>ÇÖZÜMLEYİCİDİR</a:t>
            </a:r>
            <a:endParaRPr lang="tr-TR" smtClean="0"/>
          </a:p>
        </p:txBody>
      </p:sp>
      <p:sp>
        <p:nvSpPr>
          <p:cNvPr id="86020" name="Rectangle 3"/>
          <p:cNvSpPr>
            <a:spLocks noGrp="1" noChangeArrowheads="1"/>
          </p:cNvSpPr>
          <p:nvPr>
            <p:ph type="body" idx="1"/>
          </p:nvPr>
        </p:nvSpPr>
        <p:spPr/>
        <p:txBody>
          <a:bodyPr/>
          <a:lstStyle/>
          <a:p>
            <a:pPr eaLnBrk="1" hangingPunct="1"/>
            <a:endParaRPr lang="tr-TR" smtClean="0"/>
          </a:p>
        </p:txBody>
      </p:sp>
      <p:pic>
        <p:nvPicPr>
          <p:cNvPr id="86021" name="Picture 4" descr="3sapkasizcikmamabi"/>
          <p:cNvPicPr>
            <a:picLocks noChangeAspect="1" noChangeArrowheads="1"/>
          </p:cNvPicPr>
          <p:nvPr/>
        </p:nvPicPr>
        <p:blipFill>
          <a:blip r:embed="rId2" cstate="print"/>
          <a:srcRect/>
          <a:stretch>
            <a:fillRect/>
          </a:stretch>
        </p:blipFill>
        <p:spPr bwMode="auto">
          <a:xfrm>
            <a:off x="0" y="1268413"/>
            <a:ext cx="9144000" cy="558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5 Slayt Numarası Yer Tutucusu"/>
          <p:cNvSpPr>
            <a:spLocks noGrp="1"/>
          </p:cNvSpPr>
          <p:nvPr>
            <p:ph type="sldNum" sz="quarter" idx="12"/>
          </p:nvPr>
        </p:nvSpPr>
        <p:spPr>
          <a:noFill/>
        </p:spPr>
        <p:txBody>
          <a:bodyPr/>
          <a:lstStyle/>
          <a:p>
            <a:fld id="{F9ACE709-CC90-4BA6-92B1-3C1211E27159}" type="slidenum">
              <a:rPr lang="tr-TR"/>
              <a:pPr/>
              <a:t>82</a:t>
            </a:fld>
            <a:endParaRPr lang="tr-TR"/>
          </a:p>
        </p:txBody>
      </p:sp>
      <p:sp>
        <p:nvSpPr>
          <p:cNvPr id="87043" name="Rectangle 2"/>
          <p:cNvSpPr>
            <a:spLocks noGrp="1" noChangeArrowheads="1"/>
          </p:cNvSpPr>
          <p:nvPr>
            <p:ph type="title"/>
          </p:nvPr>
        </p:nvSpPr>
        <p:spPr>
          <a:xfrm>
            <a:off x="395288" y="0"/>
            <a:ext cx="8229600" cy="1143000"/>
          </a:xfrm>
        </p:spPr>
        <p:txBody>
          <a:bodyPr/>
          <a:lstStyle/>
          <a:p>
            <a:pPr eaLnBrk="1" hangingPunct="1"/>
            <a:r>
              <a:rPr lang="tr-TR" smtClean="0"/>
              <a:t>47-</a:t>
            </a:r>
            <a:r>
              <a:rPr lang="en-US" smtClean="0"/>
              <a:t>ÖZGÜVEN SAHİBİDİR</a:t>
            </a:r>
            <a:endParaRPr lang="tr-TR" smtClean="0"/>
          </a:p>
        </p:txBody>
      </p:sp>
      <p:sp>
        <p:nvSpPr>
          <p:cNvPr id="87044" name="Rectangle 3"/>
          <p:cNvSpPr>
            <a:spLocks noGrp="1" noChangeArrowheads="1"/>
          </p:cNvSpPr>
          <p:nvPr>
            <p:ph type="body" idx="1"/>
          </p:nvPr>
        </p:nvSpPr>
        <p:spPr/>
        <p:txBody>
          <a:bodyPr/>
          <a:lstStyle/>
          <a:p>
            <a:pPr eaLnBrk="1" hangingPunct="1"/>
            <a:endParaRPr lang="tr-TR" smtClean="0"/>
          </a:p>
        </p:txBody>
      </p:sp>
      <p:pic>
        <p:nvPicPr>
          <p:cNvPr id="87045" name="Picture 4" descr="16ek1"/>
          <p:cNvPicPr>
            <a:picLocks noChangeAspect="1" noChangeArrowheads="1"/>
          </p:cNvPicPr>
          <p:nvPr/>
        </p:nvPicPr>
        <p:blipFill>
          <a:blip r:embed="rId2" cstate="print"/>
          <a:srcRect/>
          <a:stretch>
            <a:fillRect/>
          </a:stretch>
        </p:blipFill>
        <p:spPr bwMode="auto">
          <a:xfrm>
            <a:off x="0" y="836613"/>
            <a:ext cx="9144000" cy="6021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5 Slayt Numarası Yer Tutucusu"/>
          <p:cNvSpPr>
            <a:spLocks noGrp="1"/>
          </p:cNvSpPr>
          <p:nvPr>
            <p:ph type="sldNum" sz="quarter" idx="12"/>
          </p:nvPr>
        </p:nvSpPr>
        <p:spPr>
          <a:noFill/>
        </p:spPr>
        <p:txBody>
          <a:bodyPr/>
          <a:lstStyle/>
          <a:p>
            <a:fld id="{B2C07D2D-3CA2-42F7-AC55-8A164025BC74}" type="slidenum">
              <a:rPr lang="tr-TR"/>
              <a:pPr/>
              <a:t>83</a:t>
            </a:fld>
            <a:endParaRPr lang="tr-TR"/>
          </a:p>
        </p:txBody>
      </p:sp>
      <p:sp>
        <p:nvSpPr>
          <p:cNvPr id="88067" name="Rectangle 2"/>
          <p:cNvSpPr>
            <a:spLocks noGrp="1" noChangeArrowheads="1"/>
          </p:cNvSpPr>
          <p:nvPr>
            <p:ph type="title"/>
          </p:nvPr>
        </p:nvSpPr>
        <p:spPr/>
        <p:txBody>
          <a:bodyPr/>
          <a:lstStyle/>
          <a:p>
            <a:pPr eaLnBrk="1" hangingPunct="1"/>
            <a:r>
              <a:rPr lang="tr-TR" smtClean="0"/>
              <a:t>48-Sistematik olma. </a:t>
            </a:r>
          </a:p>
        </p:txBody>
      </p:sp>
      <p:sp>
        <p:nvSpPr>
          <p:cNvPr id="88068" name="Rectangle 3"/>
          <p:cNvSpPr>
            <a:spLocks noGrp="1" noChangeArrowheads="1"/>
          </p:cNvSpPr>
          <p:nvPr>
            <p:ph type="body" idx="1"/>
          </p:nvPr>
        </p:nvSpPr>
        <p:spPr/>
        <p:txBody>
          <a:bodyPr/>
          <a:lstStyle/>
          <a:p>
            <a:pPr eaLnBrk="1" hangingPunct="1"/>
            <a:endParaRPr lang="tr-TR" smtClean="0"/>
          </a:p>
        </p:txBody>
      </p:sp>
      <p:pic>
        <p:nvPicPr>
          <p:cNvPr id="88069" name="Picture 4" descr="AKLINI KULLAN"/>
          <p:cNvPicPr>
            <a:picLocks noChangeAspect="1" noChangeArrowheads="1"/>
          </p:cNvPicPr>
          <p:nvPr/>
        </p:nvPicPr>
        <p:blipFill>
          <a:blip r:embed="rId2" cstate="print"/>
          <a:srcRect/>
          <a:stretch>
            <a:fillRect/>
          </a:stretch>
        </p:blipFill>
        <p:spPr bwMode="auto">
          <a:xfrm>
            <a:off x="0" y="1196975"/>
            <a:ext cx="9144000"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5 Slayt Numarası Yer Tutucusu"/>
          <p:cNvSpPr>
            <a:spLocks noGrp="1"/>
          </p:cNvSpPr>
          <p:nvPr>
            <p:ph type="sldNum" sz="quarter" idx="12"/>
          </p:nvPr>
        </p:nvSpPr>
        <p:spPr>
          <a:noFill/>
        </p:spPr>
        <p:txBody>
          <a:bodyPr/>
          <a:lstStyle/>
          <a:p>
            <a:fld id="{B2D2128F-A509-494A-B946-D618B1C913D3}" type="slidenum">
              <a:rPr lang="tr-TR"/>
              <a:pPr/>
              <a:t>84</a:t>
            </a:fld>
            <a:endParaRPr lang="tr-TR"/>
          </a:p>
        </p:txBody>
      </p:sp>
      <p:sp>
        <p:nvSpPr>
          <p:cNvPr id="89091" name="Rectangle 2"/>
          <p:cNvSpPr>
            <a:spLocks noGrp="1" noChangeArrowheads="1"/>
          </p:cNvSpPr>
          <p:nvPr>
            <p:ph type="title"/>
          </p:nvPr>
        </p:nvSpPr>
        <p:spPr/>
        <p:txBody>
          <a:bodyPr/>
          <a:lstStyle/>
          <a:p>
            <a:pPr eaLnBrk="1" hangingPunct="1"/>
            <a:r>
              <a:rPr lang="tr-TR" smtClean="0"/>
              <a:t>49-</a:t>
            </a:r>
            <a:r>
              <a:rPr lang="en-US" smtClean="0"/>
              <a:t>Bir amaca sahip olma </a:t>
            </a:r>
            <a:endParaRPr lang="tr-TR" smtClean="0"/>
          </a:p>
        </p:txBody>
      </p:sp>
      <p:sp>
        <p:nvSpPr>
          <p:cNvPr id="89092" name="Rectangle 3"/>
          <p:cNvSpPr>
            <a:spLocks noGrp="1" noChangeArrowheads="1"/>
          </p:cNvSpPr>
          <p:nvPr>
            <p:ph type="body" idx="1"/>
          </p:nvPr>
        </p:nvSpPr>
        <p:spPr/>
        <p:txBody>
          <a:bodyPr/>
          <a:lstStyle/>
          <a:p>
            <a:pPr eaLnBrk="1" hangingPunct="1"/>
            <a:endParaRPr lang="tr-TR" smtClean="0"/>
          </a:p>
        </p:txBody>
      </p:sp>
      <p:pic>
        <p:nvPicPr>
          <p:cNvPr id="89093" name="Picture 4" descr="185"/>
          <p:cNvPicPr>
            <a:picLocks noChangeAspect="1" noChangeArrowheads="1"/>
          </p:cNvPicPr>
          <p:nvPr/>
        </p:nvPicPr>
        <p:blipFill>
          <a:blip r:embed="rId2" cstate="print"/>
          <a:srcRect/>
          <a:stretch>
            <a:fillRect/>
          </a:stretch>
        </p:blipFill>
        <p:spPr bwMode="auto">
          <a:xfrm>
            <a:off x="0" y="1196975"/>
            <a:ext cx="9144000"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319023" y="594917"/>
            <a:ext cx="4505954" cy="5668166"/>
          </a:xfrm>
          <a:prstGeom prst="rect">
            <a:avLst/>
          </a:prstGeom>
        </p:spPr>
      </p:pic>
    </p:spTree>
    <p:extLst>
      <p:ext uri="{BB962C8B-B14F-4D97-AF65-F5344CB8AC3E}">
        <p14:creationId xmlns:p14="http://schemas.microsoft.com/office/powerpoint/2010/main" val="647133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319023" y="594917"/>
            <a:ext cx="4505954" cy="5668166"/>
          </a:xfrm>
          <a:prstGeom prst="rect">
            <a:avLst/>
          </a:prstGeom>
        </p:spPr>
      </p:pic>
    </p:spTree>
    <p:extLst>
      <p:ext uri="{BB962C8B-B14F-4D97-AF65-F5344CB8AC3E}">
        <p14:creationId xmlns:p14="http://schemas.microsoft.com/office/powerpoint/2010/main" val="22313612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319023" y="594917"/>
            <a:ext cx="4505954" cy="5668166"/>
          </a:xfrm>
          <a:prstGeom prst="rect">
            <a:avLst/>
          </a:prstGeom>
        </p:spPr>
      </p:pic>
    </p:spTree>
    <p:extLst>
      <p:ext uri="{BB962C8B-B14F-4D97-AF65-F5344CB8AC3E}">
        <p14:creationId xmlns:p14="http://schemas.microsoft.com/office/powerpoint/2010/main" val="28664911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319023" y="594917"/>
            <a:ext cx="4505954" cy="5668166"/>
          </a:xfrm>
          <a:prstGeom prst="rect">
            <a:avLst/>
          </a:prstGeom>
        </p:spPr>
      </p:pic>
    </p:spTree>
    <p:extLst>
      <p:ext uri="{BB962C8B-B14F-4D97-AF65-F5344CB8AC3E}">
        <p14:creationId xmlns:p14="http://schemas.microsoft.com/office/powerpoint/2010/main" val="37125516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319023" y="594917"/>
            <a:ext cx="4505954" cy="5668166"/>
          </a:xfrm>
          <a:prstGeom prst="rect">
            <a:avLst/>
          </a:prstGeom>
        </p:spPr>
      </p:pic>
    </p:spTree>
    <p:extLst>
      <p:ext uri="{BB962C8B-B14F-4D97-AF65-F5344CB8AC3E}">
        <p14:creationId xmlns:p14="http://schemas.microsoft.com/office/powerpoint/2010/main" val="86115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tr-TR" b="1" smtClean="0"/>
              <a:t>Tümden gelim</a:t>
            </a:r>
            <a:endParaRPr lang="en-US" b="1" smtClean="0"/>
          </a:p>
        </p:txBody>
      </p:sp>
      <p:sp>
        <p:nvSpPr>
          <p:cNvPr id="196611" name="Rectangle 3"/>
          <p:cNvSpPr>
            <a:spLocks noGrp="1" noChangeArrowheads="1"/>
          </p:cNvSpPr>
          <p:nvPr>
            <p:ph type="body" idx="1"/>
          </p:nvPr>
        </p:nvSpPr>
        <p:spPr/>
        <p:txBody>
          <a:bodyPr/>
          <a:lstStyle/>
          <a:p>
            <a:pPr eaLnBrk="1" hangingPunct="1"/>
            <a:r>
              <a:rPr lang="tr-TR" sz="2800" b="1" dirty="0" smtClean="0"/>
              <a:t>İki tür çıkarım vardır</a:t>
            </a:r>
          </a:p>
          <a:p>
            <a:pPr eaLnBrk="1" hangingPunct="1"/>
            <a:r>
              <a:rPr lang="tr-TR" sz="2800" b="1" dirty="0" smtClean="0"/>
              <a:t>1. </a:t>
            </a:r>
            <a:r>
              <a:rPr lang="en-US" sz="2800" b="1" dirty="0" err="1" smtClean="0"/>
              <a:t>Doğrudan</a:t>
            </a:r>
            <a:r>
              <a:rPr lang="en-US" sz="2800" b="1" dirty="0" smtClean="0"/>
              <a:t> </a:t>
            </a:r>
            <a:r>
              <a:rPr lang="en-US" sz="2800" b="1" dirty="0" err="1" smtClean="0"/>
              <a:t>çıkarımlar</a:t>
            </a:r>
            <a:endParaRPr lang="tr-TR" sz="2800" b="1" dirty="0" smtClean="0"/>
          </a:p>
          <a:p>
            <a:pPr eaLnBrk="1" hangingPunct="1">
              <a:buFontTx/>
              <a:buNone/>
            </a:pPr>
            <a:r>
              <a:rPr lang="tr-TR" sz="2800" dirty="0" smtClean="0"/>
              <a:t>	</a:t>
            </a:r>
            <a:r>
              <a:rPr lang="en-US" sz="2800" dirty="0" smtClean="0"/>
              <a:t>"Her </a:t>
            </a:r>
            <a:r>
              <a:rPr lang="en-US" sz="2800" dirty="0" err="1" smtClean="0"/>
              <a:t>insan</a:t>
            </a:r>
            <a:r>
              <a:rPr lang="en-US" sz="2800" dirty="0" smtClean="0"/>
              <a:t> </a:t>
            </a:r>
            <a:r>
              <a:rPr lang="en-US" sz="2800" dirty="0" err="1" smtClean="0"/>
              <a:t>canlıdır</a:t>
            </a:r>
            <a:r>
              <a:rPr lang="en-US" sz="2800" dirty="0" smtClean="0"/>
              <a:t>“</a:t>
            </a:r>
            <a:r>
              <a:rPr lang="tr-TR" sz="2800" dirty="0" smtClean="0"/>
              <a:t> öyleyse </a:t>
            </a:r>
            <a:r>
              <a:rPr lang="en-US" sz="2800" dirty="0" smtClean="0"/>
              <a:t>"</a:t>
            </a:r>
            <a:r>
              <a:rPr lang="en-US" sz="2800" dirty="0" err="1" smtClean="0"/>
              <a:t>Bazı</a:t>
            </a:r>
            <a:r>
              <a:rPr lang="en-US" sz="2800" dirty="0" smtClean="0"/>
              <a:t> </a:t>
            </a:r>
            <a:r>
              <a:rPr lang="en-US" sz="2800" dirty="0" err="1" smtClean="0"/>
              <a:t>canlılar</a:t>
            </a:r>
            <a:r>
              <a:rPr lang="en-US" sz="2800" dirty="0" smtClean="0"/>
              <a:t>, </a:t>
            </a:r>
            <a:r>
              <a:rPr lang="en-US" sz="2800" dirty="0" err="1" smtClean="0"/>
              <a:t>insandır</a:t>
            </a:r>
            <a:r>
              <a:rPr lang="en-US" sz="2800" dirty="0" smtClean="0"/>
              <a:t>" </a:t>
            </a:r>
            <a:endParaRPr lang="en-US" sz="2800" b="1" dirty="0" smtClean="0"/>
          </a:p>
          <a:p>
            <a:pPr eaLnBrk="1" hangingPunct="1"/>
            <a:r>
              <a:rPr lang="tr-TR" sz="2800" b="1" dirty="0" smtClean="0"/>
              <a:t>2. </a:t>
            </a:r>
            <a:r>
              <a:rPr lang="en-US" sz="2800" b="1" dirty="0" err="1" smtClean="0"/>
              <a:t>Dolaylı</a:t>
            </a:r>
            <a:r>
              <a:rPr lang="en-US" sz="2800" b="1" dirty="0" smtClean="0"/>
              <a:t> </a:t>
            </a:r>
            <a:r>
              <a:rPr lang="en-US" sz="2800" b="1" dirty="0" err="1" smtClean="0"/>
              <a:t>çıkarımlar</a:t>
            </a:r>
            <a:endParaRPr lang="tr-TR" sz="2800" b="1" dirty="0" smtClean="0"/>
          </a:p>
          <a:p>
            <a:pPr eaLnBrk="1" hangingPunct="1">
              <a:buFontTx/>
              <a:buNone/>
            </a:pPr>
            <a:r>
              <a:rPr lang="tr-TR" sz="2800" dirty="0" smtClean="0"/>
              <a:t>	</a:t>
            </a:r>
            <a:r>
              <a:rPr lang="en-US" sz="2800" dirty="0" smtClean="0"/>
              <a:t>"</a:t>
            </a:r>
            <a:r>
              <a:rPr lang="en-US" sz="2800" dirty="0" err="1" smtClean="0"/>
              <a:t>İnsanlar</a:t>
            </a:r>
            <a:r>
              <a:rPr lang="en-US" sz="2800" dirty="0" smtClean="0"/>
              <a:t> </a:t>
            </a:r>
            <a:r>
              <a:rPr lang="en-US" sz="2800" dirty="0" err="1" smtClean="0"/>
              <a:t>ölümlüdür</a:t>
            </a:r>
            <a:r>
              <a:rPr lang="en-US" sz="2800" dirty="0" smtClean="0"/>
              <a:t>, </a:t>
            </a:r>
            <a:r>
              <a:rPr lang="en-US" sz="2800" dirty="0" err="1" smtClean="0"/>
              <a:t>Sokrates</a:t>
            </a:r>
            <a:r>
              <a:rPr lang="en-US" sz="2800" dirty="0" smtClean="0"/>
              <a:t> </a:t>
            </a:r>
            <a:r>
              <a:rPr lang="en-US" sz="2800" dirty="0" err="1" smtClean="0"/>
              <a:t>insandır</a:t>
            </a:r>
            <a:r>
              <a:rPr lang="en-US" sz="2800" dirty="0" smtClean="0"/>
              <a:t>. O </a:t>
            </a:r>
            <a:r>
              <a:rPr lang="en-US" sz="2800" dirty="0" err="1" smtClean="0"/>
              <a:t>halde</a:t>
            </a:r>
            <a:r>
              <a:rPr lang="en-US" sz="2800" dirty="0" smtClean="0"/>
              <a:t> </a:t>
            </a:r>
            <a:r>
              <a:rPr lang="en-US" sz="2800" dirty="0" err="1" smtClean="0"/>
              <a:t>Sokrates</a:t>
            </a:r>
            <a:r>
              <a:rPr lang="tr-TR" sz="2800" dirty="0" smtClean="0"/>
              <a:t> </a:t>
            </a:r>
            <a:r>
              <a:rPr lang="en-US" sz="2800" dirty="0" smtClean="0"/>
              <a:t>de </a:t>
            </a:r>
            <a:r>
              <a:rPr lang="en-US" sz="2800" dirty="0" err="1" smtClean="0"/>
              <a:t>ölümlüdür</a:t>
            </a:r>
            <a:r>
              <a:rPr lang="en-US" sz="2800" dirty="0" smtClean="0"/>
              <a:t>.</a:t>
            </a:r>
            <a:endParaRPr lang="tr-TR" sz="2800" dirty="0" smtClean="0"/>
          </a:p>
          <a:p>
            <a:pPr eaLnBrk="1" hangingPunct="1"/>
            <a:r>
              <a:rPr lang="en-US" sz="2800" dirty="0" err="1" smtClean="0"/>
              <a:t>Ya</a:t>
            </a:r>
            <a:r>
              <a:rPr lang="en-US" sz="2800" dirty="0" smtClean="0"/>
              <a:t> da </a:t>
            </a:r>
            <a:r>
              <a:rPr lang="en-US" sz="2800" dirty="0" err="1" smtClean="0"/>
              <a:t>matematiksel</a:t>
            </a:r>
            <a:r>
              <a:rPr lang="en-US" sz="2800" dirty="0" smtClean="0"/>
              <a:t>:</a:t>
            </a:r>
            <a:endParaRPr lang="tr-TR" sz="2800" dirty="0" smtClean="0"/>
          </a:p>
          <a:p>
            <a:pPr eaLnBrk="1" hangingPunct="1">
              <a:buFontTx/>
              <a:buNone/>
            </a:pPr>
            <a:r>
              <a:rPr lang="tr-TR" sz="2800" dirty="0" smtClean="0"/>
              <a:t>	</a:t>
            </a:r>
            <a:r>
              <a:rPr lang="en-US" sz="2800" dirty="0" err="1" smtClean="0"/>
              <a:t>Eğer</a:t>
            </a:r>
            <a:r>
              <a:rPr lang="tr-TR" sz="2800" dirty="0" smtClean="0"/>
              <a:t> A </a:t>
            </a:r>
            <a:r>
              <a:rPr lang="en-US" sz="2800" dirty="0" smtClean="0">
                <a:cs typeface="Arial" charset="0"/>
              </a:rPr>
              <a:t>= </a:t>
            </a:r>
            <a:r>
              <a:rPr lang="tr-TR" sz="2800" dirty="0" smtClean="0"/>
              <a:t>B</a:t>
            </a:r>
            <a:r>
              <a:rPr lang="en-US" sz="2800" dirty="0" smtClean="0"/>
              <a:t>   </a:t>
            </a:r>
            <a:r>
              <a:rPr lang="en-US" sz="2800" dirty="0" err="1" smtClean="0"/>
              <a:t>ve</a:t>
            </a:r>
            <a:r>
              <a:rPr lang="en-US" sz="2800" dirty="0" smtClean="0"/>
              <a:t> </a:t>
            </a:r>
            <a:r>
              <a:rPr lang="tr-TR" sz="2800" dirty="0" smtClean="0"/>
              <a:t>B </a:t>
            </a:r>
            <a:r>
              <a:rPr lang="en-US" sz="2800" dirty="0" smtClean="0">
                <a:cs typeface="Arial" charset="0"/>
              </a:rPr>
              <a:t>=</a:t>
            </a:r>
            <a:r>
              <a:rPr lang="tr-TR" sz="2800" dirty="0" smtClean="0"/>
              <a:t> C</a:t>
            </a:r>
            <a:r>
              <a:rPr lang="en-US" sz="2800" dirty="0" smtClean="0"/>
              <a:t> </a:t>
            </a:r>
            <a:r>
              <a:rPr lang="tr-TR" sz="2800" dirty="0" smtClean="0"/>
              <a:t>ise</a:t>
            </a:r>
            <a:r>
              <a:rPr lang="en-US" sz="2800" dirty="0" smtClean="0"/>
              <a:t> o zaman   </a:t>
            </a:r>
            <a:r>
              <a:rPr lang="tr-TR" sz="2800" dirty="0" smtClean="0"/>
              <a:t>B </a:t>
            </a:r>
            <a:r>
              <a:rPr lang="en-US" sz="2800" dirty="0" smtClean="0">
                <a:cs typeface="Arial" charset="0"/>
              </a:rPr>
              <a:t>=</a:t>
            </a:r>
            <a:r>
              <a:rPr lang="tr-TR" sz="2800" dirty="0" smtClean="0"/>
              <a:t> C</a:t>
            </a:r>
          </a:p>
          <a:p>
            <a:pPr eaLnBrk="1" hangingPunct="1"/>
            <a:endParaRPr lang="tr-TR" sz="28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6611">
                                            <p:txEl>
                                              <p:pRg st="1" end="1"/>
                                            </p:txEl>
                                          </p:spTgt>
                                        </p:tgtEl>
                                        <p:attrNameLst>
                                          <p:attrName>style.visibility</p:attrName>
                                        </p:attrNameLst>
                                      </p:cBhvr>
                                      <p:to>
                                        <p:strVal val="visible"/>
                                      </p:to>
                                    </p:set>
                                    <p:animEffect transition="in" filter="dissolve">
                                      <p:cBhvr>
                                        <p:cTn id="7" dur="500"/>
                                        <p:tgtEl>
                                          <p:spTgt spid="196611">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96611">
                                            <p:txEl>
                                              <p:pRg st="2" end="2"/>
                                            </p:txEl>
                                          </p:spTgt>
                                        </p:tgtEl>
                                        <p:attrNameLst>
                                          <p:attrName>style.visibility</p:attrName>
                                        </p:attrNameLst>
                                      </p:cBhvr>
                                      <p:to>
                                        <p:strVal val="visible"/>
                                      </p:to>
                                    </p:set>
                                    <p:animEffect transition="in" filter="dissolve">
                                      <p:cBhvr>
                                        <p:cTn id="10" dur="500"/>
                                        <p:tgtEl>
                                          <p:spTgt spid="19661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96611">
                                            <p:txEl>
                                              <p:pRg st="3" end="3"/>
                                            </p:txEl>
                                          </p:spTgt>
                                        </p:tgtEl>
                                        <p:attrNameLst>
                                          <p:attrName>style.visibility</p:attrName>
                                        </p:attrNameLst>
                                      </p:cBhvr>
                                      <p:to>
                                        <p:strVal val="visible"/>
                                      </p:to>
                                    </p:set>
                                    <p:animEffect transition="in" filter="dissolve">
                                      <p:cBhvr>
                                        <p:cTn id="15" dur="500"/>
                                        <p:tgtEl>
                                          <p:spTgt spid="196611">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96611">
                                            <p:txEl>
                                              <p:pRg st="4" end="4"/>
                                            </p:txEl>
                                          </p:spTgt>
                                        </p:tgtEl>
                                        <p:attrNameLst>
                                          <p:attrName>style.visibility</p:attrName>
                                        </p:attrNameLst>
                                      </p:cBhvr>
                                      <p:to>
                                        <p:strVal val="visible"/>
                                      </p:to>
                                    </p:set>
                                    <p:animEffect transition="in" filter="dissolve">
                                      <p:cBhvr>
                                        <p:cTn id="18" dur="500"/>
                                        <p:tgtEl>
                                          <p:spTgt spid="196611">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96611">
                                            <p:txEl>
                                              <p:pRg st="5" end="5"/>
                                            </p:txEl>
                                          </p:spTgt>
                                        </p:tgtEl>
                                        <p:attrNameLst>
                                          <p:attrName>style.visibility</p:attrName>
                                        </p:attrNameLst>
                                      </p:cBhvr>
                                      <p:to>
                                        <p:strVal val="visible"/>
                                      </p:to>
                                    </p:set>
                                    <p:animEffect transition="in" filter="dissolve">
                                      <p:cBhvr>
                                        <p:cTn id="21" dur="500"/>
                                        <p:tgtEl>
                                          <p:spTgt spid="196611">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96611">
                                            <p:txEl>
                                              <p:pRg st="6" end="6"/>
                                            </p:txEl>
                                          </p:spTgt>
                                        </p:tgtEl>
                                        <p:attrNameLst>
                                          <p:attrName>style.visibility</p:attrName>
                                        </p:attrNameLst>
                                      </p:cBhvr>
                                      <p:to>
                                        <p:strVal val="visible"/>
                                      </p:to>
                                    </p:set>
                                    <p:animEffect transition="in" filter="dissolve">
                                      <p:cBhvr>
                                        <p:cTn id="24" dur="500"/>
                                        <p:tgtEl>
                                          <p:spTgt spid="1966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319023" y="594917"/>
            <a:ext cx="4505954" cy="5668166"/>
          </a:xfrm>
          <a:prstGeom prst="rect">
            <a:avLst/>
          </a:prstGeom>
        </p:spPr>
      </p:pic>
    </p:spTree>
    <p:extLst>
      <p:ext uri="{BB962C8B-B14F-4D97-AF65-F5344CB8AC3E}">
        <p14:creationId xmlns:p14="http://schemas.microsoft.com/office/powerpoint/2010/main" val="39475813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319023" y="594917"/>
            <a:ext cx="4505954" cy="5668166"/>
          </a:xfrm>
          <a:prstGeom prst="rect">
            <a:avLst/>
          </a:prstGeom>
        </p:spPr>
      </p:pic>
    </p:spTree>
    <p:extLst>
      <p:ext uri="{BB962C8B-B14F-4D97-AF65-F5344CB8AC3E}">
        <p14:creationId xmlns:p14="http://schemas.microsoft.com/office/powerpoint/2010/main" val="17688684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319023" y="594917"/>
            <a:ext cx="4505954" cy="5668166"/>
          </a:xfrm>
          <a:prstGeom prst="rect">
            <a:avLst/>
          </a:prstGeom>
        </p:spPr>
      </p:pic>
    </p:spTree>
    <p:extLst>
      <p:ext uri="{BB962C8B-B14F-4D97-AF65-F5344CB8AC3E}">
        <p14:creationId xmlns:p14="http://schemas.microsoft.com/office/powerpoint/2010/main" val="3768721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319023" y="594917"/>
            <a:ext cx="4505954" cy="5668166"/>
          </a:xfrm>
          <a:prstGeom prst="rect">
            <a:avLst/>
          </a:prstGeom>
        </p:spPr>
      </p:pic>
    </p:spTree>
    <p:extLst>
      <p:ext uri="{BB962C8B-B14F-4D97-AF65-F5344CB8AC3E}">
        <p14:creationId xmlns:p14="http://schemas.microsoft.com/office/powerpoint/2010/main" val="31675604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319023" y="594917"/>
            <a:ext cx="4505954" cy="5668166"/>
          </a:xfrm>
          <a:prstGeom prst="rect">
            <a:avLst/>
          </a:prstGeom>
        </p:spPr>
      </p:pic>
    </p:spTree>
    <p:extLst>
      <p:ext uri="{BB962C8B-B14F-4D97-AF65-F5344CB8AC3E}">
        <p14:creationId xmlns:p14="http://schemas.microsoft.com/office/powerpoint/2010/main" val="9719142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319023" y="594917"/>
            <a:ext cx="4505954" cy="5668166"/>
          </a:xfrm>
          <a:prstGeom prst="rect">
            <a:avLst/>
          </a:prstGeom>
        </p:spPr>
      </p:pic>
    </p:spTree>
    <p:extLst>
      <p:ext uri="{BB962C8B-B14F-4D97-AF65-F5344CB8AC3E}">
        <p14:creationId xmlns:p14="http://schemas.microsoft.com/office/powerpoint/2010/main" val="38444369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319023" y="594917"/>
            <a:ext cx="4505954" cy="5668166"/>
          </a:xfrm>
          <a:prstGeom prst="rect">
            <a:avLst/>
          </a:prstGeom>
        </p:spPr>
      </p:pic>
    </p:spTree>
    <p:extLst>
      <p:ext uri="{BB962C8B-B14F-4D97-AF65-F5344CB8AC3E}">
        <p14:creationId xmlns:p14="http://schemas.microsoft.com/office/powerpoint/2010/main" val="10477717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319023" y="594917"/>
            <a:ext cx="4505954" cy="5668166"/>
          </a:xfrm>
          <a:prstGeom prst="rect">
            <a:avLst/>
          </a:prstGeom>
        </p:spPr>
      </p:pic>
    </p:spTree>
    <p:extLst>
      <p:ext uri="{BB962C8B-B14F-4D97-AF65-F5344CB8AC3E}">
        <p14:creationId xmlns:p14="http://schemas.microsoft.com/office/powerpoint/2010/main" val="773027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319023" y="594917"/>
            <a:ext cx="4505954" cy="5668166"/>
          </a:xfrm>
          <a:prstGeom prst="rect">
            <a:avLst/>
          </a:prstGeom>
        </p:spPr>
      </p:pic>
    </p:spTree>
    <p:extLst>
      <p:ext uri="{BB962C8B-B14F-4D97-AF65-F5344CB8AC3E}">
        <p14:creationId xmlns:p14="http://schemas.microsoft.com/office/powerpoint/2010/main" val="13958748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319023" y="594917"/>
            <a:ext cx="4505954" cy="5668166"/>
          </a:xfrm>
          <a:prstGeom prst="rect">
            <a:avLst/>
          </a:prstGeom>
        </p:spPr>
      </p:pic>
    </p:spTree>
    <p:extLst>
      <p:ext uri="{BB962C8B-B14F-4D97-AF65-F5344CB8AC3E}">
        <p14:creationId xmlns:p14="http://schemas.microsoft.com/office/powerpoint/2010/main" val="3124708336"/>
      </p:ext>
    </p:extLst>
  </p:cSld>
  <p:clrMapOvr>
    <a:masterClrMapping/>
  </p:clrMapOvr>
</p:sld>
</file>

<file path=ppt/theme/theme1.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555</TotalTime>
  <Words>5261</Words>
  <Application>Microsoft Office PowerPoint</Application>
  <PresentationFormat>Ekran Gösterisi (4:3)</PresentationFormat>
  <Paragraphs>409</Paragraphs>
  <Slides>104</Slides>
  <Notes>4</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104</vt:i4>
      </vt:variant>
    </vt:vector>
  </HeadingPairs>
  <TitlesOfParts>
    <vt:vector size="111" baseType="lpstr">
      <vt:lpstr>Arial</vt:lpstr>
      <vt:lpstr>Calibri</vt:lpstr>
      <vt:lpstr>Franklin Gothic Book</vt:lpstr>
      <vt:lpstr>HGｺﾞｼｯｸM</vt:lpstr>
      <vt:lpstr>Times New Roman</vt:lpstr>
      <vt:lpstr>Wingdings 2</vt:lpstr>
      <vt:lpstr>Teknik</vt:lpstr>
      <vt:lpstr>Kritik analitik düşünme</vt:lpstr>
      <vt:lpstr>Düşüncenin koşullandırılmasına bir örnek</vt:lpstr>
      <vt:lpstr>Düşüncenin koşullandırılmasına bir örnek</vt:lpstr>
      <vt:lpstr>PowerPoint Sunusu</vt:lpstr>
      <vt:lpstr>PowerPoint Sunusu</vt:lpstr>
      <vt:lpstr>KAD: Olayların, söylemlerin arka planını anlayabilecek bir düşünme şeklidir.</vt:lpstr>
      <vt:lpstr>KAD (Kritik analitik düşünme) CAT (Critical and analytical thinking)</vt:lpstr>
      <vt:lpstr>NEDİR KAD? </vt:lpstr>
      <vt:lpstr>Tümden gelim</vt:lpstr>
      <vt:lpstr>Tüme varım </vt:lpstr>
      <vt:lpstr>KRİTİK-ANALİTİK DÜŞÜNME NASIL YAPILMALIDIR?</vt:lpstr>
      <vt:lpstr>…</vt:lpstr>
      <vt:lpstr>Kritik-Analitik Düşünme becerisine sahip olan kişi…</vt:lpstr>
      <vt:lpstr>Kritik analitik düşünen bireyin şu özellikleri taşıması gerekir…</vt:lpstr>
      <vt:lpstr>KAD’nin yöntem, süreç ve sonuçlarında bulunması gerekenler:</vt:lpstr>
      <vt:lpstr>Eleştirel Düşünme</vt:lpstr>
      <vt:lpstr>İyi yetişmiş bir eleştirel düşünür:</vt:lpstr>
      <vt:lpstr>NASIL KRİTİK DÜŞÜNÜLÜR?</vt:lpstr>
      <vt:lpstr>PowerPoint Sunusu</vt:lpstr>
      <vt:lpstr>Düşüncenin Elemanlarını Kullanan Sorular</vt:lpstr>
      <vt:lpstr>Kritik Düşünme Ne Değildir?</vt:lpstr>
      <vt:lpstr>ACELE KARAR VERMEK ÜZERİNE…</vt:lpstr>
      <vt:lpstr>PowerPoint Sunusu</vt:lpstr>
      <vt:lpstr>KARAR VEREMEMEK ÜZERİNE…</vt:lpstr>
      <vt:lpstr>ÖĞRENİLMİŞ ÇARESİZLİK</vt:lpstr>
      <vt:lpstr>Kritik analitik düşünme nedir?</vt:lpstr>
      <vt:lpstr>PowerPoint Sunusu</vt:lpstr>
      <vt:lpstr>PowerPoint Sunusu</vt:lpstr>
      <vt:lpstr>‘Düşünme, yap!’ diyen çağdaş sapkınlıklara karşı bir savunmadır.</vt:lpstr>
      <vt:lpstr>‘Just do it’ in sonu!....(Düşünme atla!)</vt:lpstr>
      <vt:lpstr>1-Beyin  Gücünün Farkına Varırlar.</vt:lpstr>
      <vt:lpstr>•        2- Proaktif düşünürler.</vt:lpstr>
      <vt:lpstr>3-Problemi anlarlar.</vt:lpstr>
      <vt:lpstr>•       4-  Problemi çözerler.</vt:lpstr>
      <vt:lpstr>•5-Sistemli düşünürler.</vt:lpstr>
      <vt:lpstr>•         6-Kelime hazinesine sahiptirler</vt:lpstr>
      <vt:lpstr>• 7-Yeni fikirlere açıktırlar</vt:lpstr>
      <vt:lpstr>•        8- Hedefe kilitlenirler.</vt:lpstr>
      <vt:lpstr>   9-Bilginin sentezini yaparlar.</vt:lpstr>
      <vt:lpstr>10-Fikir üretirler</vt:lpstr>
      <vt:lpstr>•        11- Tarafsızdırlar </vt:lpstr>
      <vt:lpstr>•  12- Bilmediğinin mütevazisidir.</vt:lpstr>
      <vt:lpstr>13-Bilmediğinin farkındadır.</vt:lpstr>
      <vt:lpstr>•     14-    Ön yargılı değildir.</vt:lpstr>
      <vt:lpstr>•     15-    Gerçekle, gerçek olma ihtimali olanı ayırırlar</vt:lpstr>
      <vt:lpstr>• 16-Mantıklı ile duygusal kararı ayırırlar.</vt:lpstr>
      <vt:lpstr>•17-Yanlışa cesaretle karşı çıkabilirler.</vt:lpstr>
      <vt:lpstr>•18- Farklı düşünceye empati ile yaklaşırlar.</vt:lpstr>
      <vt:lpstr>•     19- Düşüncesinin sorumlusudurlar</vt:lpstr>
      <vt:lpstr>• 20- Hemen onaylayıcı değildir .(Hayır diyebilme kabiliyeti kazanmak)</vt:lpstr>
      <vt:lpstr>•    21-     Bilgi sahibi olmadan fikir sahibi olmaz/yorum yapmaz. </vt:lpstr>
      <vt:lpstr>•  22- Sorgulamaktır(Niçin?)(5 N 1 K)</vt:lpstr>
      <vt:lpstr>•   23-      Test etmektir,</vt:lpstr>
      <vt:lpstr>24- Tez ya da sorunun açık ifadesini ararlar</vt:lpstr>
      <vt:lpstr>25-Tahrikli Tuzaklara dikkat ederler</vt:lpstr>
      <vt:lpstr>26- Nedenler ararlar.</vt:lpstr>
      <vt:lpstr>27- İyi bilgilendirilmeye çalışırlar </vt:lpstr>
      <vt:lpstr>28- Güvenilir kaynakları kullanırlar ve kullanılan kaynakları belirtirler </vt:lpstr>
      <vt:lpstr>29- Durumu bütünüyle göz önüne alırlar. </vt:lpstr>
      <vt:lpstr>30- Ana noktaya bağlı kalmaya çalışırlar.</vt:lpstr>
      <vt:lpstr>31- Asıl ya da temel sorunu akılda tutarlar.</vt:lpstr>
      <vt:lpstr>32- Seçenekler ararlar</vt:lpstr>
      <vt:lpstr>PowerPoint Sunusu</vt:lpstr>
      <vt:lpstr>PowerPoint Sunusu</vt:lpstr>
      <vt:lpstr>PowerPoint Sunusu</vt:lpstr>
      <vt:lpstr>PowerPoint Sunusu</vt:lpstr>
      <vt:lpstr>37-Karar verirken kabul edilmeyen dayanak noktalarını, dayanak noktalarının kabul edilmemesinden etkilenmeden kullanabilirler. </vt:lpstr>
      <vt:lpstr>38- Kanıt ve nedenlerin yeterli olmadığı durumlarda kararı erteleme </vt:lpstr>
      <vt:lpstr>•       39-  “Sürüye” katılmamaktır</vt:lpstr>
      <vt:lpstr>39-Sürüye katılmamaktır!</vt:lpstr>
      <vt:lpstr>39-Sürüye ‘kapılmamaktır’! </vt:lpstr>
      <vt:lpstr>Hiç değilse , buradan sonra …</vt:lpstr>
      <vt:lpstr>PowerPoint Sunusu</vt:lpstr>
      <vt:lpstr>40-Kanıt ve nedenlerin yeterli olduğu durumlarda duruş içine girme veya duruş değiştirme </vt:lpstr>
      <vt:lpstr>41- Konunun izin verdiği ölçüde kesinlik ararlar </vt:lpstr>
      <vt:lpstr>42- Diğer insanların duygularına, bilgi ve kültür düzeylerine duyarlıdır</vt:lpstr>
      <vt:lpstr>PowerPoint Sunusu</vt:lpstr>
      <vt:lpstr>43-DİKKATLİDİR!</vt:lpstr>
      <vt:lpstr>PowerPoint Sunusu</vt:lpstr>
      <vt:lpstr>45-AÇIK GÖRÜŞLÜDÜR</vt:lpstr>
      <vt:lpstr>46-ÇÖZÜMLEYİCİDİR</vt:lpstr>
      <vt:lpstr>47-ÖZGÜVEN SAHİBİDİR</vt:lpstr>
      <vt:lpstr>48-Sistematik olma. </vt:lpstr>
      <vt:lpstr>49-Bir amaca sahip olma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Company>ktu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Kritik analitik düşünme</dc:title>
  <dc:creator>aykut</dc:creator>
  <cp:lastModifiedBy>Murat Aykut</cp:lastModifiedBy>
  <cp:revision>45</cp:revision>
  <dcterms:created xsi:type="dcterms:W3CDTF">2011-03-09T14:30:08Z</dcterms:created>
  <dcterms:modified xsi:type="dcterms:W3CDTF">2018-11-05T08:40:35Z</dcterms:modified>
</cp:coreProperties>
</file>