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9" r:id="rId2"/>
    <p:sldId id="570" r:id="rId3"/>
    <p:sldId id="571" r:id="rId4"/>
    <p:sldId id="5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0F436A-5A70-7598-8802-14D33838C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3C8F69C-A34F-AD05-709E-9457A2BFB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4A17D6-BE4C-9DBB-2C6A-482D9BEAF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51198A8-6374-A53A-20E5-AED9C8B8D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AF97512-43E9-331C-49E9-327245549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9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9DA4FA-2C44-5855-0B33-297ED855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EACF834-82C3-A957-97BE-8C0B15C01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9D679B-0D33-A9A8-33D0-8F07DA4A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FCC154-B2A4-D76F-F54B-B69B86E1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7CAF65-8DC6-21DE-4983-815BACDC4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3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9D7DBA4-FD00-22EE-2ABC-35D44821C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B660858-7E35-06EF-82DF-D2207864B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1B1BD1-42E5-296F-0EE5-226876C7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7F0459-9141-6879-ED56-429865DC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FEF1DB4-34E3-7714-C14F-566AF326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ECF54F-A9BB-1133-2A0D-9408174CD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CD45A7-0C4D-0230-A1C1-6095BED8F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12D272-F8B8-ABF3-912B-20612F08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EB6E2D-ADD1-E4B6-D049-D9C904F9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9AA467-7763-A8DC-8194-C2777D894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14DC49-1B88-10F3-C860-717FB40FA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6A55601-CCA2-2BD2-0AEE-3C1E03C18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C206452-8C4E-743F-3364-DCE9126AF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FF522F-5A85-2F41-240C-85DFC75F8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E8FD2A-1CCF-D69F-97C1-5472BADF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0EF6C0-0ACD-3AFB-CF7D-75851F719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79774E-CBD2-9FD3-EDAE-3B5561BB0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9D445F-4890-A53A-CBA4-4B61C9025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220C39A-C407-FCA3-CAA6-D66C5DC1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85682-036F-34C0-E343-7D8E1392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075C72-B524-AC3E-399B-60676A58B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5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B03024-8932-550B-5EAB-A4265B6F9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275E2A-93D2-ECFA-6F2B-F04A68E9E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0D6A191-4583-6885-FDED-B2232A4B2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8406724-52EA-0965-B0CF-2DEFAD054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D158948-B920-2D98-0BEF-3DD659104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AE69A21-B987-9B29-958B-B4C15B34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A7CFA0D-708E-1177-986E-D46443135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10F9925-E869-675C-E860-EFFFF979F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3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F6C946-C868-4C9E-ED46-1F43FA1A8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FDB761E-D685-640C-53C9-9255EBE17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EBFEC18-3D5F-0815-A7A5-8FF9C5844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466242A-EF62-766D-6EDF-3BF19322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4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D2D4C57-89E7-DC1A-079F-35FA39AE4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4ABC9F3-5F62-1494-C61C-7E9B555E8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6CCDC0D-4BF1-D923-56B1-12189E87D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9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085DE9-1946-B1CE-8B96-A3857012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67AAA3-FF9C-3A62-4E19-E4AD1AE40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11C5E04-F471-F7FF-BA6C-DA19024F9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67301B6-83CA-21EA-1CC6-7067711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5B8D15B-724A-D480-4897-6872E9F5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FCAA37C-5EB1-33A5-2EEA-9F3C1E491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302010-3433-CEF9-D8F1-9EFD5855F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693BD8F-9B51-53C8-51CC-8886D0183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2926DBD-7E92-02B7-282A-F338E131C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A879F1-0DB0-86C0-306F-0A3BA6DDE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BB2664B-9B10-8F95-92AA-5DA55642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80C00D8-CA80-9DAE-B429-A202AF00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9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A7ABA1D-AE83-B8B4-6F4C-119BCD27C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9C7FEA2-6CC8-989C-088B-4DDE637B3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6DDADBC-3086-B3FE-DB4E-A15651047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B8A4-2F41-4FBB-8B07-7DAECCB4DF9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1838C2-411B-42BE-CDD0-750F637E0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69E6BD-F1BC-DBE6-0C69-1B90965E6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DF22-CCE5-49EF-BB31-3AD68D80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0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B6397A-D608-56A7-D614-31FCFF8C4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963613"/>
            <a:ext cx="4038600" cy="22098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Suppose the memory cells at addresses 00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through 09 in the machine described in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Appendix C contain the following bit patterns. </a:t>
            </a: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Assume that the machine starts with its program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counter</a:t>
            </a: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containing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00.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en-US" altLang="tr-TR" sz="1400" b="1" dirty="0">
                <a:latin typeface="Verdana" panose="020B0604030504040204" pitchFamily="34" charset="0"/>
                <a:ea typeface="Verdana" panose="020B0604030504040204" pitchFamily="34" charset="0"/>
              </a:rPr>
              <a:t>a. </a:t>
            </a: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What will be in the memory cell at address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00 when the machine halts? </a:t>
            </a:r>
            <a:r>
              <a:rPr lang="en-US" altLang="tr-T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06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en-US" altLang="tr-TR" sz="1400" b="1" dirty="0">
                <a:latin typeface="Verdana" panose="020B0604030504040204" pitchFamily="34" charset="0"/>
                <a:ea typeface="Verdana" panose="020B0604030504040204" pitchFamily="34" charset="0"/>
              </a:rPr>
              <a:t>b. </a:t>
            </a: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What bit pattern will be in the program counter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when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machine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halts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0A</a:t>
            </a:r>
            <a:endParaRPr lang="tr-TR" altLang="tr-TR" sz="1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tr-TR" sz="2000" dirty="0"/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0EE0A422-2F7D-BE98-7576-01FC6EB2DF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2D2D8A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lr>
                <a:srgbClr val="2D2D8A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lr>
                <a:srgbClr val="2D2D8A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lr>
                <a:srgbClr val="2D2D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000"/>
              <a:t>0-</a:t>
            </a:r>
            <a:fld id="{675B7351-795A-4EC2-9B8E-A64AEA090EAE}" type="slidenum">
              <a:rPr lang="en-US" altLang="tr-TR" sz="10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tr-TR" sz="1000"/>
          </a:p>
        </p:txBody>
      </p:sp>
      <p:pic>
        <p:nvPicPr>
          <p:cNvPr id="36868" name="Picture 2">
            <a:extLst>
              <a:ext uri="{FF2B5EF4-FFF2-40B4-BE49-F238E27FC236}">
                <a16:creationId xmlns:a16="http://schemas.microsoft.com/office/drawing/2014/main" id="{B2D1084D-9497-4B55-E43B-D7359E789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178175"/>
            <a:ext cx="2438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Resim 4">
            <a:extLst>
              <a:ext uri="{FF2B5EF4-FFF2-40B4-BE49-F238E27FC236}">
                <a16:creationId xmlns:a16="http://schemas.microsoft.com/office/drawing/2014/main" id="{87FB5F8B-148F-7CC1-BE47-36F7241ED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964" y="0"/>
            <a:ext cx="29670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77E839-D7B5-5CFB-6656-B0E6F5451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8963" y="838200"/>
            <a:ext cx="4267200" cy="33528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In each of the following cases, write a short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program in the machine language described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in Appendix C to perform the requested activities.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Assume that each of your programs is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placed in memory starting at address 00.</a:t>
            </a:r>
          </a:p>
          <a:p>
            <a:pPr marL="0" indent="0" algn="just">
              <a:buNone/>
              <a:defRPr/>
            </a:pP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  <a:t>a.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Move the value at memory location D8 to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memory location B3.</a:t>
            </a:r>
          </a:p>
          <a:p>
            <a:pPr marL="0" indent="0" algn="just">
              <a:buNone/>
              <a:defRPr/>
            </a:pP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  <a:t>b.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Interchange the values stored at memory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locations D8 and B3.</a:t>
            </a:r>
          </a:p>
          <a:p>
            <a:pPr marL="0" indent="0" algn="just">
              <a:buNone/>
              <a:defRPr/>
            </a:pP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  <a:t>c.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If the value stored in memory location 44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is 00, then place the value 01 in memory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location 46; otherwise, put the value FF in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memory location 46.</a:t>
            </a: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F964CF28-977A-9052-8933-293C56BBAB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2D2D8A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lr>
                <a:srgbClr val="2D2D8A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lr>
                <a:srgbClr val="2D2D8A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lr>
                <a:srgbClr val="2D2D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000"/>
              <a:t>0-</a:t>
            </a:r>
            <a:fld id="{A9F8A439-FA36-42AC-9AEA-954AFED5830B}" type="slidenum">
              <a:rPr lang="en-US" altLang="tr-TR" sz="10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tr-TR" sz="1000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9E6E972F-CAED-5FFE-6C26-7EB8454D0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0963" y="4089401"/>
            <a:ext cx="2743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D2D8A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lr>
                <a:srgbClr val="2D2D8A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lr>
                <a:srgbClr val="2D2D8A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lr>
                <a:srgbClr val="2D2D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 a.      b.     c. </a:t>
            </a:r>
            <a:endParaRPr lang="tr-TR" altLang="tr-TR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14D8 	14D8 	2000</a:t>
            </a:r>
            <a:endParaRPr lang="tr-TR" altLang="tr-TR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34B3 	15B3 	1144</a:t>
            </a:r>
            <a:endParaRPr lang="tr-TR" altLang="tr-TR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C000 	35D</a:t>
            </a:r>
            <a:r>
              <a:rPr lang="tr-TR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 	B10A</a:t>
            </a:r>
            <a:endParaRPr lang="tr-TR" altLang="tr-TR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	34B</a:t>
            </a:r>
            <a:r>
              <a:rPr lang="tr-TR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 	22FF</a:t>
            </a:r>
            <a:endParaRPr lang="tr-TR" altLang="tr-TR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	C000 	B00C</a:t>
            </a:r>
            <a:endParaRPr lang="tr-TR" altLang="tr-TR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		2201</a:t>
            </a:r>
            <a:endParaRPr lang="tr-TR" altLang="tr-TR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		3246</a:t>
            </a:r>
            <a:endParaRPr lang="tr-TR" altLang="tr-TR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600" b="1">
                <a:latin typeface="Courier New" panose="02070309020205020404" pitchFamily="49" charset="0"/>
                <a:cs typeface="Courier New" panose="02070309020205020404" pitchFamily="49" charset="0"/>
              </a:rPr>
              <a:t>		C000</a:t>
            </a:r>
            <a:endParaRPr lang="tr-TR" altLang="tr-TR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7893" name="Resim 3">
            <a:extLst>
              <a:ext uri="{FF2B5EF4-FFF2-40B4-BE49-F238E27FC236}">
                <a16:creationId xmlns:a16="http://schemas.microsoft.com/office/drawing/2014/main" id="{1BFEA3EB-F3B2-9E78-9BC7-889E92892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964" y="0"/>
            <a:ext cx="29670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4EB3C2-DB7B-94E1-6513-496D796C9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939800"/>
            <a:ext cx="4876800" cy="19812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Suppose the following program, written in the</a:t>
            </a:r>
            <a:r>
              <a:rPr lang="tr-TR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machine language of Appendix C, is stored in</a:t>
            </a:r>
            <a:r>
              <a:rPr lang="tr-TR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main memory beginning at address 30 (hexadecimal).</a:t>
            </a:r>
            <a:r>
              <a:rPr lang="tr-TR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What task will the program perform</a:t>
            </a:r>
            <a:r>
              <a:rPr lang="tr-TR" sz="1600" dirty="0">
                <a:latin typeface="Verdana" panose="020B0604030504040204" pitchFamily="34" charset="0"/>
                <a:ea typeface="Verdana" panose="020B0604030504040204" pitchFamily="34" charset="0"/>
              </a:rPr>
              <a:t> when </a:t>
            </a:r>
            <a:r>
              <a:rPr lang="tr-TR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executed</a:t>
            </a:r>
            <a:r>
              <a:rPr lang="tr-TR" sz="16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  <a:defRPr/>
            </a:pPr>
            <a:r>
              <a:rPr lang="en-US" altLang="tr-TR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copies the data from the memory cells at addresses 00, 01, and 02 into the memory cells at addresses 10, 11, and 12</a:t>
            </a:r>
            <a:endParaRPr lang="tr-TR" altLang="tr-TR" sz="16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  <a:defRPr/>
            </a:pPr>
            <a:endParaRPr lang="tr-TR" sz="2000" dirty="0"/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35D925D6-EA29-1599-30A5-9058A71055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2D2D8A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lr>
                <a:srgbClr val="2D2D8A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lr>
                <a:srgbClr val="2D2D8A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lr>
                <a:srgbClr val="2D2D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000"/>
              <a:t>0-</a:t>
            </a:r>
            <a:fld id="{8947C2D1-39FC-435A-BFF9-582B444C6743}" type="slidenum">
              <a:rPr lang="en-US" altLang="tr-TR" sz="10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tr-TR" sz="1000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AA9E229-3D8F-0F00-CBEF-1D4C9E8D4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105151"/>
            <a:ext cx="1371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D2D8A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lr>
                <a:srgbClr val="2D2D8A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lr>
                <a:srgbClr val="2D2D8A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lr>
                <a:srgbClr val="2D2D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30-&gt; 2003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32-&gt; 2101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34-&gt; 2200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36-&gt; 2310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38-&gt; 1400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3A-&gt; 3410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3C-&gt; 5221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3E-&gt; 5331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40-&gt; 3239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42-&gt; 333B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44-&gt; B248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46-&gt; B038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1600" b="1">
                <a:latin typeface="Consolas" panose="020B0609020204030204" pitchFamily="49" charset="0"/>
              </a:rPr>
              <a:t>48-&gt; C000</a:t>
            </a:r>
          </a:p>
        </p:txBody>
      </p:sp>
      <p:pic>
        <p:nvPicPr>
          <p:cNvPr id="38917" name="Resim 3">
            <a:extLst>
              <a:ext uri="{FF2B5EF4-FFF2-40B4-BE49-F238E27FC236}">
                <a16:creationId xmlns:a16="http://schemas.microsoft.com/office/drawing/2014/main" id="{B19E758E-8B58-BE21-5C31-0D1AED9E1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964" y="0"/>
            <a:ext cx="29670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5EBCFD-494F-7B50-4D3F-9F07F0B4C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1" y="304800"/>
            <a:ext cx="4875213" cy="41148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None/>
              <a:defRPr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Suppose the memory cells at addresses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20 through 28 in the machine described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in Appendix C contain the following bit</a:t>
            </a:r>
            <a:r>
              <a:rPr lang="tr-T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patterns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Assume that the machine starts with its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program </a:t>
            </a:r>
            <a:r>
              <a:rPr lang="tr-TR" altLang="tr-TR" sz="14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counter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tr-TR" altLang="tr-TR" sz="14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containing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20.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a. What bit patterns will be in registers 0, 1, and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when the machine halts?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b. What bit pattern will be in the memory cell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 address 30 when the machine halts?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c. What bit pattern will be in the memory cell</a:t>
            </a: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tr-TR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 address B0 when the machine halts?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en-US" altLang="tr-T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point to this problem is that a bit pattern stored in memory is subject to interpretation</a:t>
            </a:r>
            <a:r>
              <a:rPr lang="tr-TR" altLang="tr-T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may represent part of the operand of one instruction and the op-code field of another.</a:t>
            </a:r>
            <a:endParaRPr lang="tr-TR" altLang="tr-TR" sz="1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en-US" altLang="tr-T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a. Registers 0, 1, and 2 will contain 32, 24, and 12, respectively.</a:t>
            </a:r>
            <a:endParaRPr lang="tr-TR" altLang="tr-TR" sz="1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en-US" altLang="tr-T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b. 12</a:t>
            </a:r>
            <a:endParaRPr lang="tr-TR" altLang="tr-TR" sz="1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en-US" altLang="tr-T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c. 32</a:t>
            </a:r>
            <a:endParaRPr lang="tr-TR" altLang="tr-TR" sz="1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tr-TR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tr-TR" altLang="tr-TR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tr-TR" sz="2000" dirty="0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36438ACE-F666-9D10-6A13-A57FDCB848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2D2D8A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lr>
                <a:srgbClr val="2D2D8A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lr>
                <a:srgbClr val="2D2D8A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lr>
                <a:srgbClr val="2D2D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2D8A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tr-TR" sz="1000"/>
              <a:t>0-</a:t>
            </a:r>
            <a:fld id="{867C18E8-F7DB-4CE9-985A-AD6567F0178F}" type="slidenum">
              <a:rPr lang="en-US" altLang="tr-TR" sz="10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tr-TR" sz="1000"/>
          </a:p>
        </p:txBody>
      </p:sp>
      <p:pic>
        <p:nvPicPr>
          <p:cNvPr id="41988" name="Picture 2">
            <a:extLst>
              <a:ext uri="{FF2B5EF4-FFF2-40B4-BE49-F238E27FC236}">
                <a16:creationId xmlns:a16="http://schemas.microsoft.com/office/drawing/2014/main" id="{5704DB46-1ADB-4633-9978-5BEC2A3F8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3886200"/>
            <a:ext cx="21542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Resim 3">
            <a:extLst>
              <a:ext uri="{FF2B5EF4-FFF2-40B4-BE49-F238E27FC236}">
                <a16:creationId xmlns:a16="http://schemas.microsoft.com/office/drawing/2014/main" id="{39A0E4E5-31CE-8C7D-37A4-A1FC5731B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964" y="0"/>
            <a:ext cx="29670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469</Words>
  <Application>Microsoft Office PowerPoint</Application>
  <PresentationFormat>Geniş ekran</PresentationFormat>
  <Paragraphs>44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Consolas</vt:lpstr>
      <vt:lpstr>Courier New</vt:lpstr>
      <vt:lpstr>Verdana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ADMIN 1</dc:creator>
  <cp:lastModifiedBy>ADMIN 1</cp:lastModifiedBy>
  <cp:revision>1</cp:revision>
  <dcterms:created xsi:type="dcterms:W3CDTF">2023-11-23T09:19:20Z</dcterms:created>
  <dcterms:modified xsi:type="dcterms:W3CDTF">2023-11-23T09:23:45Z</dcterms:modified>
</cp:coreProperties>
</file>