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Questrial"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f82cbee9d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f82cbee9d_0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A9988"/>
              </a:buClr>
              <a:buFont typeface="Calibri"/>
              <a:buNone/>
            </a:pPr>
            <a:endParaRPr/>
          </a:p>
        </p:txBody>
      </p:sp>
      <p:sp>
        <p:nvSpPr>
          <p:cNvPr id="232" name="Google Shape;232;g3f82cbee9d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f82cbee9d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f82cbee9d_0_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a:p>
        </p:txBody>
      </p:sp>
      <p:sp>
        <p:nvSpPr>
          <p:cNvPr id="239" name="Google Shape;239;g3f82cbee9d_0_249: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tr-TR" sz="1200" b="0" i="0" u="none" strike="noStrike" cap="none">
                <a:solidFill>
                  <a:schemeClr val="dk1"/>
                </a:solidFill>
                <a:latin typeface="Calibri"/>
                <a:ea typeface="Calibri"/>
                <a:cs typeface="Calibri"/>
                <a:sym typeface="Calibri"/>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f82cbee9d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f82cbee9d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46" name="Google Shape;246;g3f82cbee9d_0_255: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tr-TR" sz="1200" b="0" i="0" u="none" strike="noStrike" cap="none">
                <a:solidFill>
                  <a:schemeClr val="dk1"/>
                </a:solidFill>
                <a:latin typeface="Calibri"/>
                <a:ea typeface="Calibri"/>
                <a:cs typeface="Calibri"/>
                <a:sym typeface="Calibri"/>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f82cbee9d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52" name="Google Shape;252;g3f82cbee9d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30fc7c710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30fc7c710_1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430fc7c710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30fc7c710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30fc7c710_1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430fc7c710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30fc7c710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30fc7c710_1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430fc7c710_1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30fc7c710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30fc7c710_1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430fc7c710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30fc7c710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30fc7c710_1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430fc7c710_1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30fc7c710_1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430fc7c710_1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tr-TR" sz="1200" b="0" i="0" u="none" strike="noStrike" cap="none">
                <a:solidFill>
                  <a:schemeClr val="dk1"/>
                </a:solidFill>
                <a:latin typeface="Calibri"/>
                <a:ea typeface="Calibri"/>
                <a:cs typeface="Calibri"/>
                <a:sym typeface="Calibri"/>
              </a:rPr>
              <a:t>The architecture should specify the major classes to be used. It should identify the responsibilities of each major class and how the class will interact with other classes. It should include descriptions of the class hierarchies, of state transitions, and of object persistence. If the system is large enough, it should describe how classes are organized into subsystems. </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tr-TR" sz="1200" b="0" i="0" u="none" strike="noStrike" cap="none">
                <a:solidFill>
                  <a:schemeClr val="dk1"/>
                </a:solidFill>
                <a:latin typeface="Calibri"/>
                <a:ea typeface="Calibri"/>
                <a:cs typeface="Calibri"/>
                <a:sym typeface="Calibri"/>
              </a:rPr>
              <a:t>The architecture should describe other class designs that were considered and give reasons for preferring the organization that was chosen. The architecture doesn't need to specify every class in the system. </a:t>
            </a:r>
            <a:endParaRPr/>
          </a:p>
          <a:p>
            <a:pPr marL="0" marR="0" lvl="0" indent="0" algn="l" rtl="0">
              <a:spcBef>
                <a:spcPts val="0"/>
              </a:spcBef>
              <a:spcAft>
                <a:spcPts val="0"/>
              </a:spcAft>
              <a:buClr>
                <a:schemeClr val="dk1"/>
              </a:buClr>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tr-TR" sz="1200" b="1" i="0" u="none" strike="noStrike" cap="none">
                <a:solidFill>
                  <a:schemeClr val="dk1"/>
                </a:solidFill>
                <a:latin typeface="Calibri"/>
                <a:ea typeface="Calibri"/>
                <a:cs typeface="Calibri"/>
                <a:sym typeface="Calibri"/>
              </a:rPr>
              <a:t>Aim for the 80/ 20 rule: specify the 20 percent of the classes that make up 80 percent of the system's behavior</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tr-TR" sz="1200" b="0" i="0" u="none" strike="noStrike" cap="none">
                <a:solidFill>
                  <a:schemeClr val="dk1"/>
                </a:solidFill>
                <a:latin typeface="Calibri"/>
                <a:ea typeface="Calibri"/>
                <a:cs typeface="Calibri"/>
                <a:sym typeface="Calibri"/>
              </a:rPr>
              <a:t>McConnell, Steve (2004-06-09). Code Complete (2nd Edition) (Developer Best Practices) (Kindle Locations 1463-1469). Pearson Education. Kindle Edition. </a:t>
            </a:r>
            <a:endParaRPr/>
          </a:p>
        </p:txBody>
      </p:sp>
      <p:sp>
        <p:nvSpPr>
          <p:cNvPr id="294" name="Google Shape;294;g430fc7c710_1_151: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tr-TR" sz="1200" b="0" i="0" u="none" strike="noStrike" cap="none">
                <a:solidFill>
                  <a:schemeClr val="dk1"/>
                </a:solidFill>
                <a:latin typeface="Calibri"/>
                <a:ea typeface="Calibri"/>
                <a:cs typeface="Calibri"/>
                <a:sym typeface="Calibri"/>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30fc7c710_1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30fc7c710_1_2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430fc7c710_1_2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30fc7c710_1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30fc7c710_1_2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430fc7c710_1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30fc7c710_1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30fc7c710_1_2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430fc7c710_1_2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30fc7c710_1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30fc7c710_1_2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430fc7c710_1_2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30fc7c710_1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30fc7c710_1_2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430fc7c710_1_2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30fc7c710_1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30fc7c710_1_2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430fc7c710_1_2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30fc7c710_1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30fc7c710_1_3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430fc7c710_1_3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30fc7c710_1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30fc7c710_1_3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430fc7c710_1_3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30fc7c710_1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30fc7c710_1_3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430fc7c710_1_3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30fc7c710_1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30fc7c710_1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430fc7c710_1_3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200" b="0" i="0" u="none" strike="noStrike" cap="none">
                <a:solidFill>
                  <a:schemeClr val="dk1"/>
                </a:solidFill>
                <a:latin typeface="Calibri"/>
                <a:ea typeface="Calibri"/>
                <a:cs typeface="Calibri"/>
                <a:sym typeface="Calibri"/>
              </a:rPr>
              <a:t>Eğer kendi başınıza program yazmışsanız, Bu listenin gereksiz formaliteler ve bürokrasi içerdiğini düşünebilirsiniz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tr-TR" sz="1200" b="0" i="0" u="none" strike="noStrike" cap="none">
                <a:solidFill>
                  <a:schemeClr val="dk1"/>
                </a:solidFill>
                <a:latin typeface="Calibri"/>
                <a:ea typeface="Calibri"/>
                <a:cs typeface="Calibri"/>
                <a:sym typeface="Calibri"/>
              </a:rPr>
              <a:t>Ancak, bu formalitelerin sayısı konusunda bir uzlaşıya varmak zor olabilir.</a:t>
            </a:r>
            <a:endParaRPr/>
          </a:p>
          <a:p>
            <a:pPr marL="0" marR="0" lvl="0" indent="0" algn="l" rtl="0">
              <a:spcBef>
                <a:spcPts val="0"/>
              </a:spcBef>
              <a:spcAft>
                <a:spcPts val="0"/>
              </a:spcAft>
              <a:buNone/>
            </a:pPr>
            <a:r>
              <a:rPr lang="tr-TR" sz="1200" b="0" i="0" u="none" strike="noStrike" cap="none">
                <a:solidFill>
                  <a:schemeClr val="dk1"/>
                </a:solidFill>
                <a:latin typeface="Calibri"/>
                <a:ea typeface="Calibri"/>
                <a:cs typeface="Calibri"/>
                <a:sym typeface="Calibri"/>
              </a:rPr>
              <a:t>Bu adımları gelecekte daha detaylı şekilde tartışacağız.</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tr-TR" sz="1200" b="0" i="0" u="none" strike="noStrike" cap="none">
                <a:solidFill>
                  <a:schemeClr val="dk1"/>
                </a:solidFill>
                <a:latin typeface="Calibri"/>
                <a:ea typeface="Calibri"/>
                <a:cs typeface="Calibri"/>
                <a:sym typeface="Calibri"/>
              </a:rPr>
              <a:t>Eğer kendi başınıza programlamayı öğrendiyseniz,  Bu aktiviteleri teker teker ele alıp fark ederek bir programlama tecrübesi edinmemişsinizdir.</a:t>
            </a:r>
            <a:endParaRPr/>
          </a:p>
          <a:p>
            <a:pPr marL="0" marR="0" lvl="0" indent="0" algn="l" rtl="0">
              <a:spcBef>
                <a:spcPts val="0"/>
              </a:spcBef>
              <a:spcAft>
                <a:spcPts val="0"/>
              </a:spcAft>
              <a:buNone/>
            </a:pPr>
            <a:r>
              <a:rPr lang="tr-TR" sz="1200" b="0" i="0" u="none" strike="noStrike" cap="none">
                <a:solidFill>
                  <a:schemeClr val="dk1"/>
                </a:solidFill>
                <a:latin typeface="Calibri"/>
                <a:ea typeface="Calibri"/>
                <a:cs typeface="Calibri"/>
                <a:sym typeface="Calibri"/>
              </a:rPr>
              <a:t>Sizin için geçerli olan sadece program yazdığınızdır ancak bu sadece formal anlamda kodu inşaa etmeye karşılık gelir. </a:t>
            </a:r>
            <a:endParaRPr/>
          </a:p>
          <a:p>
            <a:pPr marL="0" marR="0" lvl="0" indent="0" algn="l" rtl="0">
              <a:spcBef>
                <a:spcPts val="0"/>
              </a:spcBef>
              <a:spcAft>
                <a:spcPts val="0"/>
              </a:spcAft>
              <a:buNone/>
            </a:pPr>
            <a:r>
              <a:rPr lang="tr-TR" sz="1200" b="0" i="0" u="none" strike="noStrike" cap="none">
                <a:solidFill>
                  <a:schemeClr val="dk1"/>
                </a:solidFill>
                <a:latin typeface="Calibri"/>
                <a:ea typeface="Calibri"/>
                <a:cs typeface="Calibri"/>
                <a:sym typeface="Calibri"/>
              </a:rPr>
              <a:t>Bu gerçekten etkin ve gerekli bir yazılım gerçekleştirme adımıdır ancak daha sonra ele alacağımız gibi çoğu zaman belli bir perspektif içermez.</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tr-TR"/>
              <a:t>Ayrıca burada hepimiz mühendisisiz. Size bir soru soracağım. Eğer size süper bir ev bulduğumu ve fiyatının çok uygun olduğunu söylesem ve eklesem. Bu daire bir inşaat mühendisi tarafından hiç projelendirilmeden 10 günde yapıldığını söylesem. Siz ne düşünürsünüz?</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38ccaad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38ccaad4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438ccaad4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38ccaad4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438ccaad42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438ccaad4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38ccaad42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38ccaad42_0_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438ccaad42_0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38ccaad42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438ccaad42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438ccaad42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38ccaad4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38ccaad42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438ccaad42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38ccaad4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438ccaad42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438ccaad42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438ccaad42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438ccaad42_0_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438ccaad42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38ccaad4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38ccaad42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438ccaad42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8" name="Google Shape;51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30fc7c71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30fc7c710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430fc7c71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f82cbee9d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f82cbee9d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f82cbee9d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f82cbee9d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f82cbee9d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A9988"/>
              </a:buClr>
              <a:buFont typeface="Calibri"/>
              <a:buNone/>
            </a:pPr>
            <a:r>
              <a:rPr lang="tr-TR" b="1">
                <a:solidFill>
                  <a:srgbClr val="1A9988"/>
                </a:solidFill>
              </a:rPr>
              <a:t>The problem definition should be in user language, and the problem should be described from a user's point of view.</a:t>
            </a:r>
            <a:endParaRPr>
              <a:solidFill>
                <a:srgbClr val="1A9988"/>
              </a:solidFill>
            </a:endParaRPr>
          </a:p>
          <a:p>
            <a:pPr marL="0" lvl="0" indent="0" algn="l" rtl="0">
              <a:spcBef>
                <a:spcPts val="0"/>
              </a:spcBef>
              <a:spcAft>
                <a:spcPts val="0"/>
              </a:spcAft>
              <a:buClr>
                <a:srgbClr val="1A9988"/>
              </a:buClr>
              <a:buFont typeface="Calibri"/>
              <a:buNone/>
            </a:pPr>
            <a:r>
              <a:rPr lang="tr-TR" b="1">
                <a:solidFill>
                  <a:srgbClr val="1A9988"/>
                </a:solidFill>
              </a:rPr>
              <a:t>It usually should not be stated in technical computer terms. The best solution might not be a computer program. </a:t>
            </a:r>
            <a:endParaRPr>
              <a:solidFill>
                <a:srgbClr val="1A9988"/>
              </a:solidFill>
            </a:endParaRPr>
          </a:p>
          <a:p>
            <a:pPr marL="0" lvl="0" indent="0" algn="l" rtl="0">
              <a:spcBef>
                <a:spcPts val="0"/>
              </a:spcBef>
              <a:spcAft>
                <a:spcPts val="0"/>
              </a:spcAft>
              <a:buClr>
                <a:srgbClr val="1A9988"/>
              </a:buClr>
              <a:buFont typeface="Calibri"/>
              <a:buNone/>
            </a:pPr>
            <a:endParaRPr>
              <a:solidFill>
                <a:srgbClr val="1A9988"/>
              </a:solidFill>
            </a:endParaRPr>
          </a:p>
          <a:p>
            <a:pPr marL="0" lvl="0" indent="0" algn="l" rtl="0">
              <a:spcBef>
                <a:spcPts val="0"/>
              </a:spcBef>
              <a:spcAft>
                <a:spcPts val="0"/>
              </a:spcAft>
              <a:buClr>
                <a:srgbClr val="1A9988"/>
              </a:buClr>
              <a:buFont typeface="Calibri"/>
              <a:buNone/>
            </a:pPr>
            <a:r>
              <a:rPr lang="tr-TR" b="1">
                <a:solidFill>
                  <a:srgbClr val="1A9988"/>
                </a:solidFill>
              </a:rPr>
              <a:t>The penalty for failing to define the problem is that you can waste a lot of time solving the wrong problem. </a:t>
            </a:r>
            <a:endParaRPr>
              <a:solidFill>
                <a:srgbClr val="1A9988"/>
              </a:solidFill>
            </a:endParaRPr>
          </a:p>
          <a:p>
            <a:pPr marL="0" lvl="0" indent="0" algn="l" rtl="0">
              <a:spcBef>
                <a:spcPts val="0"/>
              </a:spcBef>
              <a:spcAft>
                <a:spcPts val="0"/>
              </a:spcAft>
              <a:buClr>
                <a:srgbClr val="1A9988"/>
              </a:buClr>
              <a:buFont typeface="Calibri"/>
              <a:buNone/>
            </a:pPr>
            <a:r>
              <a:rPr lang="tr-TR" b="1">
                <a:solidFill>
                  <a:srgbClr val="1A9988"/>
                </a:solidFill>
              </a:rPr>
              <a:t>This is a double-barreled penalty because you also don't solve the right problem.</a:t>
            </a:r>
            <a:endParaRPr>
              <a:solidFill>
                <a:srgbClr val="1A9988"/>
              </a:solidFill>
            </a:endParaRPr>
          </a:p>
          <a:p>
            <a:pPr marL="0" lvl="0" indent="0" algn="l" rtl="0">
              <a:spcBef>
                <a:spcPts val="0"/>
              </a:spcBef>
              <a:spcAft>
                <a:spcPts val="0"/>
              </a:spcAft>
              <a:buNone/>
            </a:pPr>
            <a:endParaRPr/>
          </a:p>
        </p:txBody>
      </p:sp>
      <p:sp>
        <p:nvSpPr>
          <p:cNvPr id="200" name="Google Shape;200;g3f82cbee9d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f82cbee9d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f82cbee9d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f82cbee9d_0_3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f82cbee9d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f82cbee9d_0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b="1">
                <a:solidFill>
                  <a:srgbClr val="1A9988"/>
                </a:solidFill>
              </a:rPr>
              <a:t>Burada gereksinim analizinin nasıl yapılacağı anlatılmayacaktır. </a:t>
            </a:r>
            <a:endParaRPr b="1">
              <a:solidFill>
                <a:srgbClr val="1A9988"/>
              </a:solidFill>
            </a:endParaRPr>
          </a:p>
          <a:p>
            <a:pPr marL="0" lvl="0" indent="0" algn="l" rtl="0">
              <a:spcBef>
                <a:spcPts val="0"/>
              </a:spcBef>
              <a:spcAft>
                <a:spcPts val="0"/>
              </a:spcAft>
              <a:buClr>
                <a:schemeClr val="dk1"/>
              </a:buClr>
              <a:buSzPts val="1100"/>
              <a:buFont typeface="Arial"/>
              <a:buNone/>
            </a:pPr>
            <a:r>
              <a:rPr lang="tr-TR" b="1">
                <a:solidFill>
                  <a:srgbClr val="1A9988"/>
                </a:solidFill>
              </a:rPr>
              <a:t>Zira gereksinim analizi yöntemleri başlı başına bir ders konusudur.</a:t>
            </a:r>
            <a:endParaRPr b="1">
              <a:solidFill>
                <a:srgbClr val="1A9988"/>
              </a:solidFill>
            </a:endParaRPr>
          </a:p>
          <a:p>
            <a:pPr marL="0" lvl="0" indent="0" algn="l" rtl="0">
              <a:spcBef>
                <a:spcPts val="0"/>
              </a:spcBef>
              <a:spcAft>
                <a:spcPts val="0"/>
              </a:spcAft>
              <a:buClr>
                <a:schemeClr val="dk1"/>
              </a:buClr>
              <a:buSzPts val="1100"/>
              <a:buFont typeface="Arial"/>
              <a:buNone/>
            </a:pPr>
            <a:r>
              <a:rPr lang="tr-TR" b="1">
                <a:solidFill>
                  <a:srgbClr val="1A9988"/>
                </a:solidFill>
              </a:rPr>
              <a:t>Bunun yerine,  gereksinimlerin doğru yapıldığını kontrol etmek için bu soruları sorabiliriz.</a:t>
            </a:r>
            <a:endParaRPr>
              <a:solidFill>
                <a:srgbClr val="1A9988"/>
              </a:solidFill>
            </a:endParaRPr>
          </a:p>
          <a:p>
            <a:pPr marL="0" lvl="0" indent="0" algn="l" rtl="0">
              <a:spcBef>
                <a:spcPts val="0"/>
              </a:spcBef>
              <a:spcAft>
                <a:spcPts val="0"/>
              </a:spcAft>
              <a:buNone/>
            </a:pPr>
            <a:endParaRPr/>
          </a:p>
        </p:txBody>
      </p:sp>
      <p:sp>
        <p:nvSpPr>
          <p:cNvPr id="214" name="Google Shape;214;g3f82cbee9d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f82cbee9d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f82cbee9d_0_1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3f82cbee9d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42"/>
        <p:cNvGrpSpPr/>
        <p:nvPr/>
      </p:nvGrpSpPr>
      <p:grpSpPr>
        <a:xfrm>
          <a:off x="0" y="0"/>
          <a:ext cx="0" cy="0"/>
          <a:chOff x="0" y="0"/>
          <a:chExt cx="0" cy="0"/>
        </a:xfrm>
      </p:grpSpPr>
      <p:sp>
        <p:nvSpPr>
          <p:cNvPr id="43" name="Google Shape;43;p2"/>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68DBA"/>
              </a:buClr>
              <a:buSzPts val="1400"/>
              <a:buFont typeface="Century Gothic"/>
              <a:buNone/>
              <a:defRPr sz="54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4" name="Google Shape;44;p2"/>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L="0" marR="0" lvl="0" indent="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45" name="Google Shape;45;p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Google Shape;46;p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2"/>
          <p:cNvSpPr/>
          <p:nvPr/>
        </p:nvSpPr>
        <p:spPr>
          <a:xfrm>
            <a:off x="0" y="4323810"/>
            <a:ext cx="1744652" cy="778589"/>
          </a:xfrm>
          <a:custGeom>
            <a:avLst/>
            <a:gdLst/>
            <a:ahLst/>
            <a:cxnLst/>
            <a:rect l="l" t="t" r="r" b="b"/>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Resim Yazısı">
  <p:cSld name="Başlık ve Resim Yazısı">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68DBA"/>
              </a:buClr>
              <a:buSzPts val="1400"/>
              <a:buFont typeface="Century Gothic"/>
              <a:buNone/>
              <a:defRPr sz="48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Google Shape;111;p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1"/>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sim Yazılı Alıntı">
  <p:cSld name="Resim Yazılı Alıntı">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68DBA"/>
              </a:buClr>
              <a:buSzPts val="1400"/>
              <a:buFont typeface="Century Gothic"/>
              <a:buNone/>
              <a:defRPr sz="48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7" name="Google Shape;117;p12"/>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Google Shape;118;p12"/>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Google Shape;119;p1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2"/>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
        <p:nvSpPr>
          <p:cNvPr id="123" name="Google Shape;123;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sim Kartı">
  <p:cSld name="İsim Kartı">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68DBA"/>
              </a:buClr>
              <a:buSzPts val="1400"/>
              <a:buFont typeface="Century Gothic"/>
              <a:buNone/>
              <a:defRPr sz="48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7" name="Google Shape;127;p13"/>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Google Shape;128;p1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1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Google Shape;130;p13"/>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ıntı İsim Kartı">
  <p:cSld name="Alıntı İsim Kartı">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68DBA"/>
              </a:buClr>
              <a:buSzPts val="1400"/>
              <a:buFont typeface="Century Gothic"/>
              <a:buNone/>
              <a:defRPr sz="48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4" name="Google Shape;134;p1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Google Shape;135;p14"/>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1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4"/>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
        <p:nvSpPr>
          <p:cNvPr id="140" name="Google Shape;140;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oğru veya Yanlış">
  <p:cSld name="Doğru veya Yanlış">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68DBA"/>
              </a:buClr>
              <a:buSzPts val="1400"/>
              <a:buFont typeface="Century Gothic"/>
              <a:buNone/>
              <a:defRPr sz="48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44" name="Google Shape;144;p15"/>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Google Shape;145;p1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Google Shape;146;p1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Google Shape;148;p15"/>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52" name="Google Shape;152;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Google Shape;153;p1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59" name="Google Shape;159;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Google Shape;160;p1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Google Shape;161;p1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1" name="Google Shape;51;p3"/>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2" name="Google Shape;52;p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Google Shape;54;p3"/>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68DBA"/>
              </a:buClr>
              <a:buSzPts val="1400"/>
              <a:buFont typeface="Century Gothic"/>
              <a:buNone/>
              <a:defRPr sz="40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8" name="Google Shape;58;p4"/>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59" name="Google Shape;59;p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4"/>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5" name="Google Shape;65;p5"/>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6" name="Google Shape;66;p5"/>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7" name="Google Shape;67;p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5"/>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3" name="Google Shape;73;p6"/>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4" name="Google Shape;74;p6"/>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5" name="Google Shape;75;p6"/>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6" name="Google Shape;76;p6"/>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7" name="Google Shape;77;p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8" name="Google Shape;78;p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3" name="Google Shape;83;p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87"/>
        <p:cNvGrpSpPr/>
        <p:nvPr/>
      </p:nvGrpSpPr>
      <p:grpSpPr>
        <a:xfrm>
          <a:off x="0" y="0"/>
          <a:ext cx="0" cy="0"/>
          <a:chOff x="0" y="0"/>
          <a:chExt cx="0" cy="0"/>
        </a:xfrm>
      </p:grpSpPr>
      <p:sp>
        <p:nvSpPr>
          <p:cNvPr id="88" name="Google Shape;88;p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8"/>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68DBA"/>
              </a:buClr>
              <a:buSzPts val="1400"/>
              <a:buFont typeface="Century Gothic"/>
              <a:buNone/>
              <a:defRPr sz="20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4" name="Google Shape;94;p9"/>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Google Shape;95;p9"/>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Google Shape;96;p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9"/>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68DBA"/>
              </a:buClr>
              <a:buSzPts val="1400"/>
              <a:buFont typeface="Century Gothic"/>
              <a:buNone/>
              <a:defRPr sz="24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2" name="Google Shape;102;p10"/>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L="0" marR="0" lvl="0" indent="0" algn="ctr"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0"/>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0"/>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avLst/>
              <a:gdLst/>
              <a:ahLst/>
              <a:cxnLst/>
              <a:rect l="l" t="t" r="r" b="b"/>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97151" y="2779713"/>
              <a:ext cx="550863" cy="1978025"/>
            </a:xfrm>
            <a:custGeom>
              <a:avLst/>
              <a:gdLst/>
              <a:ahLst/>
              <a:cxnLst/>
              <a:rect l="l" t="t" r="r" b="b"/>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3175001" y="4730750"/>
              <a:ext cx="519113" cy="1209675"/>
            </a:xfrm>
            <a:custGeom>
              <a:avLst/>
              <a:gdLst/>
              <a:ahLst/>
              <a:cxnLst/>
              <a:rect l="l" t="t" r="r" b="b"/>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05176" y="5630863"/>
              <a:ext cx="146050" cy="309563"/>
            </a:xfrm>
            <a:custGeom>
              <a:avLst/>
              <a:gdLst/>
              <a:ahLst/>
              <a:cxnLst/>
              <a:rect l="l" t="t" r="r" b="b"/>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573338" y="2817813"/>
              <a:ext cx="700088" cy="2835275"/>
            </a:xfrm>
            <a:custGeom>
              <a:avLst/>
              <a:gdLst/>
              <a:ahLst/>
              <a:cxnLst/>
              <a:rect l="l" t="t" r="r" b="b"/>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506663" y="285750"/>
              <a:ext cx="90488" cy="2493963"/>
            </a:xfrm>
            <a:custGeom>
              <a:avLst/>
              <a:gdLst/>
              <a:ahLst/>
              <a:cxnLst/>
              <a:rect l="l" t="t" r="r" b="b"/>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554288" y="2598738"/>
              <a:ext cx="66675" cy="420688"/>
            </a:xfrm>
            <a:custGeom>
              <a:avLst/>
              <a:gdLst/>
              <a:ahLst/>
              <a:cxnLst/>
              <a:rect l="l" t="t" r="r" b="b"/>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143251" y="4757738"/>
              <a:ext cx="161925" cy="873125"/>
            </a:xfrm>
            <a:custGeom>
              <a:avLst/>
              <a:gdLst/>
              <a:ahLst/>
              <a:cxnLst/>
              <a:rect l="l" t="t" r="r" b="b"/>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3148013" y="1282700"/>
              <a:ext cx="1768475" cy="3448050"/>
            </a:xfrm>
            <a:custGeom>
              <a:avLst/>
              <a:gdLst/>
              <a:ahLst/>
              <a:cxnLst/>
              <a:rect l="l" t="t" r="r" b="b"/>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3273426" y="5653088"/>
              <a:ext cx="138113" cy="287338"/>
            </a:xfrm>
            <a:custGeom>
              <a:avLst/>
              <a:gdLst/>
              <a:ahLst/>
              <a:cxnLst/>
              <a:rect l="l" t="t" r="r" b="b"/>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3143251" y="4656138"/>
              <a:ext cx="31750" cy="188913"/>
            </a:xfrm>
            <a:custGeom>
              <a:avLst/>
              <a:gdLst/>
              <a:ahLst/>
              <a:cxnLst/>
              <a:rect l="l" t="t" r="r" b="b"/>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3211513" y="5410200"/>
              <a:ext cx="203200" cy="530225"/>
            </a:xfrm>
            <a:custGeom>
              <a:avLst/>
              <a:gdLst/>
              <a:ahLst/>
              <a:cxnLst/>
              <a:rect l="l" t="t" r="r" b="b"/>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1"/>
          <p:cNvGrpSpPr/>
          <p:nvPr/>
        </p:nvGrpSpPr>
        <p:grpSpPr>
          <a:xfrm>
            <a:off x="27222" y="157"/>
            <a:ext cx="2356674" cy="6853096"/>
            <a:chOff x="6627813" y="195610"/>
            <a:chExt cx="1952625" cy="5678141"/>
          </a:xfrm>
        </p:grpSpPr>
        <p:sp>
          <p:nvSpPr>
            <p:cNvPr id="24" name="Google Shape;24;p1"/>
            <p:cNvSpPr/>
            <p:nvPr/>
          </p:nvSpPr>
          <p:spPr>
            <a:xfrm>
              <a:off x="6627813" y="195610"/>
              <a:ext cx="409575" cy="3646488"/>
            </a:xfrm>
            <a:custGeom>
              <a:avLst/>
              <a:gdLst/>
              <a:ahLst/>
              <a:cxnLst/>
              <a:rect l="l" t="t" r="r" b="b"/>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061201" y="3771900"/>
              <a:ext cx="350838" cy="1309688"/>
            </a:xfrm>
            <a:custGeom>
              <a:avLst/>
              <a:gdLst/>
              <a:ahLst/>
              <a:cxnLst/>
              <a:rect l="l" t="t" r="r" b="b"/>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439026" y="5053013"/>
              <a:ext cx="357188" cy="820738"/>
            </a:xfrm>
            <a:custGeom>
              <a:avLst/>
              <a:gdLst/>
              <a:ahLst/>
              <a:cxnLst/>
              <a:rect l="l" t="t" r="r" b="b"/>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037388" y="3811588"/>
              <a:ext cx="457200" cy="1852613"/>
            </a:xfrm>
            <a:custGeom>
              <a:avLst/>
              <a:gdLst/>
              <a:ahLst/>
              <a:cxnLst/>
              <a:rect l="l" t="t" r="r" b="b"/>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6992938" y="1263650"/>
              <a:ext cx="144463" cy="2508250"/>
            </a:xfrm>
            <a:custGeom>
              <a:avLst/>
              <a:gdLst/>
              <a:ahLst/>
              <a:cxnLst/>
              <a:rect l="l" t="t" r="r" b="b"/>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526338" y="5640388"/>
              <a:ext cx="111125" cy="233363"/>
            </a:xfrm>
            <a:custGeom>
              <a:avLst/>
              <a:gdLst/>
              <a:ahLst/>
              <a:cxnLst/>
              <a:rect l="l" t="t" r="r" b="b"/>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021513" y="3598863"/>
              <a:ext cx="68263" cy="423863"/>
            </a:xfrm>
            <a:custGeom>
              <a:avLst/>
              <a:gdLst/>
              <a:ahLst/>
              <a:cxnLst/>
              <a:rect l="l" t="t" r="r" b="b"/>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12038" y="2801938"/>
              <a:ext cx="1168400" cy="2251075"/>
            </a:xfrm>
            <a:custGeom>
              <a:avLst/>
              <a:gdLst/>
              <a:ahLst/>
              <a:cxnLst/>
              <a:rect l="l" t="t" r="r" b="b"/>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7494588" y="5664200"/>
              <a:ext cx="100013" cy="209550"/>
            </a:xfrm>
            <a:custGeom>
              <a:avLst/>
              <a:gdLst/>
              <a:ahLst/>
              <a:cxnLst/>
              <a:rect l="l" t="t" r="r" b="b"/>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7412038" y="5081588"/>
              <a:ext cx="114300" cy="558800"/>
            </a:xfrm>
            <a:custGeom>
              <a:avLst/>
              <a:gdLst/>
              <a:ahLst/>
              <a:cxnLst/>
              <a:rect l="l" t="t" r="r" b="b"/>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7412038" y="4978400"/>
              <a:ext cx="31750" cy="188913"/>
            </a:xfrm>
            <a:custGeom>
              <a:avLst/>
              <a:gdLst/>
              <a:ahLst/>
              <a:cxnLst/>
              <a:rect l="l" t="t" r="r" b="b"/>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7439026" y="5434013"/>
              <a:ext cx="174625" cy="439738"/>
            </a:xfrm>
            <a:custGeom>
              <a:avLst/>
              <a:gdLst/>
              <a:ahLst/>
              <a:cxnLst/>
              <a:rect l="l" t="t" r="r" b="b"/>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68DBA"/>
              </a:buClr>
              <a:buSzPts val="1400"/>
              <a:buFont typeface="Century Gothic"/>
              <a:buNone/>
              <a:defRPr sz="3600" b="0" i="0" u="none" strike="noStrike" cap="none">
                <a:solidFill>
                  <a:srgbClr val="168DBA"/>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datgormu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edatgormus@ktu.edu.t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Font typeface="Arial"/>
              <a:buNone/>
            </a:pPr>
            <a:r>
              <a:rPr lang="tr-TR" sz="4860" b="0" i="0" u="none" strike="noStrike" cap="none">
                <a:solidFill>
                  <a:srgbClr val="000000"/>
                </a:solidFill>
                <a:latin typeface="Arial"/>
                <a:ea typeface="Arial"/>
                <a:cs typeface="Arial"/>
                <a:sym typeface="Arial"/>
              </a:rPr>
              <a:t>Yazılım İnşasına Özet Bir Giriş:</a:t>
            </a:r>
            <a:br>
              <a:rPr lang="tr-TR" sz="4860" b="0" i="0" u="none" strike="noStrike" cap="none">
                <a:solidFill>
                  <a:srgbClr val="000000"/>
                </a:solidFill>
                <a:latin typeface="Arial"/>
                <a:ea typeface="Arial"/>
                <a:cs typeface="Arial"/>
                <a:sym typeface="Arial"/>
              </a:rPr>
            </a:br>
            <a:endParaRPr sz="4860" b="0" i="0" u="none" strike="noStrike" cap="none">
              <a:solidFill>
                <a:srgbClr val="168DBA"/>
              </a:solidFill>
              <a:latin typeface="Century Gothic"/>
              <a:ea typeface="Century Gothic"/>
              <a:cs typeface="Century Gothic"/>
              <a:sym typeface="Century Gothic"/>
            </a:endParaRPr>
          </a:p>
        </p:txBody>
      </p:sp>
      <p:sp>
        <p:nvSpPr>
          <p:cNvPr id="169" name="Google Shape;169;p18"/>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Font typeface="Noto Sans Symbols"/>
              <a:buNone/>
            </a:pPr>
            <a:endParaRPr sz="1260" b="0" i="0" u="none" strike="noStrike" cap="none">
              <a:solidFill>
                <a:srgbClr val="595959"/>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accent1"/>
              </a:buClr>
              <a:buFont typeface="Noto Sans Symbols"/>
              <a:buNone/>
            </a:pPr>
            <a:r>
              <a:rPr lang="tr-TR" sz="1260" b="0" i="0" u="none" strike="noStrike" cap="none">
                <a:solidFill>
                  <a:srgbClr val="595959"/>
                </a:solidFill>
                <a:latin typeface="Century Gothic"/>
                <a:ea typeface="Century Gothic"/>
                <a:cs typeface="Century Gothic"/>
                <a:sym typeface="Century Gothic"/>
              </a:rPr>
              <a:t>Sedat Görmüş, PhD</a:t>
            </a:r>
            <a:endParaRPr sz="1260" b="0" i="0" u="none" strike="noStrike" cap="none">
              <a:solidFill>
                <a:srgbClr val="595959"/>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accent1"/>
              </a:buClr>
              <a:buFont typeface="Noto Sans Symbols"/>
              <a:buNone/>
            </a:pPr>
            <a:r>
              <a:rPr lang="tr-TR" sz="1260" b="0" i="0" u="none" strike="noStrike" cap="none">
                <a:solidFill>
                  <a:srgbClr val="595959"/>
                </a:solidFill>
                <a:latin typeface="Century Gothic"/>
                <a:ea typeface="Century Gothic"/>
                <a:cs typeface="Century Gothic"/>
                <a:sym typeface="Century Gothic"/>
              </a:rPr>
              <a:t>Email : </a:t>
            </a:r>
            <a:r>
              <a:rPr lang="tr-TR" sz="1260" b="0" i="0" u="sng" strike="noStrike" cap="none">
                <a:solidFill>
                  <a:schemeClr val="hlink"/>
                </a:solidFill>
                <a:latin typeface="Century Gothic"/>
                <a:ea typeface="Century Gothic"/>
                <a:cs typeface="Century Gothic"/>
                <a:sym typeface="Century Gothic"/>
                <a:hlinkClick r:id="rId3"/>
              </a:rPr>
              <a:t>sedatgormus@gmail.com</a:t>
            </a:r>
            <a:endParaRPr sz="1260" b="0" i="0" u="none" strike="noStrike" cap="none">
              <a:solidFill>
                <a:srgbClr val="595959"/>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accent1"/>
              </a:buClr>
              <a:buFont typeface="Noto Sans Symbols"/>
              <a:buNone/>
            </a:pPr>
            <a:r>
              <a:rPr lang="tr-TR" sz="1260" b="0" i="0" u="none" strike="noStrike" cap="none">
                <a:solidFill>
                  <a:srgbClr val="595959"/>
                </a:solidFill>
                <a:latin typeface="Century Gothic"/>
                <a:ea typeface="Century Gothic"/>
                <a:cs typeface="Century Gothic"/>
                <a:sym typeface="Century Gothic"/>
              </a:rPr>
              <a:t>	: </a:t>
            </a:r>
            <a:r>
              <a:rPr lang="tr-TR" sz="1260" b="0" i="0" u="sng" strike="noStrike" cap="none">
                <a:solidFill>
                  <a:schemeClr val="hlink"/>
                </a:solidFill>
                <a:latin typeface="Century Gothic"/>
                <a:ea typeface="Century Gothic"/>
                <a:cs typeface="Century Gothic"/>
                <a:sym typeface="Century Gothic"/>
                <a:hlinkClick r:id="rId4"/>
              </a:rPr>
              <a:t>sedatgormus@ceng.ktu.edu.tr</a:t>
            </a:r>
            <a:endParaRPr sz="1260" b="0" i="0" u="none" strike="noStrike" cap="none">
              <a:solidFill>
                <a:srgbClr val="595959"/>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chemeClr val="accent1"/>
              </a:buClr>
              <a:buFont typeface="Noto Sans Symbols"/>
              <a:buNone/>
            </a:pPr>
            <a:endParaRPr sz="1260" b="0" i="0" u="none" strike="noStrike" cap="none">
              <a:solidFill>
                <a:srgbClr val="595959"/>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TR"/>
              <a:t>Gereksinim kontrol soruları devam</a:t>
            </a:r>
            <a:endParaRPr/>
          </a:p>
          <a:p>
            <a:pPr marL="0" lvl="0" indent="0" algn="l" rtl="0">
              <a:spcBef>
                <a:spcPts val="0"/>
              </a:spcBef>
              <a:spcAft>
                <a:spcPts val="0"/>
              </a:spcAft>
              <a:buNone/>
            </a:pPr>
            <a:endParaRPr/>
          </a:p>
        </p:txBody>
      </p:sp>
      <p:sp>
        <p:nvSpPr>
          <p:cNvPr id="235" name="Google Shape;235;p27"/>
          <p:cNvSpPr txBox="1">
            <a:spLocks noGrp="1"/>
          </p:cNvSpPr>
          <p:nvPr>
            <p:ph type="body" idx="1"/>
          </p:nvPr>
        </p:nvSpPr>
        <p:spPr>
          <a:xfrm>
            <a:off x="2589212" y="2133600"/>
            <a:ext cx="8915400" cy="3777600"/>
          </a:xfrm>
          <a:prstGeom prst="rect">
            <a:avLst/>
          </a:prstGeom>
        </p:spPr>
        <p:txBody>
          <a:bodyPr spcFirstLastPara="1" wrap="square" lIns="91425" tIns="91425" rIns="91425" bIns="91425" anchor="t" anchorCtr="0">
            <a:noAutofit/>
          </a:bodyPr>
          <a:lstStyle/>
          <a:p>
            <a:pPr marL="342900" lvl="0" indent="-330200" algn="l" rtl="0">
              <a:lnSpc>
                <a:spcPct val="80000"/>
              </a:lnSpc>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Sistem için gerekli güvenlik prosedürleri ve seviyeleri belirlendi mi? </a:t>
            </a:r>
            <a:endParaRPr dirty="0">
              <a:latin typeface="Century Gothic" panose="020B0502020202020204" pitchFamily="34" charset="0"/>
              <a:ea typeface="Arial"/>
              <a:cs typeface="Arial"/>
              <a:sym typeface="Arial"/>
            </a:endParaRPr>
          </a:p>
          <a:p>
            <a:pPr marL="342900" lvl="0" indent="-330200" algn="l" rtl="0">
              <a:lnSpc>
                <a:spcPct val="80000"/>
              </a:lnSpc>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Sistemden beklenen kararlılık ve ayakta kalma süresi (up-time) belirlendi mi?</a:t>
            </a:r>
            <a:endParaRPr dirty="0">
              <a:latin typeface="Century Gothic" panose="020B0502020202020204" pitchFamily="34" charset="0"/>
              <a:ea typeface="Arial"/>
              <a:cs typeface="Arial"/>
              <a:sym typeface="Arial"/>
            </a:endParaRPr>
          </a:p>
          <a:p>
            <a:pPr marL="342900" lvl="0" indent="-330200" algn="l" rtl="0">
              <a:lnSpc>
                <a:spcPct val="80000"/>
              </a:lnSpc>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Ayrıca, eğer sistemde bir arıza olursa verilerin sağlıklı şekilde saklanması garati edilebilir mi?</a:t>
            </a:r>
            <a:endParaRPr dirty="0">
              <a:latin typeface="Century Gothic" panose="020B0502020202020204" pitchFamily="34" charset="0"/>
              <a:ea typeface="Arial"/>
              <a:cs typeface="Arial"/>
              <a:sym typeface="Arial"/>
            </a:endParaRPr>
          </a:p>
          <a:p>
            <a:pPr marL="342900" lvl="0" indent="-342900" algn="l" rtl="0">
              <a:spcBef>
                <a:spcPts val="0"/>
              </a:spcBef>
              <a:spcAft>
                <a:spcPts val="0"/>
              </a:spcAft>
              <a:buClr>
                <a:srgbClr val="595959"/>
              </a:buClr>
              <a:buSzPts val="1800"/>
              <a:buChar char="●"/>
            </a:pPr>
            <a:r>
              <a:rPr lang="tr-TR" dirty="0">
                <a:latin typeface="Century Gothic" panose="020B0502020202020204" pitchFamily="34" charset="0"/>
                <a:ea typeface="Questrial"/>
                <a:cs typeface="Questrial"/>
                <a:sym typeface="Questrial"/>
              </a:rPr>
              <a:t>Makineler için hafıza ve disk kapasiteleri belirlendi mi?</a:t>
            </a:r>
            <a:endParaRPr dirty="0">
              <a:latin typeface="Century Gothic" panose="020B0502020202020204" pitchFamily="34" charset="0"/>
              <a:ea typeface="Questrial"/>
              <a:cs typeface="Questrial"/>
              <a:sym typeface="Questrial"/>
            </a:endParaRPr>
          </a:p>
          <a:p>
            <a:pPr marL="342900" lvl="0" indent="-342900" algn="l" rtl="0">
              <a:spcBef>
                <a:spcPts val="1000"/>
              </a:spcBef>
              <a:spcAft>
                <a:spcPts val="0"/>
              </a:spcAft>
              <a:buClr>
                <a:srgbClr val="595959"/>
              </a:buClr>
              <a:buSzPts val="1800"/>
              <a:buChar char="●"/>
            </a:pPr>
            <a:r>
              <a:rPr lang="tr-TR" dirty="0">
                <a:latin typeface="Century Gothic" panose="020B0502020202020204" pitchFamily="34" charset="0"/>
                <a:ea typeface="Questrial"/>
                <a:cs typeface="Questrial"/>
                <a:sym typeface="Questrial"/>
              </a:rPr>
              <a:t>Sistemin bakım yapılabilirliği ve farklı fonksiyonel değişikliklere uygunluğu, çevresel faktörlerdeki değişime uygunluğu, yazılımdaki arayüzlerde olacak değişimlere uygunluğu belirlendi mi?*</a:t>
            </a:r>
            <a:endParaRPr dirty="0">
              <a:latin typeface="Century Gothic" panose="020B0502020202020204" pitchFamily="34" charset="0"/>
              <a:ea typeface="Questrial"/>
              <a:cs typeface="Questrial"/>
              <a:sym typeface="Questrial"/>
            </a:endParaRPr>
          </a:p>
          <a:p>
            <a:pPr marL="342900" lvl="0" indent="-342900" algn="l" rtl="0">
              <a:spcBef>
                <a:spcPts val="1000"/>
              </a:spcBef>
              <a:spcAft>
                <a:spcPts val="0"/>
              </a:spcAft>
              <a:buClr>
                <a:srgbClr val="595959"/>
              </a:buClr>
              <a:buSzPts val="1800"/>
              <a:buChar char="●"/>
            </a:pPr>
            <a:r>
              <a:rPr lang="tr-TR" dirty="0">
                <a:latin typeface="Century Gothic" panose="020B0502020202020204" pitchFamily="34" charset="0"/>
                <a:ea typeface="Questrial"/>
                <a:cs typeface="Questrial"/>
                <a:sym typeface="Questrial"/>
              </a:rPr>
              <a:t>Başarı ve başarısızlığın tanımı ve projeden minimum beklentiler belirlendi mi?</a:t>
            </a:r>
            <a:endParaRPr dirty="0">
              <a:latin typeface="Century Gothic" panose="020B0502020202020204" pitchFamily="34" charset="0"/>
              <a:ea typeface="Questrial"/>
              <a:cs typeface="Questrial"/>
              <a:sym typeface="Questrial"/>
            </a:endParaRPr>
          </a:p>
          <a:p>
            <a:pPr marL="0" lvl="0" indent="0" algn="l" rtl="0">
              <a:spcBef>
                <a:spcPts val="10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8DBA"/>
              </a:buClr>
              <a:buFont typeface="Questrial"/>
              <a:buNone/>
            </a:pPr>
            <a:r>
              <a:rPr lang="tr-TR" sz="3000" b="0" i="0" u="none" strike="noStrike" cap="none">
                <a:solidFill>
                  <a:srgbClr val="168DBA"/>
                </a:solidFill>
                <a:latin typeface="Questrial"/>
                <a:ea typeface="Questrial"/>
                <a:cs typeface="Questrial"/>
                <a:sym typeface="Questrial"/>
              </a:rPr>
              <a:t>Gereksinimlerin </a:t>
            </a:r>
            <a:r>
              <a:rPr lang="tr-TR" sz="3000" i="1" u="sng">
                <a:solidFill>
                  <a:srgbClr val="FF0000"/>
                </a:solidFill>
                <a:latin typeface="Questrial"/>
                <a:ea typeface="Questrial"/>
                <a:cs typeface="Questrial"/>
                <a:sym typeface="Questrial"/>
              </a:rPr>
              <a:t>K</a:t>
            </a:r>
            <a:r>
              <a:rPr lang="tr-TR" sz="3000" b="0" i="1" u="sng" strike="noStrike" cap="none">
                <a:solidFill>
                  <a:srgbClr val="FF0000"/>
                </a:solidFill>
                <a:latin typeface="Questrial"/>
                <a:ea typeface="Questrial"/>
                <a:cs typeface="Questrial"/>
                <a:sym typeface="Questrial"/>
              </a:rPr>
              <a:t>alitesinin</a:t>
            </a:r>
            <a:r>
              <a:rPr lang="tr-TR" sz="3000" b="0" i="0" u="none" strike="noStrike" cap="none">
                <a:solidFill>
                  <a:srgbClr val="168DBA"/>
                </a:solidFill>
                <a:latin typeface="Questrial"/>
                <a:ea typeface="Questrial"/>
                <a:cs typeface="Questrial"/>
                <a:sym typeface="Questrial"/>
              </a:rPr>
              <a:t> </a:t>
            </a:r>
            <a:r>
              <a:rPr lang="tr-TR" sz="3000">
                <a:latin typeface="Questrial"/>
                <a:ea typeface="Questrial"/>
                <a:cs typeface="Questrial"/>
                <a:sym typeface="Questrial"/>
              </a:rPr>
              <a:t>D</a:t>
            </a:r>
            <a:r>
              <a:rPr lang="tr-TR" sz="3000" b="0" i="0" u="none" strike="noStrike" cap="none">
                <a:solidFill>
                  <a:srgbClr val="168DBA"/>
                </a:solidFill>
                <a:latin typeface="Questrial"/>
                <a:ea typeface="Questrial"/>
                <a:cs typeface="Questrial"/>
                <a:sym typeface="Questrial"/>
              </a:rPr>
              <a:t>enetlenmesi</a:t>
            </a:r>
            <a:endParaRPr/>
          </a:p>
        </p:txBody>
      </p:sp>
      <p:sp>
        <p:nvSpPr>
          <p:cNvPr id="242" name="Google Shape;242;p28"/>
          <p:cNvSpPr txBox="1">
            <a:spLocks noGrp="1"/>
          </p:cNvSpPr>
          <p:nvPr>
            <p:ph type="body" idx="1"/>
          </p:nvPr>
        </p:nvSpPr>
        <p:spPr>
          <a:xfrm>
            <a:off x="2592924" y="1595717"/>
            <a:ext cx="8911800" cy="4912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800"/>
              <a:buFont typeface="Arial"/>
              <a:buChar char="●"/>
            </a:pPr>
            <a:r>
              <a:rPr lang="tr-TR" i="0" u="none" strike="noStrike" cap="none" dirty="0">
                <a:solidFill>
                  <a:srgbClr val="3F3F3F"/>
                </a:solidFill>
                <a:latin typeface="Century Gothic" panose="020B0502020202020204" pitchFamily="34" charset="0"/>
                <a:ea typeface="Arial"/>
                <a:cs typeface="Arial"/>
                <a:sym typeface="Arial"/>
              </a:rPr>
              <a:t>Gereksinimler kullanıcının dilinde, kolayca anlaşılır biçimde mi yazıldı?</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Arial"/>
              <a:buChar char="●"/>
            </a:pPr>
            <a:r>
              <a:rPr lang="tr-TR" i="0" u="none" strike="noStrike" cap="none" dirty="0">
                <a:solidFill>
                  <a:srgbClr val="3F3F3F"/>
                </a:solidFill>
                <a:latin typeface="Century Gothic" panose="020B0502020202020204" pitchFamily="34" charset="0"/>
                <a:ea typeface="Arial"/>
                <a:cs typeface="Arial"/>
                <a:sym typeface="Arial"/>
              </a:rPr>
              <a:t>Gereksinimler birbiriyle çelişiyor mu?</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Arial"/>
              <a:buChar char="●"/>
            </a:pPr>
            <a:r>
              <a:rPr lang="tr-TR" i="0" u="none" strike="noStrike" cap="none" dirty="0">
                <a:solidFill>
                  <a:srgbClr val="3F3F3F"/>
                </a:solidFill>
                <a:latin typeface="Century Gothic" panose="020B0502020202020204" pitchFamily="34" charset="0"/>
                <a:ea typeface="Arial"/>
                <a:cs typeface="Arial"/>
                <a:sym typeface="Arial"/>
              </a:rPr>
              <a:t>Birbirleriyle ilintili sistem çıktıları arasındaki tradeofflar belirlendi mi? (Örneğin, kararlılık ve doğruluk)</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Arial"/>
              <a:buChar char="●"/>
            </a:pPr>
            <a:r>
              <a:rPr lang="tr-TR" i="0" u="none" strike="noStrike" cap="none" dirty="0">
                <a:solidFill>
                  <a:srgbClr val="3F3F3F"/>
                </a:solidFill>
                <a:latin typeface="Century Gothic" panose="020B0502020202020204" pitchFamily="34" charset="0"/>
                <a:ea typeface="Arial"/>
                <a:cs typeface="Arial"/>
                <a:sym typeface="Arial"/>
              </a:rPr>
              <a:t>Gereksinimler dizayn ayağına dokunmuyor mu ? (gereksinim dizayn içermmemeli)</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Arial"/>
              <a:buChar char="●"/>
            </a:pPr>
            <a:r>
              <a:rPr lang="tr-TR" i="0" u="none" strike="noStrike" cap="none" dirty="0">
                <a:solidFill>
                  <a:srgbClr val="3F3F3F"/>
                </a:solidFill>
                <a:latin typeface="Century Gothic" panose="020B0502020202020204" pitchFamily="34" charset="0"/>
                <a:ea typeface="Arial"/>
                <a:cs typeface="Arial"/>
                <a:sym typeface="Arial"/>
              </a:rPr>
              <a:t>Gereksinimler yeterli detaylara sahip mi?</a:t>
            </a:r>
            <a:endParaRPr dirty="0">
              <a:latin typeface="Century Gothic" panose="020B0502020202020204" pitchFamily="34" charset="0"/>
              <a:ea typeface="Arial"/>
              <a:cs typeface="Arial"/>
              <a:sym typeface="Arial"/>
            </a:endParaRPr>
          </a:p>
          <a:p>
            <a:pPr marL="742950" marR="0" lvl="1" indent="-285750" algn="l" rtl="0">
              <a:lnSpc>
                <a:spcPct val="100000"/>
              </a:lnSpc>
              <a:spcBef>
                <a:spcPts val="1000"/>
              </a:spcBef>
              <a:spcAft>
                <a:spcPts val="0"/>
              </a:spcAft>
              <a:buClr>
                <a:schemeClr val="accent1"/>
              </a:buClr>
              <a:buSzPts val="1600"/>
              <a:buFont typeface="Arial"/>
              <a:buChar char="●"/>
            </a:pPr>
            <a:r>
              <a:rPr lang="tr-TR" sz="1800" i="0" u="none" strike="noStrike" cap="none" dirty="0">
                <a:solidFill>
                  <a:srgbClr val="3F3F3F"/>
                </a:solidFill>
                <a:latin typeface="Century Gothic" panose="020B0502020202020204" pitchFamily="34" charset="0"/>
                <a:ea typeface="Arial"/>
                <a:cs typeface="Arial"/>
                <a:sym typeface="Arial"/>
              </a:rPr>
              <a:t>Herhangi bir gereksinim daha detaylandırılmalı mı?</a:t>
            </a:r>
            <a:endParaRPr sz="1800" dirty="0">
              <a:latin typeface="Century Gothic" panose="020B0502020202020204" pitchFamily="34" charset="0"/>
              <a:ea typeface="Arial"/>
              <a:cs typeface="Arial"/>
              <a:sym typeface="Arial"/>
            </a:endParaRPr>
          </a:p>
          <a:p>
            <a:pPr marL="742950" marR="0" lvl="1" indent="-285750" algn="l" rtl="0">
              <a:lnSpc>
                <a:spcPct val="100000"/>
              </a:lnSpc>
              <a:spcBef>
                <a:spcPts val="1000"/>
              </a:spcBef>
              <a:spcAft>
                <a:spcPts val="0"/>
              </a:spcAft>
              <a:buClr>
                <a:schemeClr val="accent1"/>
              </a:buClr>
              <a:buSzPts val="1600"/>
              <a:buFont typeface="Arial"/>
              <a:buChar char="●"/>
            </a:pPr>
            <a:r>
              <a:rPr lang="tr-TR" sz="1800" i="0" u="none" strike="noStrike" cap="none" dirty="0">
                <a:solidFill>
                  <a:srgbClr val="3F3F3F"/>
                </a:solidFill>
                <a:latin typeface="Century Gothic" panose="020B0502020202020204" pitchFamily="34" charset="0"/>
                <a:ea typeface="Arial"/>
                <a:cs typeface="Arial"/>
                <a:sym typeface="Arial"/>
              </a:rPr>
              <a:t>Herhangi bir gereksinim gereksiz yere detaylandırılmış mı?</a:t>
            </a:r>
            <a:endParaRPr sz="1800"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Font typeface="Noto Sans Symbols"/>
              <a:buNone/>
            </a:pPr>
            <a:endParaRPr sz="1800" i="0" u="none" strike="noStrike" cap="none" dirty="0">
              <a:solidFill>
                <a:srgbClr val="3F3F3F"/>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Font typeface="Noto Sans Symbols"/>
              <a:buNone/>
            </a:pPr>
            <a:endParaRPr sz="1800" i="0" u="none" strike="noStrike" cap="none" dirty="0">
              <a:solidFill>
                <a:srgbClr val="3F3F3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8DBA"/>
              </a:buClr>
              <a:buFont typeface="Questrial"/>
              <a:buNone/>
            </a:pPr>
            <a:r>
              <a:rPr lang="tr-TR" sz="3000" b="0" i="0" u="none" strike="noStrike" cap="none">
                <a:solidFill>
                  <a:srgbClr val="168DBA"/>
                </a:solidFill>
                <a:latin typeface="Questrial"/>
                <a:ea typeface="Questrial"/>
                <a:cs typeface="Questrial"/>
                <a:sym typeface="Questrial"/>
              </a:rPr>
              <a:t>Gereksinimlerin </a:t>
            </a:r>
            <a:r>
              <a:rPr lang="tr-TR" sz="3000" i="1" u="sng">
                <a:solidFill>
                  <a:srgbClr val="FF0000"/>
                </a:solidFill>
                <a:latin typeface="Questrial"/>
                <a:ea typeface="Questrial"/>
                <a:cs typeface="Questrial"/>
                <a:sym typeface="Questrial"/>
              </a:rPr>
              <a:t>K</a:t>
            </a:r>
            <a:r>
              <a:rPr lang="tr-TR" sz="3000" b="0" i="1" u="sng" strike="noStrike" cap="none">
                <a:solidFill>
                  <a:srgbClr val="FF0000"/>
                </a:solidFill>
                <a:latin typeface="Questrial"/>
                <a:ea typeface="Questrial"/>
                <a:cs typeface="Questrial"/>
                <a:sym typeface="Questrial"/>
              </a:rPr>
              <a:t>alitesinin</a:t>
            </a:r>
            <a:r>
              <a:rPr lang="tr-TR" sz="3000" b="0" i="0" u="none" strike="noStrike" cap="none">
                <a:solidFill>
                  <a:srgbClr val="168DBA"/>
                </a:solidFill>
                <a:latin typeface="Questrial"/>
                <a:ea typeface="Questrial"/>
                <a:cs typeface="Questrial"/>
                <a:sym typeface="Questrial"/>
              </a:rPr>
              <a:t> </a:t>
            </a:r>
            <a:r>
              <a:rPr lang="tr-TR" sz="3000">
                <a:latin typeface="Questrial"/>
                <a:ea typeface="Questrial"/>
                <a:cs typeface="Questrial"/>
                <a:sym typeface="Questrial"/>
              </a:rPr>
              <a:t>D</a:t>
            </a:r>
            <a:r>
              <a:rPr lang="tr-TR" sz="3000" b="0" i="0" u="none" strike="noStrike" cap="none">
                <a:solidFill>
                  <a:srgbClr val="168DBA"/>
                </a:solidFill>
                <a:latin typeface="Questrial"/>
                <a:ea typeface="Questrial"/>
                <a:cs typeface="Questrial"/>
                <a:sym typeface="Questrial"/>
              </a:rPr>
              <a:t>enetlenmesi</a:t>
            </a:r>
            <a:endParaRPr/>
          </a:p>
        </p:txBody>
      </p:sp>
      <p:sp>
        <p:nvSpPr>
          <p:cNvPr id="249" name="Google Shape;249;p29"/>
          <p:cNvSpPr txBox="1">
            <a:spLocks noGrp="1"/>
          </p:cNvSpPr>
          <p:nvPr>
            <p:ph type="body" idx="1"/>
          </p:nvPr>
        </p:nvSpPr>
        <p:spPr>
          <a:xfrm>
            <a:off x="2592923" y="1595717"/>
            <a:ext cx="9054579" cy="4912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800"/>
              <a:buFont typeface="Noto Sans Symbols"/>
              <a:buChar char="●"/>
            </a:pPr>
            <a:r>
              <a:rPr lang="tr-TR" sz="1800" i="0" u="none" strike="noStrike" cap="none" dirty="0">
                <a:solidFill>
                  <a:srgbClr val="3F3F3F"/>
                </a:solidFill>
                <a:latin typeface="Century Gothic" panose="020B0502020202020204" pitchFamily="34" charset="0"/>
                <a:ea typeface="Arial"/>
                <a:cs typeface="Arial"/>
                <a:sym typeface="Arial"/>
              </a:rPr>
              <a:t>Her şeyden önemlisi, </a:t>
            </a:r>
            <a:r>
              <a:rPr lang="tr-TR" sz="1800" i="0" u="none" strike="noStrike" cap="none" dirty="0">
                <a:solidFill>
                  <a:srgbClr val="000000"/>
                </a:solidFill>
                <a:latin typeface="Century Gothic" panose="020B0502020202020204" pitchFamily="34" charset="0"/>
                <a:ea typeface="Arial"/>
                <a:cs typeface="Arial"/>
                <a:sym typeface="Arial"/>
              </a:rPr>
              <a:t>gereksinimler herhangi bir geliştirici </a:t>
            </a:r>
            <a:r>
              <a:rPr lang="tr-TR" dirty="0">
                <a:solidFill>
                  <a:srgbClr val="000000"/>
                </a:solidFill>
                <a:latin typeface="Century Gothic" panose="020B0502020202020204" pitchFamily="34" charset="0"/>
                <a:ea typeface="Arial"/>
                <a:cs typeface="Arial"/>
                <a:sym typeface="Arial"/>
              </a:rPr>
              <a:t>grubuna</a:t>
            </a:r>
            <a:r>
              <a:rPr lang="tr-TR" sz="1800" i="0" u="none" strike="noStrike" cap="none" dirty="0">
                <a:solidFill>
                  <a:srgbClr val="000000"/>
                </a:solidFill>
                <a:latin typeface="Century Gothic" panose="020B0502020202020204" pitchFamily="34" charset="0"/>
                <a:ea typeface="Arial"/>
                <a:cs typeface="Arial"/>
                <a:sym typeface="Arial"/>
              </a:rPr>
              <a:t> verildiğinde onlar tarafından</a:t>
            </a:r>
            <a:r>
              <a:rPr lang="tr-TR" sz="1800" b="1" i="1" u="none" strike="noStrike" cap="none" dirty="0">
                <a:solidFill>
                  <a:srgbClr val="FF0000"/>
                </a:solidFill>
                <a:latin typeface="Century Gothic" panose="020B0502020202020204" pitchFamily="34" charset="0"/>
                <a:ea typeface="Arial"/>
                <a:cs typeface="Arial"/>
                <a:sym typeface="Arial"/>
              </a:rPr>
              <a:t> </a:t>
            </a:r>
            <a:r>
              <a:rPr lang="tr-TR" sz="1800" b="1" i="1" u="sng" strike="noStrike" cap="none" dirty="0">
                <a:solidFill>
                  <a:srgbClr val="FF0000"/>
                </a:solidFill>
                <a:latin typeface="Century Gothic" panose="020B0502020202020204" pitchFamily="34" charset="0"/>
                <a:ea typeface="Arial"/>
                <a:cs typeface="Arial"/>
                <a:sym typeface="Arial"/>
              </a:rPr>
              <a:t>kolayca anlaşılıp, dizayn aşamasına geçilebilir mi?</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i="0" u="none" strike="noStrike" cap="none" dirty="0">
                <a:solidFill>
                  <a:schemeClr val="dk1"/>
                </a:solidFill>
                <a:latin typeface="Century Gothic" panose="020B0502020202020204" pitchFamily="34" charset="0"/>
                <a:ea typeface="Arial"/>
                <a:cs typeface="Arial"/>
                <a:sym typeface="Arial"/>
              </a:rPr>
              <a:t>Gereksinim parçaları problem için </a:t>
            </a:r>
            <a:r>
              <a:rPr lang="tr-TR" sz="1800" b="1" i="1" u="sng" strike="noStrike" cap="none" dirty="0">
                <a:solidFill>
                  <a:srgbClr val="FF0000"/>
                </a:solidFill>
                <a:latin typeface="Century Gothic" panose="020B0502020202020204" pitchFamily="34" charset="0"/>
                <a:ea typeface="Arial"/>
                <a:cs typeface="Arial"/>
                <a:sym typeface="Arial"/>
              </a:rPr>
              <a:t>gerekli mi ve gereksinimden orijinal probleme varılabilir mi </a:t>
            </a:r>
            <a:r>
              <a:rPr lang="tr-TR" sz="1800" i="0" u="none" strike="noStrike" cap="none" dirty="0">
                <a:solidFill>
                  <a:schemeClr val="dk1"/>
                </a:solidFill>
                <a:latin typeface="Century Gothic" panose="020B0502020202020204" pitchFamily="34" charset="0"/>
                <a:ea typeface="Arial"/>
                <a:cs typeface="Arial"/>
                <a:sym typeface="Arial"/>
              </a:rPr>
              <a:t>? (Bazen sorunla alakasız gereksinimler listeye eklenebilir)</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i="0" u="none" strike="noStrike" cap="none" dirty="0">
                <a:solidFill>
                  <a:srgbClr val="3F3F3F"/>
                </a:solidFill>
                <a:latin typeface="Century Gothic" panose="020B0502020202020204" pitchFamily="34" charset="0"/>
                <a:ea typeface="Arial"/>
                <a:cs typeface="Arial"/>
                <a:sym typeface="Arial"/>
              </a:rPr>
              <a:t>Her gereksinim sistem içinde </a:t>
            </a:r>
            <a:r>
              <a:rPr lang="tr-TR" sz="1800" b="1" i="1" u="sng" strike="noStrike" cap="none" dirty="0">
                <a:solidFill>
                  <a:srgbClr val="FF0000"/>
                </a:solidFill>
                <a:latin typeface="Century Gothic" panose="020B0502020202020204" pitchFamily="34" charset="0"/>
                <a:ea typeface="Arial"/>
                <a:cs typeface="Arial"/>
                <a:sym typeface="Arial"/>
              </a:rPr>
              <a:t>bağımsız olarak test</a:t>
            </a:r>
            <a:r>
              <a:rPr lang="tr-TR" sz="1800" i="0" u="none" strike="noStrike" cap="none" dirty="0">
                <a:solidFill>
                  <a:srgbClr val="3F3F3F"/>
                </a:solidFill>
                <a:latin typeface="Century Gothic" panose="020B0502020202020204" pitchFamily="34" charset="0"/>
                <a:ea typeface="Arial"/>
                <a:cs typeface="Arial"/>
                <a:sym typeface="Arial"/>
              </a:rPr>
              <a:t> edilebilir mi?</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i="0" u="none" strike="noStrike" cap="none" dirty="0">
                <a:solidFill>
                  <a:srgbClr val="3F3F3F"/>
                </a:solidFill>
                <a:latin typeface="Century Gothic" panose="020B0502020202020204" pitchFamily="34" charset="0"/>
                <a:ea typeface="Arial"/>
                <a:cs typeface="Arial"/>
                <a:sym typeface="Arial"/>
              </a:rPr>
              <a:t>Eğer gereksinimler değişecekse, </a:t>
            </a:r>
            <a:r>
              <a:rPr lang="tr-TR" sz="1800" b="1" i="1" u="sng" strike="noStrike" cap="none" dirty="0">
                <a:solidFill>
                  <a:srgbClr val="FF0000"/>
                </a:solidFill>
                <a:latin typeface="Century Gothic" panose="020B0502020202020204" pitchFamily="34" charset="0"/>
                <a:ea typeface="Arial"/>
                <a:cs typeface="Arial"/>
                <a:sym typeface="Arial"/>
              </a:rPr>
              <a:t>değişme ihtimali olan gereksinimler</a:t>
            </a:r>
            <a:r>
              <a:rPr lang="tr-TR" sz="1800" i="0" u="none" strike="noStrike" cap="none" dirty="0">
                <a:solidFill>
                  <a:srgbClr val="3F3F3F"/>
                </a:solidFill>
                <a:latin typeface="Century Gothic" panose="020B0502020202020204" pitchFamily="34" charset="0"/>
                <a:ea typeface="Arial"/>
                <a:cs typeface="Arial"/>
                <a:sym typeface="Arial"/>
              </a:rPr>
              <a:t> belirlendi mi? Ve nasıl değişebilecekleri belirlendi mi?</a:t>
            </a:r>
            <a:endParaRPr dirty="0">
              <a:latin typeface="Century Gothic" panose="020B0502020202020204" pitchFamily="34" charset="0"/>
              <a:ea typeface="Arial"/>
              <a:cs typeface="Arial"/>
              <a:sym typeface="Arial"/>
            </a:endParaRPr>
          </a:p>
          <a:p>
            <a:pPr marL="342900" marR="0" lvl="0" indent="-342900" algn="l" rtl="0">
              <a:lnSpc>
                <a:spcPct val="100000"/>
              </a:lnSpc>
              <a:spcBef>
                <a:spcPts val="1000"/>
              </a:spcBef>
              <a:spcAft>
                <a:spcPts val="0"/>
              </a:spcAft>
              <a:buClr>
                <a:schemeClr val="accent1"/>
              </a:buClr>
              <a:buFont typeface="Noto Sans Symbols"/>
              <a:buNone/>
            </a:pPr>
            <a:endParaRPr sz="1800" i="0" u="none" strike="noStrike" cap="none" dirty="0">
              <a:solidFill>
                <a:srgbClr val="3F3F3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2592925" y="624103"/>
            <a:ext cx="8911800" cy="8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8DBA"/>
              </a:buClr>
              <a:buFont typeface="Questrial"/>
              <a:buNone/>
            </a:pPr>
            <a:r>
              <a:rPr lang="tr-TR" sz="3600" b="0" i="0" u="none" strike="noStrike" cap="none">
                <a:solidFill>
                  <a:srgbClr val="168DBA"/>
                </a:solidFill>
                <a:latin typeface="Questrial"/>
                <a:ea typeface="Questrial"/>
                <a:cs typeface="Questrial"/>
                <a:sym typeface="Questrial"/>
              </a:rPr>
              <a:t>Ve son olarak; Gereksinimler tam mıdır?</a:t>
            </a:r>
            <a:endParaRPr/>
          </a:p>
        </p:txBody>
      </p:sp>
      <p:sp>
        <p:nvSpPr>
          <p:cNvPr id="255" name="Google Shape;255;p30"/>
          <p:cNvSpPr txBox="1">
            <a:spLocks noGrp="1"/>
          </p:cNvSpPr>
          <p:nvPr>
            <p:ph type="body" idx="1"/>
          </p:nvPr>
        </p:nvSpPr>
        <p:spPr>
          <a:xfrm>
            <a:off x="2365186" y="1821500"/>
            <a:ext cx="8915400" cy="377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panose="020B0502020202020204" pitchFamily="34" charset="0"/>
                <a:ea typeface="Questrial"/>
                <a:cs typeface="Questrial"/>
                <a:sym typeface="Questrial"/>
              </a:rPr>
              <a:t>Eğer gereksinim sırasında bazı alanlar tanımlanmamışsa, </a:t>
            </a:r>
            <a:r>
              <a:rPr lang="tr-TR" sz="1800" b="1" i="1" u="sng" strike="noStrike" cap="none" dirty="0">
                <a:solidFill>
                  <a:srgbClr val="FF0000"/>
                </a:solidFill>
                <a:latin typeface="Century Gothic" panose="020B0502020202020204" pitchFamily="34" charset="0"/>
                <a:ea typeface="Questrial"/>
                <a:cs typeface="Questrial"/>
                <a:sym typeface="Questrial"/>
              </a:rPr>
              <a:t>tanımlanmamış alanlar belirlendi</a:t>
            </a:r>
            <a:r>
              <a:rPr lang="tr-TR" sz="1800" b="0" i="0" u="none" strike="noStrike" cap="none" dirty="0">
                <a:solidFill>
                  <a:srgbClr val="3F3F3F"/>
                </a:solidFill>
                <a:latin typeface="Century Gothic" panose="020B0502020202020204" pitchFamily="34" charset="0"/>
                <a:ea typeface="Questrial"/>
                <a:cs typeface="Questrial"/>
                <a:sym typeface="Questrial"/>
              </a:rPr>
              <a:t> mi?</a:t>
            </a:r>
            <a:endParaRPr sz="1800" b="0" i="0" u="none" strike="noStrike" cap="none" dirty="0">
              <a:solidFill>
                <a:srgbClr val="3F3F3F"/>
              </a:solidFill>
              <a:latin typeface="Century Gothic" panose="020B0502020202020204" pitchFamily="34" charset="0"/>
              <a:ea typeface="Questrial"/>
              <a:cs typeface="Questrial"/>
              <a:sym typeface="Quest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panose="020B0502020202020204" pitchFamily="34" charset="0"/>
                <a:ea typeface="Questrial"/>
                <a:cs typeface="Questrial"/>
                <a:sym typeface="Questrial"/>
              </a:rPr>
              <a:t>Gereksinimler sağlandığında ürün kullanıcı tarafından </a:t>
            </a:r>
            <a:r>
              <a:rPr lang="tr-TR" sz="1800" b="1" i="1" u="sng" strike="noStrike" cap="none" dirty="0">
                <a:solidFill>
                  <a:srgbClr val="FF0000"/>
                </a:solidFill>
                <a:latin typeface="Century Gothic" panose="020B0502020202020204" pitchFamily="34" charset="0"/>
                <a:ea typeface="Questrial"/>
                <a:cs typeface="Questrial"/>
                <a:sym typeface="Questrial"/>
              </a:rPr>
              <a:t>kabul edilebilir</a:t>
            </a:r>
            <a:r>
              <a:rPr lang="tr-TR" sz="1800" b="0" i="0" u="none" strike="noStrike" cap="none" dirty="0">
                <a:solidFill>
                  <a:srgbClr val="3F3F3F"/>
                </a:solidFill>
                <a:latin typeface="Century Gothic" panose="020B0502020202020204" pitchFamily="34" charset="0"/>
                <a:ea typeface="Questrial"/>
                <a:cs typeface="Questrial"/>
                <a:sym typeface="Questrial"/>
              </a:rPr>
              <a:t> bulunacak mıdır?</a:t>
            </a:r>
            <a:endParaRPr sz="1800" b="0" i="0" u="none" strike="noStrike" cap="none" dirty="0">
              <a:solidFill>
                <a:srgbClr val="3F3F3F"/>
              </a:solidFill>
              <a:latin typeface="Century Gothic" panose="020B0502020202020204" pitchFamily="34" charset="0"/>
              <a:ea typeface="Questrial"/>
              <a:cs typeface="Questrial"/>
              <a:sym typeface="Quest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panose="020B0502020202020204" pitchFamily="34" charset="0"/>
                <a:ea typeface="Questrial"/>
                <a:cs typeface="Questrial"/>
                <a:sym typeface="Questrial"/>
              </a:rPr>
              <a:t>Uygulaması zor yada </a:t>
            </a:r>
            <a:r>
              <a:rPr lang="tr-TR" sz="1800" b="1" i="1" u="sng" strike="noStrike" cap="none" dirty="0">
                <a:solidFill>
                  <a:srgbClr val="FF0000"/>
                </a:solidFill>
                <a:latin typeface="Century Gothic" panose="020B0502020202020204" pitchFamily="34" charset="0"/>
                <a:ea typeface="Questrial"/>
                <a:cs typeface="Questrial"/>
                <a:sym typeface="Questrial"/>
              </a:rPr>
              <a:t>imkansız gereksinimleri</a:t>
            </a:r>
            <a:r>
              <a:rPr lang="tr-TR" sz="1800" b="0" i="0" u="none" strike="noStrike" cap="none" dirty="0">
                <a:solidFill>
                  <a:srgbClr val="3F3F3F"/>
                </a:solidFill>
                <a:latin typeface="Century Gothic" panose="020B0502020202020204" pitchFamily="34" charset="0"/>
                <a:ea typeface="Questrial"/>
                <a:cs typeface="Questrial"/>
                <a:sym typeface="Questrial"/>
              </a:rPr>
              <a:t>  </a:t>
            </a:r>
            <a:r>
              <a:rPr lang="tr-TR" dirty="0">
                <a:latin typeface="Century Gothic" panose="020B0502020202020204" pitchFamily="34" charset="0"/>
                <a:ea typeface="Questrial"/>
                <a:cs typeface="Questrial"/>
                <a:sym typeface="Questrial"/>
              </a:rPr>
              <a:t>ayıkladınız mı</a:t>
            </a:r>
            <a:r>
              <a:rPr lang="tr-TR" sz="1800" b="0" i="0" u="none" strike="noStrike" cap="none" dirty="0">
                <a:solidFill>
                  <a:srgbClr val="3F3F3F"/>
                </a:solidFill>
                <a:latin typeface="Century Gothic" panose="020B0502020202020204" pitchFamily="34" charset="0"/>
                <a:ea typeface="Questrial"/>
                <a:cs typeface="Questrial"/>
                <a:sym typeface="Questrial"/>
              </a:rPr>
              <a:t>? Ya da uygulanabilir hale getirdiniz mi?</a:t>
            </a:r>
            <a:endParaRPr sz="1800" b="0" i="0" u="none" strike="noStrike" cap="none" dirty="0">
              <a:solidFill>
                <a:srgbClr val="3F3F3F"/>
              </a:solidFill>
              <a:latin typeface="Century Gothic" panose="020B0502020202020204" pitchFamily="34" charset="0"/>
              <a:ea typeface="Questrial"/>
              <a:cs typeface="Questrial"/>
              <a:sym typeface="Questrial"/>
            </a:endParaRPr>
          </a:p>
          <a:p>
            <a:pPr marL="342900" marR="0" lvl="0" indent="-342900" algn="l" rtl="0">
              <a:lnSpc>
                <a:spcPct val="100000"/>
              </a:lnSpc>
              <a:spcBef>
                <a:spcPts val="1000"/>
              </a:spcBef>
              <a:spcAft>
                <a:spcPts val="0"/>
              </a:spcAft>
              <a:buClr>
                <a:schemeClr val="accent1"/>
              </a:buClr>
              <a:buSzPts val="1800"/>
              <a:buFont typeface="Questrial"/>
              <a:buChar char="●"/>
            </a:pPr>
            <a:r>
              <a:rPr lang="tr-TR" dirty="0">
                <a:latin typeface="Century Gothic" panose="020B0502020202020204" pitchFamily="34" charset="0"/>
                <a:ea typeface="Questrial"/>
                <a:cs typeface="Questrial"/>
                <a:sym typeface="Questrial"/>
              </a:rPr>
              <a:t>Unutmayalım, gereksinim analizinin amacı bizim için projedeki riskleri azaltmaktır.</a:t>
            </a:r>
            <a:endParaRPr dirty="0">
              <a:latin typeface="Century Gothic" panose="020B0502020202020204" pitchFamily="34" charset="0"/>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p:nvPr/>
        </p:nvSpPr>
        <p:spPr>
          <a:xfrm>
            <a:off x="2591000" y="567685"/>
            <a:ext cx="8911800" cy="1281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Gereksinim belirleme calışması</a:t>
            </a:r>
            <a:endParaRPr sz="3600">
              <a:solidFill>
                <a:srgbClr val="168DBA"/>
              </a:solidFill>
              <a:latin typeface="Questrial"/>
              <a:ea typeface="Questrial"/>
              <a:cs typeface="Questrial"/>
              <a:sym typeface="Questrial"/>
            </a:endParaRPr>
          </a:p>
        </p:txBody>
      </p:sp>
      <p:sp>
        <p:nvSpPr>
          <p:cNvPr id="262" name="Google Shape;262;p31"/>
          <p:cNvSpPr txBox="1"/>
          <p:nvPr/>
        </p:nvSpPr>
        <p:spPr>
          <a:xfrm>
            <a:off x="2377536" y="1848675"/>
            <a:ext cx="8915400" cy="3777600"/>
          </a:xfrm>
          <a:prstGeom prst="rect">
            <a:avLst/>
          </a:prstGeom>
          <a:noFill/>
          <a:ln>
            <a:noFill/>
          </a:ln>
        </p:spPr>
        <p:txBody>
          <a:bodyPr spcFirstLastPara="1" wrap="square" lIns="121900" tIns="121900" rIns="121900" bIns="121900" anchor="t" anchorCtr="0">
            <a:noAutofit/>
          </a:bodyPr>
          <a:lstStyle/>
          <a:p>
            <a:pPr marL="342900" lvl="0" indent="-114300" algn="l" rtl="0">
              <a:spcBef>
                <a:spcPts val="1000"/>
              </a:spcBef>
              <a:spcAft>
                <a:spcPts val="0"/>
              </a:spcAft>
              <a:buNone/>
            </a:pPr>
            <a:r>
              <a:rPr lang="tr-TR" sz="1800" dirty="0">
                <a:solidFill>
                  <a:srgbClr val="3F3F3F"/>
                </a:solidFill>
                <a:latin typeface="Century Gothic" panose="020B0502020202020204" pitchFamily="34" charset="0"/>
                <a:ea typeface="Questrial"/>
                <a:cs typeface="Questrial"/>
                <a:sym typeface="Questrial"/>
              </a:rPr>
              <a:t>  </a:t>
            </a:r>
            <a:r>
              <a:rPr lang="tr-TR" sz="2400" dirty="0">
                <a:solidFill>
                  <a:srgbClr val="3F3F3F"/>
                </a:solidFill>
                <a:latin typeface="Century Gothic" panose="020B0502020202020204" pitchFamily="34" charset="0"/>
                <a:ea typeface="Questrial"/>
                <a:cs typeface="Questrial"/>
                <a:sym typeface="Questrial"/>
              </a:rPr>
              <a:t>Şimdi sizden 5 kişilik gruplar oluşturarak bahçe bakımı yapmak için online bahçıvanları bulabileceğiniz bir servis için gereksinim analizi yapmanızı istiyorum. Lütfen gereksinimlerinizi yukarıdaki gereksinim kontrol listesine göre değerlendiriniz. 20 dakika sonra grubun liderinden gereksinimleri ve gereksinimlerin kontrol listesiyle olan uyumunu dinleyeceğiz.</a:t>
            </a:r>
            <a:endParaRPr sz="2400" dirty="0">
              <a:solidFill>
                <a:srgbClr val="3F3F3F"/>
              </a:solidFill>
              <a:latin typeface="Century Gothic" panose="020B0502020202020204" pitchFamily="34" charset="0"/>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2589212" y="2058750"/>
            <a:ext cx="8915400" cy="146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a:t>Mimari Tasarım</a:t>
            </a:r>
            <a:endParaRPr/>
          </a:p>
        </p:txBody>
      </p:sp>
      <p:pic>
        <p:nvPicPr>
          <p:cNvPr id="269" name="Google Shape;269;p32"/>
          <p:cNvPicPr preferRelativeResize="0"/>
          <p:nvPr/>
        </p:nvPicPr>
        <p:blipFill>
          <a:blip r:embed="rId3">
            <a:alphaModFix/>
          </a:blip>
          <a:stretch>
            <a:fillRect/>
          </a:stretch>
        </p:blipFill>
        <p:spPr>
          <a:xfrm>
            <a:off x="7222075" y="3369500"/>
            <a:ext cx="3981119" cy="3025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Yazılım Mimarisi	</a:t>
            </a:r>
            <a:endParaRPr sz="3600">
              <a:solidFill>
                <a:srgbClr val="168DBA"/>
              </a:solidFill>
              <a:latin typeface="Questrial"/>
              <a:ea typeface="Questrial"/>
              <a:cs typeface="Questrial"/>
              <a:sym typeface="Questrial"/>
            </a:endParaRPr>
          </a:p>
        </p:txBody>
      </p:sp>
      <p:sp>
        <p:nvSpPr>
          <p:cNvPr id="276" name="Google Shape;276;p33"/>
          <p:cNvSpPr txBox="1"/>
          <p:nvPr/>
        </p:nvSpPr>
        <p:spPr>
          <a:xfrm>
            <a:off x="2592925" y="1694775"/>
            <a:ext cx="8525400" cy="4548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95959"/>
              </a:buClr>
              <a:buSzPts val="1800"/>
              <a:buFont typeface="Noto Sans Symbols"/>
              <a:buChar char="●"/>
            </a:pPr>
            <a:r>
              <a:rPr lang="tr-TR" sz="1800" dirty="0">
                <a:solidFill>
                  <a:srgbClr val="3F3F3F"/>
                </a:solidFill>
              </a:rPr>
              <a:t>Mimari, yazılımın </a:t>
            </a:r>
            <a:r>
              <a:rPr lang="tr-TR" sz="1800" b="1" i="1" u="sng" dirty="0">
                <a:solidFill>
                  <a:srgbClr val="FF0000"/>
                </a:solidFill>
              </a:rPr>
              <a:t>üst seviyede</a:t>
            </a:r>
            <a:r>
              <a:rPr lang="tr-TR" sz="1800" b="1" i="1" u="sng" dirty="0">
                <a:solidFill>
                  <a:srgbClr val="3F3F3F"/>
                </a:solidFill>
              </a:rPr>
              <a:t> </a:t>
            </a:r>
            <a:r>
              <a:rPr lang="tr-TR" sz="1800" dirty="0">
                <a:solidFill>
                  <a:srgbClr val="3F3F3F"/>
                </a:solidFill>
              </a:rPr>
              <a:t>dizayn edilmesidir.</a:t>
            </a:r>
            <a:endParaRPr sz="1800" dirty="0">
              <a:solidFill>
                <a:srgbClr val="3F3F3F"/>
              </a:solidFill>
            </a:endParaRPr>
          </a:p>
          <a:p>
            <a:pPr marL="342900" lvl="0" indent="-342900" algn="l" rtl="0">
              <a:spcBef>
                <a:spcPts val="1000"/>
              </a:spcBef>
              <a:spcAft>
                <a:spcPts val="0"/>
              </a:spcAft>
              <a:buNone/>
            </a:pPr>
            <a:endParaRPr sz="1800" dirty="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dirty="0">
                <a:solidFill>
                  <a:srgbClr val="3F3F3F"/>
                </a:solidFill>
              </a:rPr>
              <a:t>Mimarinin </a:t>
            </a:r>
            <a:r>
              <a:rPr lang="tr-TR" sz="1800" b="1" i="1" u="sng" dirty="0">
                <a:solidFill>
                  <a:srgbClr val="FF0000"/>
                </a:solidFill>
              </a:rPr>
              <a:t>kalitesi, yazılımın</a:t>
            </a:r>
            <a:r>
              <a:rPr lang="tr-TR" sz="1800" dirty="0">
                <a:solidFill>
                  <a:srgbClr val="3F3F3F"/>
                </a:solidFill>
              </a:rPr>
              <a:t> kalitesini direkt olarak etkileyecetir.</a:t>
            </a:r>
            <a:endParaRPr sz="1800" dirty="0">
              <a:solidFill>
                <a:srgbClr val="3F3F3F"/>
              </a:solidFill>
            </a:endParaRPr>
          </a:p>
          <a:p>
            <a:pPr marL="342900" lvl="0" indent="-342900" algn="l" rtl="0">
              <a:spcBef>
                <a:spcPts val="1000"/>
              </a:spcBef>
              <a:spcAft>
                <a:spcPts val="0"/>
              </a:spcAft>
              <a:buNone/>
            </a:pPr>
            <a:endParaRPr sz="1800" dirty="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Mimari, yazılımcılara gerekli yazılım </a:t>
            </a:r>
            <a:r>
              <a:rPr lang="tr-TR" sz="1800" b="1" i="1" u="sng">
                <a:solidFill>
                  <a:srgbClr val="FF0000"/>
                </a:solidFill>
              </a:rPr>
              <a:t>şablonlarını oluşturmaları</a:t>
            </a:r>
            <a:r>
              <a:rPr lang="tr-TR" sz="1800">
                <a:solidFill>
                  <a:srgbClr val="3F3F3F"/>
                </a:solidFill>
              </a:rPr>
              <a:t>  için yardımcı olacaktır.</a:t>
            </a:r>
            <a:endParaRPr sz="1800" dirty="0">
              <a:solidFill>
                <a:srgbClr val="3F3F3F"/>
              </a:solidFill>
            </a:endParaRPr>
          </a:p>
          <a:p>
            <a:pPr marL="342900" lvl="0" indent="-342900" algn="l" rtl="0">
              <a:spcBef>
                <a:spcPts val="1000"/>
              </a:spcBef>
              <a:spcAft>
                <a:spcPts val="0"/>
              </a:spcAft>
              <a:buNone/>
            </a:pPr>
            <a:endParaRPr sz="1800" dirty="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dirty="0">
                <a:solidFill>
                  <a:srgbClr val="3F3F3F"/>
                </a:solidFill>
              </a:rPr>
              <a:t>Mimari </a:t>
            </a:r>
            <a:r>
              <a:rPr lang="tr-TR" sz="1800" b="1" i="1" u="sng" dirty="0">
                <a:solidFill>
                  <a:srgbClr val="FF0000"/>
                </a:solidFill>
              </a:rPr>
              <a:t>programlanacak sistem parcalarını</a:t>
            </a:r>
            <a:r>
              <a:rPr lang="tr-TR" sz="1800" dirty="0">
                <a:solidFill>
                  <a:srgbClr val="3F3F3F"/>
                </a:solidFill>
              </a:rPr>
              <a:t> açıkça ifade ettiği için, yazılım geliştiricileri farklı sitem parçaları üzerinde </a:t>
            </a:r>
            <a:r>
              <a:rPr lang="tr-TR" sz="1800" b="1" i="1" u="sng" dirty="0">
                <a:solidFill>
                  <a:srgbClr val="FF0000"/>
                </a:solidFill>
              </a:rPr>
              <a:t>paralel olarak </a:t>
            </a:r>
            <a:r>
              <a:rPr lang="tr-TR" sz="1800" dirty="0">
                <a:solidFill>
                  <a:srgbClr val="3F3F3F"/>
                </a:solidFill>
              </a:rPr>
              <a:t>çalışabilirler.</a:t>
            </a:r>
            <a:endParaRPr sz="1800" dirty="0">
              <a:solidFill>
                <a:srgbClr val="3F3F3F"/>
              </a:solidFill>
            </a:endParaRPr>
          </a:p>
          <a:p>
            <a:pPr marL="342900" lvl="0" indent="-342900" algn="l" rtl="0">
              <a:spcBef>
                <a:spcPts val="1000"/>
              </a:spcBef>
              <a:spcAft>
                <a:spcPts val="0"/>
              </a:spcAft>
              <a:buNone/>
            </a:pPr>
            <a:endParaRPr sz="1800" dirty="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dirty="0">
                <a:solidFill>
                  <a:srgbClr val="3F3F3F"/>
                </a:solidFill>
              </a:rPr>
              <a:t>İyi bir mimari yazılım inşasını </a:t>
            </a:r>
            <a:r>
              <a:rPr lang="tr-TR" sz="1800" b="1" i="1" u="sng" dirty="0">
                <a:solidFill>
                  <a:srgbClr val="FF0000"/>
                </a:solidFill>
              </a:rPr>
              <a:t>kolaylaştırır</a:t>
            </a:r>
            <a:r>
              <a:rPr lang="tr-TR" sz="1800" dirty="0">
                <a:solidFill>
                  <a:srgbClr val="3F3F3F"/>
                </a:solidFill>
              </a:rPr>
              <a:t>, ancak kötü mimari yazılımın inşasını neredeyse </a:t>
            </a:r>
            <a:r>
              <a:rPr lang="tr-TR" sz="1800" b="1" i="1" u="sng" dirty="0">
                <a:solidFill>
                  <a:srgbClr val="FF0000"/>
                </a:solidFill>
              </a:rPr>
              <a:t>imkansız</a:t>
            </a:r>
            <a:r>
              <a:rPr lang="tr-TR" sz="1800" dirty="0">
                <a:solidFill>
                  <a:srgbClr val="3F3F3F"/>
                </a:solidFill>
              </a:rPr>
              <a:t>  hale getirir.</a:t>
            </a:r>
            <a:endParaRPr sz="1800" dirty="0">
              <a:solidFill>
                <a:srgbClr val="3F3F3F"/>
              </a:solidFill>
            </a:endParaRPr>
          </a:p>
          <a:p>
            <a:pPr marL="342900" lvl="0" indent="-342900" algn="l" rtl="0">
              <a:spcBef>
                <a:spcPts val="1000"/>
              </a:spcBef>
              <a:spcAft>
                <a:spcPts val="0"/>
              </a:spcAft>
              <a:buNone/>
            </a:pPr>
            <a:endParaRPr sz="1800" dirty="0">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TİPİK MiMARİ PARÇALARI</a:t>
            </a:r>
            <a:endParaRPr sz="3600">
              <a:solidFill>
                <a:srgbClr val="168DBA"/>
              </a:solidFill>
              <a:latin typeface="Questrial"/>
              <a:ea typeface="Questrial"/>
              <a:cs typeface="Questrial"/>
              <a:sym typeface="Questrial"/>
            </a:endParaRPr>
          </a:p>
        </p:txBody>
      </p:sp>
      <p:sp>
        <p:nvSpPr>
          <p:cNvPr id="283" name="Google Shape;283;p34"/>
          <p:cNvSpPr txBox="1"/>
          <p:nvPr/>
        </p:nvSpPr>
        <p:spPr>
          <a:xfrm>
            <a:off x="2589211" y="1685365"/>
            <a:ext cx="8915400" cy="4225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595959"/>
              </a:buClr>
              <a:buSzPts val="1800"/>
              <a:buFont typeface="Noto Sans Symbols"/>
              <a:buChar char="●"/>
            </a:pPr>
            <a:r>
              <a:rPr lang="tr-TR" sz="1800">
                <a:solidFill>
                  <a:srgbClr val="3F3F3F"/>
                </a:solidFill>
              </a:rPr>
              <a:t>Mimari projenin </a:t>
            </a:r>
            <a:r>
              <a:rPr lang="tr-TR" sz="1800" b="1" i="1" u="sng">
                <a:solidFill>
                  <a:srgbClr val="FF0000"/>
                </a:solidFill>
              </a:rPr>
              <a:t>ana yapı taşlarını</a:t>
            </a:r>
            <a:r>
              <a:rPr lang="tr-TR" sz="1800">
                <a:solidFill>
                  <a:srgbClr val="3F3F3F"/>
                </a:solidFill>
              </a:rPr>
              <a:t> tanımlamalıdır.</a:t>
            </a:r>
            <a:endParaRPr sz="1800">
              <a:solidFill>
                <a:srgbClr val="3F3F3F"/>
              </a:solidFill>
            </a:endParaRPr>
          </a:p>
          <a:p>
            <a:pPr marL="342900" lvl="0" indent="-342900" algn="l" rtl="0">
              <a:lnSpc>
                <a:spcPct val="80000"/>
              </a:lnSpc>
              <a:spcBef>
                <a:spcPts val="1000"/>
              </a:spcBef>
              <a:spcAft>
                <a:spcPts val="0"/>
              </a:spcAft>
              <a:buNone/>
            </a:pPr>
            <a:endParaRPr sz="1800">
              <a:solidFill>
                <a:srgbClr val="3F3F3F"/>
              </a:solidFill>
            </a:endParaRPr>
          </a:p>
          <a:p>
            <a:pPr marL="342900" lvl="0" indent="-342900" algn="l" rtl="0">
              <a:lnSpc>
                <a:spcPct val="80000"/>
              </a:lnSpc>
              <a:spcBef>
                <a:spcPts val="1000"/>
              </a:spcBef>
              <a:spcAft>
                <a:spcPts val="0"/>
              </a:spcAft>
              <a:buClr>
                <a:srgbClr val="595959"/>
              </a:buClr>
              <a:buSzPts val="1800"/>
              <a:buFont typeface="Noto Sans Symbols"/>
              <a:buChar char="●"/>
            </a:pPr>
            <a:r>
              <a:rPr lang="tr-TR" sz="1800">
                <a:solidFill>
                  <a:srgbClr val="3F3F3F"/>
                </a:solidFill>
              </a:rPr>
              <a:t>Projenin çapına göre, her yapı taşı </a:t>
            </a:r>
            <a:r>
              <a:rPr lang="tr-TR" sz="1800" b="1" i="1" u="sng">
                <a:solidFill>
                  <a:srgbClr val="FF0000"/>
                </a:solidFill>
              </a:rPr>
              <a:t>bir sınıf olabileceği</a:t>
            </a:r>
            <a:r>
              <a:rPr lang="tr-TR" sz="1800">
                <a:solidFill>
                  <a:srgbClr val="3F3F3F"/>
                </a:solidFill>
              </a:rPr>
              <a:t> gibi, bir den</a:t>
            </a:r>
            <a:r>
              <a:rPr lang="tr-TR" sz="1800" b="1" i="1" u="sng">
                <a:solidFill>
                  <a:srgbClr val="FF0000"/>
                </a:solidFill>
              </a:rPr>
              <a:t> fazla sınıfı da içerebilir</a:t>
            </a:r>
            <a:r>
              <a:rPr lang="tr-TR" sz="1800">
                <a:solidFill>
                  <a:srgbClr val="3F3F3F"/>
                </a:solidFill>
              </a:rPr>
              <a:t>.</a:t>
            </a:r>
            <a:endParaRPr sz="1800">
              <a:solidFill>
                <a:srgbClr val="3F3F3F"/>
              </a:solidFill>
            </a:endParaRPr>
          </a:p>
          <a:p>
            <a:pPr marL="342900" lvl="0" indent="-342900" algn="l" rtl="0">
              <a:lnSpc>
                <a:spcPct val="80000"/>
              </a:lnSpc>
              <a:spcBef>
                <a:spcPts val="1000"/>
              </a:spcBef>
              <a:spcAft>
                <a:spcPts val="0"/>
              </a:spcAft>
              <a:buNone/>
            </a:pPr>
            <a:endParaRPr sz="1800">
              <a:solidFill>
                <a:srgbClr val="3F3F3F"/>
              </a:solidFill>
            </a:endParaRPr>
          </a:p>
          <a:p>
            <a:pPr marL="342900" lvl="0" indent="-342900" algn="l" rtl="0">
              <a:lnSpc>
                <a:spcPct val="80000"/>
              </a:lnSpc>
              <a:spcBef>
                <a:spcPts val="1000"/>
              </a:spcBef>
              <a:spcAft>
                <a:spcPts val="0"/>
              </a:spcAft>
              <a:buClr>
                <a:srgbClr val="595959"/>
              </a:buClr>
              <a:buSzPts val="1800"/>
              <a:buFont typeface="Noto Sans Symbols"/>
              <a:buChar char="●"/>
            </a:pPr>
            <a:r>
              <a:rPr lang="tr-TR" sz="1800">
                <a:solidFill>
                  <a:srgbClr val="3F3F3F"/>
                </a:solidFill>
              </a:rPr>
              <a:t>Her yapı taşını oluşturan sınıf yada sınıflar birlikte çalışan bir </a:t>
            </a:r>
            <a:r>
              <a:rPr lang="tr-TR" sz="1800" b="1" i="1" u="sng">
                <a:solidFill>
                  <a:srgbClr val="FF0000"/>
                </a:solidFill>
              </a:rPr>
              <a:t>üst seviye fonksiyonu</a:t>
            </a:r>
            <a:r>
              <a:rPr lang="tr-TR" sz="1800">
                <a:solidFill>
                  <a:srgbClr val="3F3F3F"/>
                </a:solidFill>
              </a:rPr>
              <a:t> yerine getirir (Örneğin,</a:t>
            </a:r>
            <a:r>
              <a:rPr lang="tr-TR" sz="1800" b="1" i="1" u="sng">
                <a:solidFill>
                  <a:srgbClr val="3F3F3F"/>
                </a:solidFill>
              </a:rPr>
              <a:t> </a:t>
            </a:r>
            <a:r>
              <a:rPr lang="tr-TR" sz="1800" b="1" i="1" u="sng">
                <a:solidFill>
                  <a:srgbClr val="FF0000"/>
                </a:solidFill>
              </a:rPr>
              <a:t>kullanıcıyla etkileşim</a:t>
            </a:r>
            <a:r>
              <a:rPr lang="tr-TR" sz="1800" b="1" i="1" u="sng">
                <a:solidFill>
                  <a:srgbClr val="3F3F3F"/>
                </a:solidFill>
              </a:rPr>
              <a:t>, </a:t>
            </a:r>
            <a:r>
              <a:rPr lang="tr-TR" sz="1800" b="1" i="1" u="sng">
                <a:solidFill>
                  <a:srgbClr val="FF0000"/>
                </a:solidFill>
              </a:rPr>
              <a:t>Web sayfalarını gösterme</a:t>
            </a:r>
            <a:r>
              <a:rPr lang="tr-TR" sz="1800" b="1" i="1" u="sng">
                <a:solidFill>
                  <a:srgbClr val="3F3F3F"/>
                </a:solidFill>
              </a:rPr>
              <a:t>,</a:t>
            </a:r>
            <a:r>
              <a:rPr lang="tr-TR" sz="1800">
                <a:solidFill>
                  <a:srgbClr val="3F3F3F"/>
                </a:solidFill>
              </a:rPr>
              <a:t> </a:t>
            </a:r>
            <a:r>
              <a:rPr lang="tr-TR" sz="1800" b="1" i="1" u="sng">
                <a:solidFill>
                  <a:srgbClr val="FF0000"/>
                </a:solidFill>
              </a:rPr>
              <a:t>komutları yorumlama</a:t>
            </a:r>
            <a:r>
              <a:rPr lang="tr-TR" sz="1800">
                <a:solidFill>
                  <a:srgbClr val="3F3F3F"/>
                </a:solidFill>
              </a:rPr>
              <a:t>, v.s)</a:t>
            </a:r>
            <a:endParaRPr sz="1800">
              <a:solidFill>
                <a:srgbClr val="3F3F3F"/>
              </a:solidFill>
            </a:endParaRPr>
          </a:p>
          <a:p>
            <a:pPr marL="342900" lvl="0" indent="-342900" algn="l" rtl="0">
              <a:lnSpc>
                <a:spcPct val="80000"/>
              </a:lnSpc>
              <a:spcBef>
                <a:spcPts val="1000"/>
              </a:spcBef>
              <a:spcAft>
                <a:spcPts val="0"/>
              </a:spcAft>
              <a:buNone/>
            </a:pPr>
            <a:endParaRPr sz="1800">
              <a:solidFill>
                <a:srgbClr val="3F3F3F"/>
              </a:solidFill>
            </a:endParaRPr>
          </a:p>
          <a:p>
            <a:pPr marL="342900" lvl="0" indent="-342900" algn="l" rtl="0">
              <a:lnSpc>
                <a:spcPct val="80000"/>
              </a:lnSpc>
              <a:spcBef>
                <a:spcPts val="1000"/>
              </a:spcBef>
              <a:spcAft>
                <a:spcPts val="0"/>
              </a:spcAft>
              <a:buClr>
                <a:srgbClr val="595959"/>
              </a:buClr>
              <a:buSzPts val="1800"/>
              <a:buFont typeface="Noto Sans Symbols"/>
              <a:buChar char="●"/>
            </a:pPr>
            <a:r>
              <a:rPr lang="tr-TR" sz="1800">
                <a:solidFill>
                  <a:srgbClr val="3F3F3F"/>
                </a:solidFill>
              </a:rPr>
              <a:t>Gereksinim listesindeki her gereksinim en </a:t>
            </a:r>
            <a:r>
              <a:rPr lang="tr-TR" sz="1800" b="1" i="1" u="sng">
                <a:solidFill>
                  <a:srgbClr val="FF0000"/>
                </a:solidFill>
              </a:rPr>
              <a:t>az bir yapı taşı</a:t>
            </a:r>
            <a:r>
              <a:rPr lang="tr-TR" sz="1800" b="1">
                <a:solidFill>
                  <a:srgbClr val="3F3F3F"/>
                </a:solidFill>
              </a:rPr>
              <a:t> </a:t>
            </a:r>
            <a:r>
              <a:rPr lang="tr-TR" sz="1800">
                <a:solidFill>
                  <a:srgbClr val="3F3F3F"/>
                </a:solidFill>
              </a:rPr>
              <a:t>tarafından kapsanmalıdır.</a:t>
            </a:r>
            <a:endParaRPr sz="1800">
              <a:solidFill>
                <a:srgbClr val="3F3F3F"/>
              </a:solidFill>
            </a:endParaRPr>
          </a:p>
          <a:p>
            <a:pPr marL="342900" lvl="0" indent="-342900" algn="l" rtl="0">
              <a:lnSpc>
                <a:spcPct val="80000"/>
              </a:lnSpc>
              <a:spcBef>
                <a:spcPts val="1000"/>
              </a:spcBef>
              <a:spcAft>
                <a:spcPts val="0"/>
              </a:spcAft>
              <a:buNone/>
            </a:pPr>
            <a:endParaRPr sz="1800">
              <a:solidFill>
                <a:srgbClr val="3F3F3F"/>
              </a:solidFill>
            </a:endParaRPr>
          </a:p>
          <a:p>
            <a:pPr marL="342900" lvl="0" indent="0" algn="l" rtl="0">
              <a:lnSpc>
                <a:spcPct val="80000"/>
              </a:lnSpc>
              <a:spcBef>
                <a:spcPts val="1000"/>
              </a:spcBef>
              <a:spcAft>
                <a:spcPts val="0"/>
              </a:spcAft>
              <a:buNone/>
            </a:pPr>
            <a:endParaRPr sz="1800">
              <a:solidFill>
                <a:srgbClr val="3F3F3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TİPİK MiMARİ PARÇALARI</a:t>
            </a:r>
            <a:endParaRPr sz="3600">
              <a:solidFill>
                <a:srgbClr val="168DBA"/>
              </a:solidFill>
              <a:latin typeface="Questrial"/>
              <a:ea typeface="Questrial"/>
              <a:cs typeface="Questrial"/>
              <a:sym typeface="Questrial"/>
            </a:endParaRPr>
          </a:p>
        </p:txBody>
      </p:sp>
      <p:sp>
        <p:nvSpPr>
          <p:cNvPr id="290" name="Google Shape;290;p35"/>
          <p:cNvSpPr txBox="1"/>
          <p:nvPr/>
        </p:nvSpPr>
        <p:spPr>
          <a:xfrm>
            <a:off x="2589211" y="1685365"/>
            <a:ext cx="8915400" cy="422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95959"/>
              </a:buClr>
              <a:buSzPts val="1800"/>
              <a:buFont typeface="Noto Sans Symbols"/>
              <a:buChar char="●"/>
            </a:pPr>
            <a:r>
              <a:rPr lang="tr-TR" sz="1800">
                <a:solidFill>
                  <a:srgbClr val="3F3F3F"/>
                </a:solidFill>
                <a:latin typeface="Questrial"/>
                <a:ea typeface="Questrial"/>
                <a:cs typeface="Questrial"/>
                <a:sym typeface="Questrial"/>
              </a:rPr>
              <a:t>Her yapı taşının fonksiyonu</a:t>
            </a:r>
            <a:r>
              <a:rPr lang="tr-TR" sz="1800" b="1" i="1" u="sng">
                <a:solidFill>
                  <a:srgbClr val="FF0000"/>
                </a:solidFill>
                <a:latin typeface="Questrial"/>
                <a:ea typeface="Questrial"/>
                <a:cs typeface="Questrial"/>
                <a:sym typeface="Questrial"/>
              </a:rPr>
              <a:t> hiçbir süpheye</a:t>
            </a:r>
            <a:r>
              <a:rPr lang="tr-TR" sz="1800">
                <a:solidFill>
                  <a:srgbClr val="3F3F3F"/>
                </a:solidFill>
                <a:latin typeface="Questrial"/>
                <a:ea typeface="Questrial"/>
                <a:cs typeface="Questrial"/>
                <a:sym typeface="Questrial"/>
              </a:rPr>
              <a:t> yer bırakmakzsızın çok iyi şekilde tanımlanmalıdır.</a:t>
            </a: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None/>
            </a:pP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latin typeface="Questrial"/>
                <a:ea typeface="Questrial"/>
                <a:cs typeface="Questrial"/>
                <a:sym typeface="Questrial"/>
              </a:rPr>
              <a:t>Ve her yapı taşı diğer yapı taşıyla ilgili mümkün olduğunca</a:t>
            </a:r>
            <a:r>
              <a:rPr lang="tr-TR" sz="1800" b="1" i="1" u="sng">
                <a:solidFill>
                  <a:srgbClr val="FF0000"/>
                </a:solidFill>
                <a:latin typeface="Questrial"/>
                <a:ea typeface="Questrial"/>
                <a:cs typeface="Questrial"/>
                <a:sym typeface="Questrial"/>
              </a:rPr>
              <a:t> az bilgi içermelidir ve bilmelidir</a:t>
            </a:r>
            <a:r>
              <a:rPr lang="tr-TR" sz="1800">
                <a:solidFill>
                  <a:srgbClr val="3F3F3F"/>
                </a:solidFill>
                <a:latin typeface="Questrial"/>
                <a:ea typeface="Questrial"/>
                <a:cs typeface="Questrial"/>
                <a:sym typeface="Questrial"/>
              </a:rPr>
              <a:t>.</a:t>
            </a: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None/>
            </a:pP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latin typeface="Questrial"/>
                <a:ea typeface="Questrial"/>
                <a:cs typeface="Questrial"/>
                <a:sym typeface="Questrial"/>
              </a:rPr>
              <a:t>Bloklar arasındaki haberleşme kuralları </a:t>
            </a:r>
            <a:r>
              <a:rPr lang="tr-TR" sz="1800" b="1" i="1" u="sng">
                <a:solidFill>
                  <a:srgbClr val="FF0000"/>
                </a:solidFill>
                <a:latin typeface="Questrial"/>
                <a:ea typeface="Questrial"/>
                <a:cs typeface="Questrial"/>
                <a:sym typeface="Questrial"/>
              </a:rPr>
              <a:t>çok iyi şekilde </a:t>
            </a:r>
            <a:r>
              <a:rPr lang="tr-TR" sz="1800">
                <a:solidFill>
                  <a:srgbClr val="3F3F3F"/>
                </a:solidFill>
                <a:latin typeface="Questrial"/>
                <a:ea typeface="Questrial"/>
                <a:cs typeface="Questrial"/>
                <a:sym typeface="Questrial"/>
              </a:rPr>
              <a:t>tanımlanmalıdır.</a:t>
            </a: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None/>
            </a:pP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latin typeface="Questrial"/>
                <a:ea typeface="Questrial"/>
                <a:cs typeface="Questrial"/>
                <a:sym typeface="Questrial"/>
              </a:rPr>
              <a:t>Mimari hangi yapı taşının diğer yapı taşlarını kullanabileceğini </a:t>
            </a:r>
            <a:r>
              <a:rPr lang="tr-TR" sz="1800" b="1" i="1" u="sng">
                <a:solidFill>
                  <a:srgbClr val="FF0000"/>
                </a:solidFill>
                <a:latin typeface="Questrial"/>
                <a:ea typeface="Questrial"/>
                <a:cs typeface="Questrial"/>
                <a:sym typeface="Questrial"/>
              </a:rPr>
              <a:t>açıkça ifade etmelidir</a:t>
            </a:r>
            <a:r>
              <a:rPr lang="tr-TR" sz="1800">
                <a:solidFill>
                  <a:srgbClr val="3F3F3F"/>
                </a:solidFill>
                <a:latin typeface="Questrial"/>
                <a:ea typeface="Questrial"/>
                <a:cs typeface="Questrial"/>
                <a:sym typeface="Questrial"/>
              </a:rPr>
              <a:t>.</a:t>
            </a: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None/>
            </a:pP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None/>
            </a:pPr>
            <a:endParaRPr sz="1800">
              <a:solidFill>
                <a:srgbClr val="3F3F3F"/>
              </a:solidFill>
              <a:latin typeface="Questrial"/>
              <a:ea typeface="Questrial"/>
              <a:cs typeface="Questrial"/>
              <a:sym typeface="Questrial"/>
            </a:endParaRPr>
          </a:p>
          <a:p>
            <a:pPr marL="342900" lvl="0" indent="-342900" algn="l" rtl="0">
              <a:spcBef>
                <a:spcPts val="1000"/>
              </a:spcBef>
              <a:spcAft>
                <a:spcPts val="0"/>
              </a:spcAft>
              <a:buNone/>
            </a:pPr>
            <a:endParaRPr sz="1800">
              <a:solidFill>
                <a:srgbClr val="3F3F3F"/>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8DBA"/>
              </a:buClr>
              <a:buFont typeface="Questrial"/>
              <a:buNone/>
            </a:pPr>
            <a:r>
              <a:rPr lang="tr-TR" sz="3600" b="0" i="0" u="none" strike="noStrike" cap="none">
                <a:solidFill>
                  <a:srgbClr val="168DBA"/>
                </a:solidFill>
                <a:latin typeface="Questrial"/>
                <a:ea typeface="Questrial"/>
                <a:cs typeface="Questrial"/>
                <a:sym typeface="Questrial"/>
              </a:rPr>
              <a:t>Ana Sınıflar</a:t>
            </a:r>
            <a:endParaRPr/>
          </a:p>
        </p:txBody>
      </p:sp>
      <p:sp>
        <p:nvSpPr>
          <p:cNvPr id="297" name="Google Shape;297;p3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800"/>
              <a:buFont typeface="Noto Sans Symbols"/>
              <a:buChar char="●"/>
            </a:pPr>
            <a:r>
              <a:rPr lang="tr-TR" sz="1800" i="0" u="none" strike="noStrike" cap="none">
                <a:solidFill>
                  <a:srgbClr val="3F3F3F"/>
                </a:solidFill>
                <a:latin typeface="Arial"/>
                <a:ea typeface="Arial"/>
                <a:cs typeface="Arial"/>
                <a:sym typeface="Arial"/>
              </a:rPr>
              <a:t>Mimari </a:t>
            </a:r>
            <a:r>
              <a:rPr lang="tr-TR" sz="1800" b="1" i="1" u="sng" strike="noStrike" cap="none">
                <a:solidFill>
                  <a:srgbClr val="FF0000"/>
                </a:solidFill>
                <a:latin typeface="Arial"/>
                <a:ea typeface="Arial"/>
                <a:cs typeface="Arial"/>
                <a:sym typeface="Arial"/>
              </a:rPr>
              <a:t>Ana sınıfları </a:t>
            </a:r>
            <a:r>
              <a:rPr lang="tr-TR" sz="1800" i="0" u="none" strike="noStrike" cap="none">
                <a:solidFill>
                  <a:srgbClr val="3F3F3F"/>
                </a:solidFill>
                <a:latin typeface="Arial"/>
                <a:ea typeface="Arial"/>
                <a:cs typeface="Arial"/>
                <a:sym typeface="Arial"/>
              </a:rPr>
              <a:t>tanımlamalıdır.</a:t>
            </a:r>
            <a:endParaRPr>
              <a:latin typeface="Arial"/>
              <a:ea typeface="Arial"/>
              <a:cs typeface="Arial"/>
              <a:sym typeface="Arial"/>
            </a:endParaRPr>
          </a:p>
          <a:p>
            <a:pPr marL="342900" marR="0" lvl="0" indent="-342900" algn="l" rtl="0">
              <a:lnSpc>
                <a:spcPct val="100000"/>
              </a:lnSpc>
              <a:spcBef>
                <a:spcPts val="1000"/>
              </a:spcBef>
              <a:spcAft>
                <a:spcPts val="0"/>
              </a:spcAft>
              <a:buClr>
                <a:schemeClr val="accent1"/>
              </a:buClr>
              <a:buFont typeface="Noto Sans Symbols"/>
              <a:buNone/>
            </a:pPr>
            <a:endParaRPr sz="1800" i="0" u="none" strike="noStrike" cap="none">
              <a:solidFill>
                <a:srgbClr val="3F3F3F"/>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i="0" u="none" strike="noStrike" cap="none">
                <a:solidFill>
                  <a:srgbClr val="3F3F3F"/>
                </a:solidFill>
                <a:latin typeface="Arial"/>
                <a:ea typeface="Arial"/>
                <a:cs typeface="Arial"/>
                <a:sym typeface="Arial"/>
              </a:rPr>
              <a:t>Mimari bu sınıfların</a:t>
            </a:r>
            <a:r>
              <a:rPr lang="tr-TR" sz="1800" b="1" i="1" u="sng" strike="noStrike" cap="none">
                <a:solidFill>
                  <a:srgbClr val="FF0000"/>
                </a:solidFill>
                <a:latin typeface="Arial"/>
                <a:ea typeface="Arial"/>
                <a:cs typeface="Arial"/>
                <a:sym typeface="Arial"/>
              </a:rPr>
              <a:t> sorumluluklarını</a:t>
            </a:r>
            <a:r>
              <a:rPr lang="tr-TR" sz="1800" i="0" u="none" strike="noStrike" cap="none">
                <a:solidFill>
                  <a:srgbClr val="3F3F3F"/>
                </a:solidFill>
                <a:latin typeface="Arial"/>
                <a:ea typeface="Arial"/>
                <a:cs typeface="Arial"/>
                <a:sym typeface="Arial"/>
              </a:rPr>
              <a:t> tanımlamalıdır.</a:t>
            </a:r>
            <a:endParaRPr>
              <a:latin typeface="Arial"/>
              <a:ea typeface="Arial"/>
              <a:cs typeface="Arial"/>
              <a:sym typeface="Arial"/>
            </a:endParaRPr>
          </a:p>
          <a:p>
            <a:pPr marL="342900" marR="0" lvl="0" indent="-342900" algn="l" rtl="0">
              <a:lnSpc>
                <a:spcPct val="100000"/>
              </a:lnSpc>
              <a:spcBef>
                <a:spcPts val="1000"/>
              </a:spcBef>
              <a:spcAft>
                <a:spcPts val="0"/>
              </a:spcAft>
              <a:buClr>
                <a:schemeClr val="accent1"/>
              </a:buClr>
              <a:buFont typeface="Noto Sans Symbols"/>
              <a:buNone/>
            </a:pPr>
            <a:endParaRPr sz="1800" i="0" u="none" strike="noStrike" cap="none">
              <a:solidFill>
                <a:srgbClr val="3F3F3F"/>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i="0" u="none" strike="noStrike" cap="none">
                <a:solidFill>
                  <a:srgbClr val="3F3F3F"/>
                </a:solidFill>
                <a:latin typeface="Arial"/>
                <a:ea typeface="Arial"/>
                <a:cs typeface="Arial"/>
                <a:sym typeface="Arial"/>
              </a:rPr>
              <a:t>Ayrıca, mimari bu ana sınıflar arasındaki</a:t>
            </a:r>
            <a:r>
              <a:rPr lang="tr-TR" sz="1800" b="1" i="1" u="sng" strike="noStrike" cap="none">
                <a:solidFill>
                  <a:srgbClr val="FF0000"/>
                </a:solidFill>
                <a:latin typeface="Arial"/>
                <a:ea typeface="Arial"/>
                <a:cs typeface="Arial"/>
                <a:sym typeface="Arial"/>
              </a:rPr>
              <a:t> etkileşimi </a:t>
            </a:r>
            <a:r>
              <a:rPr lang="tr-TR" sz="1800" i="0" u="none" strike="noStrike" cap="none">
                <a:solidFill>
                  <a:srgbClr val="3F3F3F"/>
                </a:solidFill>
                <a:latin typeface="Arial"/>
                <a:ea typeface="Arial"/>
                <a:cs typeface="Arial"/>
                <a:sym typeface="Arial"/>
              </a:rPr>
              <a:t>de belirlemelidir.</a:t>
            </a:r>
            <a:endParaRPr>
              <a:latin typeface="Arial"/>
              <a:ea typeface="Arial"/>
              <a:cs typeface="Arial"/>
              <a:sym typeface="Arial"/>
            </a:endParaRPr>
          </a:p>
          <a:p>
            <a:pPr marL="342900" marR="0" lvl="0" indent="-342900" algn="l" rtl="0">
              <a:lnSpc>
                <a:spcPct val="100000"/>
              </a:lnSpc>
              <a:spcBef>
                <a:spcPts val="1000"/>
              </a:spcBef>
              <a:spcAft>
                <a:spcPts val="0"/>
              </a:spcAft>
              <a:buClr>
                <a:schemeClr val="accent1"/>
              </a:buClr>
              <a:buFont typeface="Noto Sans Symbols"/>
              <a:buNone/>
            </a:pPr>
            <a:endParaRPr sz="1800" i="0" u="none" strike="noStrike" cap="none">
              <a:solidFill>
                <a:srgbClr val="3F3F3F"/>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SzPts val="1800"/>
              <a:buFont typeface="Noto Sans Symbols"/>
              <a:buChar char="●"/>
            </a:pPr>
            <a:r>
              <a:rPr lang="tr-TR" sz="1800" i="0" u="none" strike="noStrike" cap="none">
                <a:solidFill>
                  <a:srgbClr val="3F3F3F"/>
                </a:solidFill>
                <a:latin typeface="Arial"/>
                <a:ea typeface="Arial"/>
                <a:cs typeface="Arial"/>
                <a:sym typeface="Arial"/>
              </a:rPr>
              <a:t>Mimari sınıflar arasındaki </a:t>
            </a:r>
            <a:r>
              <a:rPr lang="tr-TR" sz="1800" b="1" i="1" u="sng" strike="noStrike" cap="none">
                <a:solidFill>
                  <a:srgbClr val="FF0000"/>
                </a:solidFill>
                <a:latin typeface="Arial"/>
                <a:ea typeface="Arial"/>
                <a:cs typeface="Arial"/>
                <a:sym typeface="Arial"/>
              </a:rPr>
              <a:t>hiyerarşiyi</a:t>
            </a:r>
            <a:r>
              <a:rPr lang="tr-TR" sz="1800" i="0" u="none" strike="noStrike" cap="none">
                <a:solidFill>
                  <a:srgbClr val="3F3F3F"/>
                </a:solidFill>
                <a:latin typeface="Arial"/>
                <a:ea typeface="Arial"/>
                <a:cs typeface="Arial"/>
                <a:sym typeface="Arial"/>
              </a:rPr>
              <a:t> belirlemelidir.</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68DBA"/>
              </a:buClr>
              <a:buFont typeface="Century Gothic"/>
              <a:buNone/>
            </a:pPr>
            <a:r>
              <a:rPr lang="tr-TR" sz="3600" b="0" i="0" u="none" strike="noStrike" cap="none">
                <a:solidFill>
                  <a:srgbClr val="168DBA"/>
                </a:solidFill>
                <a:latin typeface="Century Gothic"/>
                <a:ea typeface="Century Gothic"/>
                <a:cs typeface="Century Gothic"/>
                <a:sym typeface="Century Gothic"/>
              </a:rPr>
              <a:t>İçerik</a:t>
            </a:r>
            <a:endParaRPr sz="3600" b="0" i="0" u="none" strike="noStrike" cap="none">
              <a:solidFill>
                <a:srgbClr val="168DBA"/>
              </a:solidFill>
              <a:latin typeface="Century Gothic"/>
              <a:ea typeface="Century Gothic"/>
              <a:cs typeface="Century Gothic"/>
              <a:sym typeface="Century Gothic"/>
            </a:endParaRPr>
          </a:p>
        </p:txBody>
      </p:sp>
      <p:sp>
        <p:nvSpPr>
          <p:cNvPr id="175" name="Google Shape;175;p19"/>
          <p:cNvSpPr txBox="1">
            <a:spLocks noGrp="1"/>
          </p:cNvSpPr>
          <p:nvPr>
            <p:ph type="body" idx="1"/>
          </p:nvPr>
        </p:nvSpPr>
        <p:spPr>
          <a:xfrm>
            <a:off x="2592924" y="1782305"/>
            <a:ext cx="8911687" cy="412891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Yazılım Geliştiriciliği Nedir?</a:t>
            </a:r>
            <a:endParaRPr dirty="0"/>
          </a:p>
          <a:p>
            <a:pPr marL="342900" marR="0" lvl="0" indent="-228600" algn="l" rtl="0">
              <a:spcBef>
                <a:spcPts val="1000"/>
              </a:spcBef>
              <a:spcAft>
                <a:spcPts val="0"/>
              </a:spcAft>
              <a:buClr>
                <a:schemeClr val="accent1"/>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Yazılım İnşası Bir Yazılımcı İçin Neden Önemli?</a:t>
            </a:r>
            <a:endParaRPr dirty="0"/>
          </a:p>
          <a:p>
            <a:pPr marL="342900" marR="0" lvl="0" indent="-228600" algn="l" rtl="0">
              <a:spcBef>
                <a:spcPts val="1000"/>
              </a:spcBef>
              <a:spcAft>
                <a:spcPts val="0"/>
              </a:spcAft>
              <a:buClr>
                <a:schemeClr val="accent1"/>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Yazılım İnşasında Meta</a:t>
            </a:r>
            <a:r>
              <a:rPr lang="tr-TR" dirty="0"/>
              <a:t>f</a:t>
            </a:r>
            <a:r>
              <a:rPr lang="tr-TR" sz="1800" b="0" i="0" u="none" strike="noStrike" cap="none" dirty="0">
                <a:solidFill>
                  <a:srgbClr val="3F3F3F"/>
                </a:solidFill>
                <a:latin typeface="Century Gothic"/>
                <a:ea typeface="Century Gothic"/>
                <a:cs typeface="Century Gothic"/>
                <a:sym typeface="Century Gothic"/>
              </a:rPr>
              <a:t>orlar(Mecazlar)</a:t>
            </a:r>
            <a:endParaRPr dirty="0"/>
          </a:p>
          <a:p>
            <a:pPr marL="342900" marR="0" lvl="0" indent="-228600" algn="l" rtl="0">
              <a:spcBef>
                <a:spcPts val="1000"/>
              </a:spcBef>
              <a:spcAft>
                <a:spcPts val="0"/>
              </a:spcAft>
              <a:buClr>
                <a:schemeClr val="accent1"/>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Meta</a:t>
            </a:r>
            <a:r>
              <a:rPr lang="tr-TR" dirty="0"/>
              <a:t>f</a:t>
            </a:r>
            <a:r>
              <a:rPr lang="tr-TR" sz="1800" b="0" i="0" u="none" strike="noStrike" cap="none" dirty="0">
                <a:solidFill>
                  <a:srgbClr val="3F3F3F"/>
                </a:solidFill>
                <a:latin typeface="Century Gothic"/>
                <a:ea typeface="Century Gothic"/>
                <a:cs typeface="Century Gothic"/>
                <a:sym typeface="Century Gothic"/>
              </a:rPr>
              <a:t>orları Nasıl Kullanırız?</a:t>
            </a:r>
            <a:endParaRPr dirty="0"/>
          </a:p>
          <a:p>
            <a:pPr marL="342900" marR="0" lvl="0" indent="-228600" algn="l" rtl="0">
              <a:spcBef>
                <a:spcPts val="1000"/>
              </a:spcBef>
              <a:spcAft>
                <a:spcPts val="0"/>
              </a:spcAft>
              <a:buClr>
                <a:schemeClr val="accent1"/>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Genel Yazılım Meta</a:t>
            </a:r>
            <a:r>
              <a:rPr lang="tr-TR" dirty="0"/>
              <a:t>f</a:t>
            </a:r>
            <a:r>
              <a:rPr lang="tr-TR" sz="1800" b="0" i="0" u="none" strike="noStrike" cap="none" dirty="0">
                <a:solidFill>
                  <a:srgbClr val="3F3F3F"/>
                </a:solidFill>
                <a:latin typeface="Century Gothic"/>
                <a:ea typeface="Century Gothic"/>
                <a:cs typeface="Century Gothic"/>
                <a:sym typeface="Century Gothic"/>
              </a:rPr>
              <a:t>orları</a:t>
            </a:r>
            <a:endParaRPr sz="18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Veri(tabanı) Dizaynı</a:t>
            </a:r>
            <a:endParaRPr sz="3600">
              <a:solidFill>
                <a:srgbClr val="168DBA"/>
              </a:solidFill>
              <a:latin typeface="Questrial"/>
              <a:ea typeface="Questrial"/>
              <a:cs typeface="Questrial"/>
              <a:sym typeface="Questrial"/>
            </a:endParaRPr>
          </a:p>
        </p:txBody>
      </p:sp>
      <p:sp>
        <p:nvSpPr>
          <p:cNvPr id="304" name="Google Shape;304;p37"/>
          <p:cNvSpPr txBox="1"/>
          <p:nvPr/>
        </p:nvSpPr>
        <p:spPr>
          <a:xfrm>
            <a:off x="2589211" y="2133600"/>
            <a:ext cx="8915400" cy="3777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595959"/>
              </a:buClr>
              <a:buSzPts val="1763"/>
              <a:buFont typeface="Noto Sans Symbols"/>
              <a:buChar char="●"/>
            </a:pPr>
            <a:r>
              <a:rPr lang="tr-TR" sz="1665">
                <a:solidFill>
                  <a:srgbClr val="3F3F3F"/>
                </a:solidFill>
              </a:rPr>
              <a:t>Mimari ana </a:t>
            </a:r>
            <a:r>
              <a:rPr lang="tr-TR" sz="1665" b="1" i="1" u="sng">
                <a:solidFill>
                  <a:srgbClr val="FF0000"/>
                </a:solidFill>
              </a:rPr>
              <a:t>dosya </a:t>
            </a:r>
            <a:r>
              <a:rPr lang="tr-TR" sz="1665">
                <a:solidFill>
                  <a:srgbClr val="3F3F3F"/>
                </a:solidFill>
              </a:rPr>
              <a:t>ve </a:t>
            </a:r>
            <a:r>
              <a:rPr lang="tr-TR" sz="1665" b="1" i="1" u="sng">
                <a:solidFill>
                  <a:srgbClr val="FF0000"/>
                </a:solidFill>
              </a:rPr>
              <a:t>tablo </a:t>
            </a:r>
            <a:r>
              <a:rPr lang="tr-TR" sz="1665">
                <a:solidFill>
                  <a:srgbClr val="3F3F3F"/>
                </a:solidFill>
              </a:rPr>
              <a:t>yapılarının </a:t>
            </a:r>
            <a:r>
              <a:rPr lang="tr-TR" sz="1665" b="1" i="1" u="sng">
                <a:solidFill>
                  <a:srgbClr val="FF0000"/>
                </a:solidFill>
              </a:rPr>
              <a:t>dizaynlarını </a:t>
            </a:r>
            <a:r>
              <a:rPr lang="tr-TR" sz="1665">
                <a:solidFill>
                  <a:srgbClr val="3F3F3F"/>
                </a:solidFill>
              </a:rPr>
              <a:t>içermelidir.</a:t>
            </a:r>
            <a:r>
              <a:rPr lang="tr-TR" sz="1800">
                <a:solidFill>
                  <a:srgbClr val="3F3F3F"/>
                </a:solidFill>
              </a:rPr>
              <a:t> </a:t>
            </a:r>
            <a:r>
              <a:rPr lang="tr-TR" sz="1665">
                <a:solidFill>
                  <a:srgbClr val="3F3F3F"/>
                </a:solidFill>
              </a:rPr>
              <a:t>İnşa sırasında yazılım geliştiriciler, mimariyi dizayn ve gereksinimleri bu şekilde kolayca anlayabilirler.</a:t>
            </a:r>
            <a:endParaRPr sz="1800">
              <a:solidFill>
                <a:srgbClr val="3F3F3F"/>
              </a:solidFill>
            </a:endParaRPr>
          </a:p>
          <a:p>
            <a:pPr marL="342900" lvl="0" indent="-342900" algn="l" rtl="0">
              <a:lnSpc>
                <a:spcPct val="80000"/>
              </a:lnSpc>
              <a:spcBef>
                <a:spcPts val="1000"/>
              </a:spcBef>
              <a:spcAft>
                <a:spcPts val="0"/>
              </a:spcAft>
              <a:buNone/>
            </a:pPr>
            <a:endParaRPr sz="1665">
              <a:solidFill>
                <a:srgbClr val="3F3F3F"/>
              </a:solidFill>
            </a:endParaRPr>
          </a:p>
          <a:p>
            <a:pPr marL="342900" lvl="0" indent="-342900" algn="l" rtl="0">
              <a:lnSpc>
                <a:spcPct val="80000"/>
              </a:lnSpc>
              <a:spcBef>
                <a:spcPts val="1000"/>
              </a:spcBef>
              <a:spcAft>
                <a:spcPts val="0"/>
              </a:spcAft>
              <a:buClr>
                <a:srgbClr val="595959"/>
              </a:buClr>
              <a:buSzPts val="1631"/>
              <a:buFont typeface="Noto Sans Symbols"/>
              <a:buChar char="●"/>
            </a:pPr>
            <a:r>
              <a:rPr lang="tr-TR" sz="1665">
                <a:solidFill>
                  <a:srgbClr val="3F3F3F"/>
                </a:solidFill>
              </a:rPr>
              <a:t>Ayrıca, </a:t>
            </a:r>
            <a:r>
              <a:rPr lang="tr-TR" sz="1665" b="1" i="1" u="sng">
                <a:solidFill>
                  <a:srgbClr val="FF0000"/>
                </a:solidFill>
              </a:rPr>
              <a:t>bakım</a:t>
            </a:r>
            <a:r>
              <a:rPr lang="tr-TR" sz="1665">
                <a:solidFill>
                  <a:srgbClr val="3F3F3F"/>
                </a:solidFill>
              </a:rPr>
              <a:t> sırasında mühendislerin işlerini yapması </a:t>
            </a:r>
            <a:r>
              <a:rPr lang="tr-TR" sz="1665" b="1" i="1" u="sng">
                <a:solidFill>
                  <a:srgbClr val="FF0000"/>
                </a:solidFill>
              </a:rPr>
              <a:t>kolaylaşır</a:t>
            </a:r>
            <a:r>
              <a:rPr lang="tr-TR" sz="1665">
                <a:solidFill>
                  <a:srgbClr val="3F3F3F"/>
                </a:solidFill>
              </a:rPr>
              <a:t>. </a:t>
            </a:r>
            <a:endParaRPr sz="1800">
              <a:solidFill>
                <a:srgbClr val="3F3F3F"/>
              </a:solidFill>
            </a:endParaRPr>
          </a:p>
          <a:p>
            <a:pPr marL="342900" lvl="0" indent="-342900" algn="l" rtl="0">
              <a:lnSpc>
                <a:spcPct val="80000"/>
              </a:lnSpc>
              <a:spcBef>
                <a:spcPts val="1000"/>
              </a:spcBef>
              <a:spcAft>
                <a:spcPts val="0"/>
              </a:spcAft>
              <a:buNone/>
            </a:pPr>
            <a:endParaRPr sz="1665">
              <a:solidFill>
                <a:srgbClr val="3F3F3F"/>
              </a:solidFill>
            </a:endParaRPr>
          </a:p>
          <a:p>
            <a:pPr marL="342900" lvl="0" indent="-342900" algn="l" rtl="0">
              <a:lnSpc>
                <a:spcPct val="80000"/>
              </a:lnSpc>
              <a:spcBef>
                <a:spcPts val="1000"/>
              </a:spcBef>
              <a:spcAft>
                <a:spcPts val="0"/>
              </a:spcAft>
              <a:buClr>
                <a:srgbClr val="595959"/>
              </a:buClr>
              <a:buSzPts val="1631"/>
              <a:buFont typeface="Noto Sans Symbols"/>
              <a:buChar char="●"/>
            </a:pPr>
            <a:r>
              <a:rPr lang="tr-TR" sz="1665">
                <a:solidFill>
                  <a:srgbClr val="3F3F3F"/>
                </a:solidFill>
              </a:rPr>
              <a:t>Veri sadece bir alt sistem yada sınıf tarafından </a:t>
            </a:r>
            <a:r>
              <a:rPr lang="tr-TR" sz="1665" b="1" i="1" u="sng">
                <a:solidFill>
                  <a:srgbClr val="FF0000"/>
                </a:solidFill>
              </a:rPr>
              <a:t>erişilmeli ve kontrol</a:t>
            </a:r>
            <a:r>
              <a:rPr lang="tr-TR" sz="1665">
                <a:solidFill>
                  <a:srgbClr val="3F3F3F"/>
                </a:solidFill>
              </a:rPr>
              <a:t> edilmelidir. (Mesela bir veritabanı uygulamasında </a:t>
            </a:r>
            <a:r>
              <a:rPr lang="tr-TR" sz="1665" b="1" i="1" u="sng">
                <a:solidFill>
                  <a:srgbClr val="FF0000"/>
                </a:solidFill>
              </a:rPr>
              <a:t>veri tabanı işlemlerini bir sınıf yada alt sistem</a:t>
            </a:r>
            <a:r>
              <a:rPr lang="tr-TR" sz="1665">
                <a:solidFill>
                  <a:srgbClr val="3F3F3F"/>
                </a:solidFill>
              </a:rPr>
              <a:t> yapmalıdır)</a:t>
            </a:r>
            <a:endParaRPr sz="1800">
              <a:solidFill>
                <a:srgbClr val="3F3F3F"/>
              </a:solidFill>
            </a:endParaRPr>
          </a:p>
          <a:p>
            <a:pPr marL="342900" lvl="0" indent="-342900" algn="l" rtl="0">
              <a:lnSpc>
                <a:spcPct val="80000"/>
              </a:lnSpc>
              <a:spcBef>
                <a:spcPts val="1000"/>
              </a:spcBef>
              <a:spcAft>
                <a:spcPts val="0"/>
              </a:spcAft>
              <a:buNone/>
            </a:pPr>
            <a:endParaRPr sz="1665">
              <a:solidFill>
                <a:srgbClr val="3F3F3F"/>
              </a:solidFill>
            </a:endParaRPr>
          </a:p>
          <a:p>
            <a:pPr marL="342900" lvl="0" indent="-342900" algn="l" rtl="0">
              <a:lnSpc>
                <a:spcPct val="80000"/>
              </a:lnSpc>
              <a:spcBef>
                <a:spcPts val="1000"/>
              </a:spcBef>
              <a:spcAft>
                <a:spcPts val="0"/>
              </a:spcAft>
              <a:buClr>
                <a:srgbClr val="595959"/>
              </a:buClr>
              <a:buSzPts val="1631"/>
              <a:buFont typeface="Noto Sans Symbols"/>
              <a:buChar char="●"/>
            </a:pPr>
            <a:r>
              <a:rPr lang="tr-TR" sz="1665">
                <a:solidFill>
                  <a:srgbClr val="3F3F3F"/>
                </a:solidFill>
              </a:rPr>
              <a:t>Mimari veri tabanlarının</a:t>
            </a:r>
            <a:r>
              <a:rPr lang="tr-TR" sz="1665" b="1" i="1" u="sng">
                <a:solidFill>
                  <a:srgbClr val="FF0000"/>
                </a:solidFill>
              </a:rPr>
              <a:t> üst seviye yapılarını </a:t>
            </a:r>
            <a:r>
              <a:rPr lang="tr-TR" sz="1665">
                <a:solidFill>
                  <a:srgbClr val="3F3F3F"/>
                </a:solidFill>
              </a:rPr>
              <a:t>vermelidir. </a:t>
            </a:r>
            <a:endParaRPr sz="1800">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Bussiness Rules(İş kuralları)</a:t>
            </a:r>
            <a:endParaRPr sz="3600">
              <a:solidFill>
                <a:srgbClr val="168DBA"/>
              </a:solidFill>
              <a:latin typeface="Questrial"/>
              <a:ea typeface="Questrial"/>
              <a:cs typeface="Questrial"/>
              <a:sym typeface="Questrial"/>
            </a:endParaRPr>
          </a:p>
        </p:txBody>
      </p:sp>
      <p:sp>
        <p:nvSpPr>
          <p:cNvPr id="311" name="Google Shape;311;p38"/>
          <p:cNvSpPr txBox="1"/>
          <p:nvPr/>
        </p:nvSpPr>
        <p:spPr>
          <a:xfrm>
            <a:off x="2589211" y="2133600"/>
            <a:ext cx="8915400" cy="377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95959"/>
              </a:buClr>
              <a:buSzPts val="1800"/>
              <a:buFont typeface="Noto Sans Symbols"/>
              <a:buChar char="●"/>
            </a:pPr>
            <a:r>
              <a:rPr lang="tr-TR" sz="1800">
                <a:solidFill>
                  <a:srgbClr val="3F3F3F"/>
                </a:solidFill>
              </a:rPr>
              <a:t>Eğer mimari bazı ‘bussiness rules’ gerektiriyorsa, onları belirlemeli ve sistem </a:t>
            </a:r>
            <a:r>
              <a:rPr lang="tr-TR" sz="1800" b="1" i="1" u="sng">
                <a:solidFill>
                  <a:srgbClr val="FF0000"/>
                </a:solidFill>
              </a:rPr>
              <a:t>dizaynına olan etkilerini </a:t>
            </a:r>
            <a:r>
              <a:rPr lang="tr-TR" sz="1800">
                <a:solidFill>
                  <a:srgbClr val="3F3F3F"/>
                </a:solidFill>
              </a:rPr>
              <a:t>tanımlamalıdır.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u="sng">
                <a:solidFill>
                  <a:srgbClr val="3F3F3F"/>
                </a:solidFill>
              </a:rPr>
              <a:t> Örneğin</a:t>
            </a:r>
            <a:r>
              <a:rPr lang="tr-TR" sz="1800">
                <a:solidFill>
                  <a:srgbClr val="3F3F3F"/>
                </a:solidFill>
              </a:rPr>
              <a:t> dizayn edilen sistem gelen verilerin asla </a:t>
            </a:r>
            <a:r>
              <a:rPr lang="tr-TR" sz="1800" b="1" i="1" u="sng">
                <a:solidFill>
                  <a:srgbClr val="FF0000"/>
                </a:solidFill>
              </a:rPr>
              <a:t>3 saniyeden daha fazla tamponlanmamasını</a:t>
            </a:r>
            <a:r>
              <a:rPr lang="tr-TR" sz="1800">
                <a:solidFill>
                  <a:srgbClr val="3F3F3F"/>
                </a:solidFill>
              </a:rPr>
              <a:t> gerektiriyorsa (near realtime – yada realtime), aşağıdaki sistem parçaları bu kurallara göre dizayn edilecektir.</a:t>
            </a:r>
            <a:endParaRPr sz="18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Yazılım parçaları.</a:t>
            </a:r>
            <a:endParaRPr sz="16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Veri transferini yapacak teknoloji donanım ve protokoller.</a:t>
            </a:r>
            <a:endParaRPr sz="1600">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Kullanıcı Arayüzü (User Interface)</a:t>
            </a:r>
            <a:endParaRPr sz="3600">
              <a:solidFill>
                <a:srgbClr val="168DBA"/>
              </a:solidFill>
              <a:latin typeface="Questrial"/>
              <a:ea typeface="Questrial"/>
              <a:cs typeface="Questrial"/>
              <a:sym typeface="Questrial"/>
            </a:endParaRPr>
          </a:p>
        </p:txBody>
      </p:sp>
      <p:sp>
        <p:nvSpPr>
          <p:cNvPr id="318" name="Google Shape;318;p39"/>
          <p:cNvSpPr txBox="1"/>
          <p:nvPr/>
        </p:nvSpPr>
        <p:spPr>
          <a:xfrm>
            <a:off x="2589211" y="1613646"/>
            <a:ext cx="8915400" cy="4297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95959"/>
              </a:buClr>
              <a:buSzPts val="1800"/>
              <a:buFont typeface="Noto Sans Symbols"/>
              <a:buChar char="●"/>
            </a:pPr>
            <a:r>
              <a:rPr lang="tr-TR" sz="1800">
                <a:solidFill>
                  <a:srgbClr val="3F3F3F"/>
                </a:solidFill>
              </a:rPr>
              <a:t>Kullanıcı arayüzü çoğu </a:t>
            </a:r>
            <a:r>
              <a:rPr lang="tr-TR" sz="1800"/>
              <a:t>zaman</a:t>
            </a:r>
            <a:r>
              <a:rPr lang="tr-TR" sz="1800" b="1" i="1" u="sng">
                <a:solidFill>
                  <a:srgbClr val="FF0000"/>
                </a:solidFill>
              </a:rPr>
              <a:t> gereksinim aşamasında</a:t>
            </a:r>
            <a:r>
              <a:rPr lang="tr-TR" sz="1800">
                <a:solidFill>
                  <a:srgbClr val="3F3F3F"/>
                </a:solidFill>
              </a:rPr>
              <a:t> tanımlanır.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Eğer tanımlanmamışsa, </a:t>
            </a:r>
            <a:r>
              <a:rPr lang="tr-TR" sz="1800" b="1" i="1" u="sng">
                <a:solidFill>
                  <a:srgbClr val="FF0000"/>
                </a:solidFill>
              </a:rPr>
              <a:t>mimari aşamasında dizayn</a:t>
            </a:r>
            <a:r>
              <a:rPr lang="tr-TR" sz="1800" b="1">
                <a:solidFill>
                  <a:srgbClr val="3F3F3F"/>
                </a:solidFill>
              </a:rPr>
              <a:t> </a:t>
            </a:r>
            <a:r>
              <a:rPr lang="tr-TR" sz="1800">
                <a:solidFill>
                  <a:srgbClr val="3F3F3F"/>
                </a:solidFill>
              </a:rPr>
              <a:t>edilmelidir.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Bu aşamada ana </a:t>
            </a:r>
            <a:r>
              <a:rPr lang="tr-TR" sz="1800" b="1" i="1" u="sng">
                <a:solidFill>
                  <a:srgbClr val="FF0000"/>
                </a:solidFill>
              </a:rPr>
              <a:t>GUI elemanları, Web sayfaları, v.s. Tanımlanmalı ve dizayn</a:t>
            </a:r>
            <a:r>
              <a:rPr lang="tr-TR" sz="1800">
                <a:solidFill>
                  <a:srgbClr val="3F3F3F"/>
                </a:solidFill>
              </a:rPr>
              <a:t> edilmelidir.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Kullanıcı arayüzü dizaynı, bir programın </a:t>
            </a:r>
            <a:r>
              <a:rPr lang="tr-TR" sz="1800" b="1" i="1" u="sng">
                <a:solidFill>
                  <a:srgbClr val="FF0000"/>
                </a:solidFill>
              </a:rPr>
              <a:t>kullanılması yada çöpe</a:t>
            </a:r>
            <a:r>
              <a:rPr lang="tr-TR" sz="1800" b="1">
                <a:solidFill>
                  <a:srgbClr val="3F3F3F"/>
                </a:solidFill>
              </a:rPr>
              <a:t> </a:t>
            </a:r>
            <a:r>
              <a:rPr lang="tr-TR" sz="1800">
                <a:solidFill>
                  <a:srgbClr val="3F3F3F"/>
                </a:solidFill>
              </a:rPr>
              <a:t>gitmesi arasındaki ince çizgidir.</a:t>
            </a:r>
            <a:endParaRPr sz="180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Kaynak Yönetimi</a:t>
            </a:r>
            <a:endParaRPr sz="3600">
              <a:solidFill>
                <a:srgbClr val="168DBA"/>
              </a:solidFill>
              <a:latin typeface="Questrial"/>
              <a:ea typeface="Questrial"/>
              <a:cs typeface="Questrial"/>
              <a:sym typeface="Questrial"/>
            </a:endParaRPr>
          </a:p>
        </p:txBody>
      </p:sp>
      <p:sp>
        <p:nvSpPr>
          <p:cNvPr id="325" name="Google Shape;325;p40"/>
          <p:cNvSpPr txBox="1"/>
          <p:nvPr/>
        </p:nvSpPr>
        <p:spPr>
          <a:xfrm>
            <a:off x="2589211" y="2133600"/>
            <a:ext cx="8915400" cy="377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95959"/>
              </a:buClr>
              <a:buSzPts val="1800"/>
              <a:buFont typeface="Noto Sans Symbols"/>
              <a:buChar char="●"/>
            </a:pPr>
            <a:r>
              <a:rPr lang="tr-TR" sz="1800">
                <a:solidFill>
                  <a:srgbClr val="3F3F3F"/>
                </a:solidFill>
              </a:rPr>
              <a:t>Mimari </a:t>
            </a:r>
            <a:r>
              <a:rPr lang="tr-TR" sz="1800" b="1" i="1" u="sng">
                <a:solidFill>
                  <a:srgbClr val="FF0000"/>
                </a:solidFill>
              </a:rPr>
              <a:t>kaynak yönetimiyle</a:t>
            </a:r>
            <a:r>
              <a:rPr lang="tr-TR" sz="1800">
                <a:solidFill>
                  <a:srgbClr val="3F3F3F"/>
                </a:solidFill>
              </a:rPr>
              <a:t> ilgili planları içermelidir.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Arial"/>
              <a:buChar char="●"/>
            </a:pPr>
            <a:r>
              <a:rPr lang="tr-TR" sz="1800">
                <a:solidFill>
                  <a:srgbClr val="3F3F3F"/>
                </a:solidFill>
              </a:rPr>
              <a:t>Kaynaklardan bazıları</a:t>
            </a:r>
            <a:endParaRPr sz="18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Hafıza (özelikle sürücü dizaynı ve gömülü sistemler)</a:t>
            </a:r>
            <a:endParaRPr sz="16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CPU</a:t>
            </a:r>
            <a:endParaRPr sz="16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Disk</a:t>
            </a:r>
            <a:endParaRPr sz="16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İletişim kaynakları</a:t>
            </a:r>
            <a:endParaRPr sz="1600">
              <a:solidFill>
                <a:srgbClr val="3F3F3F"/>
              </a:solidFill>
            </a:endParaRPr>
          </a:p>
          <a:p>
            <a:pPr marL="742950" lvl="1" indent="-285750" algn="l" rtl="0">
              <a:spcBef>
                <a:spcPts val="1000"/>
              </a:spcBef>
              <a:spcAft>
                <a:spcPts val="0"/>
              </a:spcAft>
              <a:buClr>
                <a:srgbClr val="FF0000"/>
              </a:buClr>
              <a:buSzPts val="1600"/>
              <a:buFont typeface="Arial"/>
              <a:buChar char="●"/>
            </a:pPr>
            <a:r>
              <a:rPr lang="tr-TR" sz="1600" b="1" i="1" u="sng">
                <a:solidFill>
                  <a:srgbClr val="FF0000"/>
                </a:solidFill>
              </a:rPr>
              <a:t>FPGA içindeki kapı miktarı</a:t>
            </a:r>
            <a:endParaRPr sz="1600">
              <a:solidFill>
                <a:srgbClr val="3F3F3F"/>
              </a:solidFill>
            </a:endParaRPr>
          </a:p>
          <a:p>
            <a:pPr marL="742950" lvl="1" indent="-285750" algn="l" rtl="0">
              <a:spcBef>
                <a:spcPts val="1000"/>
              </a:spcBef>
              <a:spcAft>
                <a:spcPts val="0"/>
              </a:spcAft>
              <a:buClr>
                <a:srgbClr val="595959"/>
              </a:buClr>
              <a:buSzPts val="1600"/>
              <a:buFont typeface="Arial"/>
              <a:buChar char="●"/>
            </a:pPr>
            <a:r>
              <a:rPr lang="tr-TR" sz="1600">
                <a:solidFill>
                  <a:srgbClr val="3F3F3F"/>
                </a:solidFill>
              </a:rPr>
              <a:t>…</a:t>
            </a:r>
            <a:endParaRPr sz="1600">
              <a:solidFill>
                <a:srgbClr val="3F3F3F"/>
              </a:solidFill>
            </a:endParaRPr>
          </a:p>
          <a:p>
            <a:pPr marL="342900" lvl="0" indent="-228600" algn="l" rtl="0">
              <a:spcBef>
                <a:spcPts val="1000"/>
              </a:spcBef>
              <a:spcAft>
                <a:spcPts val="0"/>
              </a:spcAft>
              <a:buClr>
                <a:srgbClr val="595959"/>
              </a:buClr>
              <a:buSzPts val="1800"/>
              <a:buFont typeface="Noto Sans Symbols"/>
              <a:buChar char="●"/>
            </a:pPr>
            <a:r>
              <a:rPr lang="tr-TR" sz="1800">
                <a:solidFill>
                  <a:srgbClr val="3F3F3F"/>
                </a:solidFill>
              </a:rPr>
              <a:t>Özelikler karmaşık sistemlerde  </a:t>
            </a:r>
            <a:r>
              <a:rPr lang="tr-TR" sz="1800" b="1" i="1" u="sng">
                <a:solidFill>
                  <a:srgbClr val="FF0000"/>
                </a:solidFill>
              </a:rPr>
              <a:t>ölçeklenebilirlik </a:t>
            </a:r>
            <a:r>
              <a:rPr lang="tr-TR" sz="1800">
                <a:solidFill>
                  <a:srgbClr val="3F3F3F"/>
                </a:solidFill>
              </a:rPr>
              <a:t>önemli bir faktör olarak karşımıza çıkmaktadır</a:t>
            </a:r>
            <a:endParaRPr sz="1600">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1"/>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Performans</a:t>
            </a:r>
            <a:endParaRPr sz="3600">
              <a:solidFill>
                <a:srgbClr val="168DBA"/>
              </a:solidFill>
              <a:latin typeface="Questrial"/>
              <a:ea typeface="Questrial"/>
              <a:cs typeface="Questrial"/>
              <a:sym typeface="Questrial"/>
            </a:endParaRPr>
          </a:p>
        </p:txBody>
      </p:sp>
      <p:sp>
        <p:nvSpPr>
          <p:cNvPr id="332" name="Google Shape;332;p41"/>
          <p:cNvSpPr txBox="1"/>
          <p:nvPr/>
        </p:nvSpPr>
        <p:spPr>
          <a:xfrm>
            <a:off x="2589211" y="2133600"/>
            <a:ext cx="8915400" cy="377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95959"/>
              </a:buClr>
              <a:buSzPts val="1800"/>
              <a:buFont typeface="Noto Sans Symbols"/>
              <a:buChar char="●"/>
            </a:pPr>
            <a:r>
              <a:rPr lang="tr-TR" sz="1800">
                <a:solidFill>
                  <a:srgbClr val="3F3F3F"/>
                </a:solidFill>
              </a:rPr>
              <a:t>Performans beklentileri </a:t>
            </a:r>
            <a:r>
              <a:rPr lang="tr-TR" sz="1800" b="1" i="1" u="sng">
                <a:solidFill>
                  <a:srgbClr val="FF0000"/>
                </a:solidFill>
              </a:rPr>
              <a:t>gereksinimlerde </a:t>
            </a:r>
            <a:r>
              <a:rPr lang="tr-TR" sz="1800">
                <a:solidFill>
                  <a:srgbClr val="3F3F3F"/>
                </a:solidFill>
              </a:rPr>
              <a:t>tanımlanmalıdır.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Mimari ise performans </a:t>
            </a:r>
            <a:r>
              <a:rPr lang="tr-TR" sz="1800" b="1" i="1" u="sng">
                <a:solidFill>
                  <a:srgbClr val="FF0000"/>
                </a:solidFill>
              </a:rPr>
              <a:t>parametrelerinin </a:t>
            </a:r>
            <a:r>
              <a:rPr lang="tr-TR" sz="1800">
                <a:solidFill>
                  <a:srgbClr val="3F3F3F"/>
                </a:solidFill>
              </a:rPr>
              <a:t>birer tahminini içermelidir.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Eğer bazı alanlarda </a:t>
            </a:r>
            <a:r>
              <a:rPr lang="tr-TR" sz="1800" b="1" i="1" u="sng">
                <a:solidFill>
                  <a:srgbClr val="FF0000"/>
                </a:solidFill>
              </a:rPr>
              <a:t>performans sağlanmama riski</a:t>
            </a:r>
            <a:r>
              <a:rPr lang="tr-TR" sz="1800">
                <a:solidFill>
                  <a:srgbClr val="3F3F3F"/>
                </a:solidFill>
              </a:rPr>
              <a:t> varsa mimari bunu belirtmelidir. (Bu sayede geliştiriciler, bu alana daha fazla özen gösterebilirler)</a:t>
            </a:r>
            <a:endParaRPr sz="1800">
              <a:solidFill>
                <a:srgbClr val="3F3F3F"/>
              </a:solidFill>
            </a:endParaRPr>
          </a:p>
          <a:p>
            <a:pPr marL="342900" lvl="0" indent="-342900" algn="l" rtl="0">
              <a:spcBef>
                <a:spcPts val="1000"/>
              </a:spcBef>
              <a:spcAft>
                <a:spcPts val="0"/>
              </a:spcAft>
              <a:buNone/>
            </a:pPr>
            <a:endParaRPr sz="1800">
              <a:solidFill>
                <a:srgbClr val="3F3F3F"/>
              </a:solidFill>
            </a:endParaRPr>
          </a:p>
          <a:p>
            <a:pPr marL="342900" lvl="0" indent="-342900" algn="l" rtl="0">
              <a:spcBef>
                <a:spcPts val="1000"/>
              </a:spcBef>
              <a:spcAft>
                <a:spcPts val="0"/>
              </a:spcAft>
              <a:buClr>
                <a:srgbClr val="595959"/>
              </a:buClr>
              <a:buSzPts val="1800"/>
              <a:buFont typeface="Noto Sans Symbols"/>
              <a:buChar char="●"/>
            </a:pPr>
            <a:r>
              <a:rPr lang="tr-TR" sz="1800">
                <a:solidFill>
                  <a:srgbClr val="3F3F3F"/>
                </a:solidFill>
              </a:rPr>
              <a:t>Ayrıca mimari her sınıf için</a:t>
            </a:r>
            <a:r>
              <a:rPr lang="tr-TR" sz="1800" b="1">
                <a:solidFill>
                  <a:srgbClr val="3F3F3F"/>
                </a:solidFill>
              </a:rPr>
              <a:t> </a:t>
            </a:r>
            <a:r>
              <a:rPr lang="tr-TR" sz="1800" b="1" i="1" u="sng">
                <a:solidFill>
                  <a:srgbClr val="FF0000"/>
                </a:solidFill>
              </a:rPr>
              <a:t>geliştirme süresi gereksinimlerini</a:t>
            </a:r>
            <a:r>
              <a:rPr lang="tr-TR" sz="1800">
                <a:solidFill>
                  <a:srgbClr val="3F3F3F"/>
                </a:solidFill>
              </a:rPr>
              <a:t> içermelidir. </a:t>
            </a:r>
            <a:endParaRPr sz="1800">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rPr>
              <a:t>Lokalizasyon (Yerelleştirme)</a:t>
            </a:r>
            <a:endParaRPr sz="3600">
              <a:solidFill>
                <a:srgbClr val="168DBA"/>
              </a:solidFill>
            </a:endParaRPr>
          </a:p>
        </p:txBody>
      </p:sp>
      <p:sp>
        <p:nvSpPr>
          <p:cNvPr id="339" name="Google Shape;339;p42"/>
          <p:cNvSpPr txBox="1"/>
          <p:nvPr/>
        </p:nvSpPr>
        <p:spPr>
          <a:xfrm>
            <a:off x="2589211" y="2133600"/>
            <a:ext cx="8915400" cy="3777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ts val="1800"/>
              <a:buFont typeface="Noto Sans Symbols"/>
              <a:buChar char="●"/>
            </a:pPr>
            <a:r>
              <a:rPr lang="tr-TR" sz="1800">
                <a:solidFill>
                  <a:srgbClr val="3F3F3F"/>
                </a:solidFill>
              </a:rPr>
              <a:t>Eğer yapılan proje farklı </a:t>
            </a:r>
            <a:r>
              <a:rPr lang="tr-TR" sz="1800" b="1" i="1" u="sng">
                <a:solidFill>
                  <a:srgbClr val="FF0000"/>
                </a:solidFill>
              </a:rPr>
              <a:t>coğrafyalarda çalışacaksa</a:t>
            </a:r>
            <a:r>
              <a:rPr lang="tr-TR" sz="1800" b="1">
                <a:solidFill>
                  <a:srgbClr val="3F3F3F"/>
                </a:solidFill>
              </a:rPr>
              <a:t>,</a:t>
            </a:r>
            <a:r>
              <a:rPr lang="tr-TR" sz="1800">
                <a:solidFill>
                  <a:srgbClr val="3F3F3F"/>
                </a:solidFill>
              </a:rPr>
              <a:t> birden farklı dili içermelidir. </a:t>
            </a:r>
            <a:endParaRPr sz="1800">
              <a:solidFill>
                <a:srgbClr val="3F3F3F"/>
              </a:solidFill>
            </a:endParaRPr>
          </a:p>
          <a:p>
            <a:pPr marL="342900" lvl="0" indent="-342900" algn="l" rtl="0">
              <a:lnSpc>
                <a:spcPct val="90000"/>
              </a:lnSpc>
              <a:spcBef>
                <a:spcPts val="1000"/>
              </a:spcBef>
              <a:spcAft>
                <a:spcPts val="0"/>
              </a:spcAft>
              <a:buNone/>
            </a:pPr>
            <a:endParaRPr sz="1800">
              <a:solidFill>
                <a:srgbClr val="3F3F3F"/>
              </a:solidFill>
            </a:endParaRPr>
          </a:p>
          <a:p>
            <a:pPr marL="342900" lvl="0" indent="-342900" algn="l" rtl="0">
              <a:lnSpc>
                <a:spcPct val="90000"/>
              </a:lnSpc>
              <a:spcBef>
                <a:spcPts val="1000"/>
              </a:spcBef>
              <a:spcAft>
                <a:spcPts val="0"/>
              </a:spcAft>
              <a:buClr>
                <a:srgbClr val="595959"/>
              </a:buClr>
              <a:buSzPts val="1800"/>
              <a:buFont typeface="Noto Sans Symbols"/>
              <a:buChar char="●"/>
            </a:pPr>
            <a:r>
              <a:rPr lang="tr-TR" sz="1800">
                <a:solidFill>
                  <a:srgbClr val="3F3F3F"/>
                </a:solidFill>
              </a:rPr>
              <a:t>Bunun için </a:t>
            </a:r>
            <a:r>
              <a:rPr lang="tr-TR" sz="1800" b="1">
                <a:solidFill>
                  <a:srgbClr val="3F3F3F"/>
                </a:solidFill>
              </a:rPr>
              <a:t>mimari farklı ortamları desteklemek </a:t>
            </a:r>
            <a:r>
              <a:rPr lang="tr-TR" sz="1800">
                <a:solidFill>
                  <a:srgbClr val="3F3F3F"/>
                </a:solidFill>
              </a:rPr>
              <a:t>için </a:t>
            </a:r>
            <a:r>
              <a:rPr lang="tr-TR" sz="1800" b="1" i="1" u="sng">
                <a:solidFill>
                  <a:srgbClr val="FF0000"/>
                </a:solidFill>
              </a:rPr>
              <a:t>gerekli mekanizmaları</a:t>
            </a:r>
            <a:r>
              <a:rPr lang="tr-TR" sz="1800">
                <a:solidFill>
                  <a:srgbClr val="3F3F3F"/>
                </a:solidFill>
              </a:rPr>
              <a:t> tanımlamalıdır.</a:t>
            </a:r>
            <a:endParaRPr sz="1800">
              <a:solidFill>
                <a:srgbClr val="3F3F3F"/>
              </a:solidFill>
            </a:endParaRPr>
          </a:p>
          <a:p>
            <a:pPr marL="342900" lvl="0" indent="-342900" algn="l" rtl="0">
              <a:lnSpc>
                <a:spcPct val="90000"/>
              </a:lnSpc>
              <a:spcBef>
                <a:spcPts val="1000"/>
              </a:spcBef>
              <a:spcAft>
                <a:spcPts val="0"/>
              </a:spcAft>
              <a:buNone/>
            </a:pPr>
            <a:endParaRPr sz="1800">
              <a:solidFill>
                <a:srgbClr val="3F3F3F"/>
              </a:solidFill>
            </a:endParaRPr>
          </a:p>
          <a:p>
            <a:pPr marL="342900" lvl="0" indent="-342900" algn="l" rtl="0">
              <a:lnSpc>
                <a:spcPct val="90000"/>
              </a:lnSpc>
              <a:spcBef>
                <a:spcPts val="1000"/>
              </a:spcBef>
              <a:spcAft>
                <a:spcPts val="0"/>
              </a:spcAft>
              <a:buClr>
                <a:srgbClr val="595959"/>
              </a:buClr>
              <a:buSzPts val="1800"/>
              <a:buFont typeface="Noto Sans Symbols"/>
              <a:buChar char="●"/>
            </a:pPr>
            <a:r>
              <a:rPr lang="tr-TR" sz="1800">
                <a:solidFill>
                  <a:srgbClr val="3F3F3F"/>
                </a:solidFill>
              </a:rPr>
              <a:t>Arayüz </a:t>
            </a:r>
            <a:r>
              <a:rPr lang="tr-TR" sz="1800" b="1" i="1" u="sng">
                <a:solidFill>
                  <a:srgbClr val="FF0000"/>
                </a:solidFill>
              </a:rPr>
              <a:t>dili, hata mesajları, log mesajları</a:t>
            </a:r>
            <a:r>
              <a:rPr lang="tr-TR" sz="1800">
                <a:solidFill>
                  <a:srgbClr val="3F3F3F"/>
                </a:solidFill>
              </a:rPr>
              <a:t>, v.s. Birden fazla dilde tanımlanmalıdır.</a:t>
            </a:r>
            <a:endParaRPr sz="1800">
              <a:solidFill>
                <a:srgbClr val="3F3F3F"/>
              </a:solidFill>
            </a:endParaRPr>
          </a:p>
          <a:p>
            <a:pPr marL="342900" lvl="0" indent="-342900" algn="l" rtl="0">
              <a:lnSpc>
                <a:spcPct val="90000"/>
              </a:lnSpc>
              <a:spcBef>
                <a:spcPts val="1000"/>
              </a:spcBef>
              <a:spcAft>
                <a:spcPts val="0"/>
              </a:spcAft>
              <a:buNone/>
            </a:pPr>
            <a:endParaRPr sz="1800">
              <a:solidFill>
                <a:srgbClr val="3F3F3F"/>
              </a:solidFill>
            </a:endParaRPr>
          </a:p>
          <a:p>
            <a:pPr marL="342900" lvl="0" indent="-342900" algn="l" rtl="0">
              <a:lnSpc>
                <a:spcPct val="90000"/>
              </a:lnSpc>
              <a:spcBef>
                <a:spcPts val="1000"/>
              </a:spcBef>
              <a:spcAft>
                <a:spcPts val="0"/>
              </a:spcAft>
              <a:buClr>
                <a:srgbClr val="595959"/>
              </a:buClr>
              <a:buSzPts val="1800"/>
              <a:buFont typeface="Arial"/>
              <a:buChar char="●"/>
            </a:pPr>
            <a:r>
              <a:rPr lang="tr-TR" sz="1800" b="1">
                <a:solidFill>
                  <a:srgbClr val="FF0000"/>
                </a:solidFill>
              </a:rPr>
              <a:t>Soru: Farklı dilleri desteklemek için uygun bir mimari tasarlanmanız istenirse, nasıl bir yöntem aklınıza gelir?</a:t>
            </a:r>
            <a:endParaRPr sz="1800">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rPr>
              <a:t>Hata İşlemleri</a:t>
            </a:r>
            <a:endParaRPr sz="3600">
              <a:solidFill>
                <a:srgbClr val="168DBA"/>
              </a:solidFill>
            </a:endParaRPr>
          </a:p>
        </p:txBody>
      </p:sp>
      <p:sp>
        <p:nvSpPr>
          <p:cNvPr id="346" name="Google Shape;346;p43"/>
          <p:cNvSpPr txBox="1"/>
          <p:nvPr/>
        </p:nvSpPr>
        <p:spPr>
          <a:xfrm>
            <a:off x="2592925" y="1604962"/>
            <a:ext cx="8915400" cy="465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ts val="1800"/>
              <a:buFont typeface="Noto Sans Symbols"/>
              <a:buChar char="●"/>
            </a:pPr>
            <a:r>
              <a:rPr lang="tr-TR" sz="1800">
                <a:solidFill>
                  <a:srgbClr val="3F3F3F"/>
                </a:solidFill>
              </a:rPr>
              <a:t>Hata </a:t>
            </a:r>
            <a:r>
              <a:rPr lang="tr-TR" sz="1800" b="1" i="1" u="sng">
                <a:solidFill>
                  <a:srgbClr val="FF0000"/>
                </a:solidFill>
              </a:rPr>
              <a:t>ayıklama ve işleme</a:t>
            </a:r>
            <a:r>
              <a:rPr lang="tr-TR" sz="1800">
                <a:solidFill>
                  <a:srgbClr val="3F3F3F"/>
                </a:solidFill>
              </a:rPr>
              <a:t>, bir çok proje için </a:t>
            </a:r>
            <a:r>
              <a:rPr lang="tr-TR" sz="1800" b="1">
                <a:solidFill>
                  <a:srgbClr val="3F3F3F"/>
                </a:solidFill>
              </a:rPr>
              <a:t>en büyük problemlerden birini </a:t>
            </a:r>
            <a:r>
              <a:rPr lang="tr-TR" sz="1800">
                <a:solidFill>
                  <a:srgbClr val="3F3F3F"/>
                </a:solidFill>
              </a:rPr>
              <a:t>teşkil eder.</a:t>
            </a:r>
            <a:endParaRPr sz="1800">
              <a:solidFill>
                <a:srgbClr val="3F3F3F"/>
              </a:solidFill>
            </a:endParaRPr>
          </a:p>
          <a:p>
            <a:pPr marL="0" lvl="0" indent="0" algn="l" rtl="0">
              <a:lnSpc>
                <a:spcPct val="90000"/>
              </a:lnSpc>
              <a:spcBef>
                <a:spcPts val="1000"/>
              </a:spcBef>
              <a:spcAft>
                <a:spcPts val="0"/>
              </a:spcAft>
              <a:buNone/>
            </a:pPr>
            <a:endParaRPr sz="1800">
              <a:solidFill>
                <a:srgbClr val="3F3F3F"/>
              </a:solidFill>
            </a:endParaRPr>
          </a:p>
          <a:p>
            <a:pPr marL="342900" lvl="0" indent="-342900" algn="l" rtl="0">
              <a:lnSpc>
                <a:spcPct val="90000"/>
              </a:lnSpc>
              <a:spcBef>
                <a:spcPts val="1000"/>
              </a:spcBef>
              <a:spcAft>
                <a:spcPts val="0"/>
              </a:spcAft>
              <a:buClr>
                <a:srgbClr val="595959"/>
              </a:buClr>
              <a:buSzPts val="1800"/>
              <a:buFont typeface="Noto Sans Symbols"/>
              <a:buChar char="●"/>
            </a:pPr>
            <a:r>
              <a:rPr lang="tr-TR" sz="1800">
                <a:solidFill>
                  <a:srgbClr val="3F3F3F"/>
                </a:solidFill>
              </a:rPr>
              <a:t>Dolayısıyla, hata </a:t>
            </a:r>
            <a:r>
              <a:rPr lang="tr-TR" sz="1800" b="1" i="1" u="sng">
                <a:solidFill>
                  <a:srgbClr val="FF0000"/>
                </a:solidFill>
              </a:rPr>
              <a:t>ayıklama ve yakalama</a:t>
            </a:r>
            <a:r>
              <a:rPr lang="tr-TR" sz="1800">
                <a:solidFill>
                  <a:srgbClr val="3F3F3F"/>
                </a:solidFill>
              </a:rPr>
              <a:t> için yazılacak rutinlerin nasıl dizayn edileceği mimarinin bir parçası olmalıdır. (</a:t>
            </a:r>
            <a:r>
              <a:rPr lang="tr-TR" sz="1800" b="1">
                <a:solidFill>
                  <a:srgbClr val="FF0000"/>
                </a:solidFill>
              </a:rPr>
              <a:t>Hata yakalama alışıla gelmiş olarak kodun içinde yapılan bir uygulamadır</a:t>
            </a:r>
            <a:r>
              <a:rPr lang="tr-TR" sz="1800">
                <a:solidFill>
                  <a:srgbClr val="3F3F3F"/>
                </a:solidFill>
              </a:rPr>
              <a:t>)</a:t>
            </a:r>
            <a:endParaRPr sz="1800">
              <a:solidFill>
                <a:srgbClr val="3F3F3F"/>
              </a:solidFill>
            </a:endParaRPr>
          </a:p>
          <a:p>
            <a:pPr marL="342900" lvl="0" indent="-342900" algn="l" rtl="0">
              <a:lnSpc>
                <a:spcPct val="90000"/>
              </a:lnSpc>
              <a:spcBef>
                <a:spcPts val="1000"/>
              </a:spcBef>
              <a:spcAft>
                <a:spcPts val="0"/>
              </a:spcAft>
              <a:buNone/>
            </a:pPr>
            <a:endParaRPr sz="1800">
              <a:solidFill>
                <a:srgbClr val="3F3F3F"/>
              </a:solidFill>
            </a:endParaRPr>
          </a:p>
          <a:p>
            <a:pPr marL="342900" lvl="0" indent="-342900" algn="l" rtl="0">
              <a:lnSpc>
                <a:spcPct val="90000"/>
              </a:lnSpc>
              <a:spcBef>
                <a:spcPts val="1000"/>
              </a:spcBef>
              <a:spcAft>
                <a:spcPts val="0"/>
              </a:spcAft>
              <a:buClr>
                <a:srgbClr val="595959"/>
              </a:buClr>
              <a:buSzPts val="1800"/>
              <a:buFont typeface="Arial"/>
              <a:buChar char="●"/>
            </a:pPr>
            <a:r>
              <a:rPr lang="tr-TR" sz="1800">
                <a:solidFill>
                  <a:srgbClr val="3F3F3F"/>
                </a:solidFill>
              </a:rPr>
              <a:t>Hata ayıklama için mimari dizaynı sırasında sorulacak bazı sorular:</a:t>
            </a:r>
            <a:endParaRPr sz="18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b="1">
                <a:solidFill>
                  <a:srgbClr val="3F3F3F"/>
                </a:solidFill>
              </a:rPr>
              <a:t>Hata işlemleri</a:t>
            </a:r>
            <a:r>
              <a:rPr lang="tr-TR" sz="1600">
                <a:solidFill>
                  <a:srgbClr val="3F3F3F"/>
                </a:solidFill>
              </a:rPr>
              <a:t>, </a:t>
            </a:r>
            <a:r>
              <a:rPr lang="tr-TR" sz="1600" b="1" i="1" u="sng">
                <a:solidFill>
                  <a:srgbClr val="FF0000"/>
                </a:solidFill>
              </a:rPr>
              <a:t>düzelticimi yoksa hatayı bulmak için mi yapılıyor</a:t>
            </a:r>
            <a:r>
              <a:rPr lang="tr-TR" sz="1600">
                <a:solidFill>
                  <a:srgbClr val="3F3F3F"/>
                </a:solidFill>
              </a:rPr>
              <a:t>?</a:t>
            </a:r>
            <a:endParaRPr sz="16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a:solidFill>
                  <a:srgbClr val="3F3F3F"/>
                </a:solidFill>
              </a:rPr>
              <a:t>Eğer </a:t>
            </a:r>
            <a:r>
              <a:rPr lang="tr-TR" sz="1600" b="1">
                <a:solidFill>
                  <a:srgbClr val="3F3F3F"/>
                </a:solidFill>
              </a:rPr>
              <a:t>düzeltici</a:t>
            </a:r>
            <a:r>
              <a:rPr lang="tr-TR" sz="1600">
                <a:solidFill>
                  <a:srgbClr val="3F3F3F"/>
                </a:solidFill>
              </a:rPr>
              <a:t> ise, hatadan </a:t>
            </a:r>
            <a:r>
              <a:rPr lang="tr-TR" sz="1600" b="1" i="1" u="sng">
                <a:solidFill>
                  <a:srgbClr val="FF0000"/>
                </a:solidFill>
              </a:rPr>
              <a:t>sağlıklı bir şekilde </a:t>
            </a:r>
            <a:r>
              <a:rPr lang="tr-TR" sz="1600">
                <a:solidFill>
                  <a:srgbClr val="3F3F3F"/>
                </a:solidFill>
              </a:rPr>
              <a:t>kurtulabilir miyiz?</a:t>
            </a:r>
            <a:endParaRPr sz="16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a:solidFill>
                  <a:srgbClr val="3F3F3F"/>
                </a:solidFill>
              </a:rPr>
              <a:t>Eğer hata </a:t>
            </a:r>
            <a:r>
              <a:rPr lang="tr-TR" sz="1600" b="1">
                <a:solidFill>
                  <a:srgbClr val="3F3F3F"/>
                </a:solidFill>
              </a:rPr>
              <a:t>yakalama</a:t>
            </a:r>
            <a:r>
              <a:rPr lang="tr-TR" sz="1600">
                <a:solidFill>
                  <a:srgbClr val="3F3F3F"/>
                </a:solidFill>
              </a:rPr>
              <a:t> için yapılıyorsa, program </a:t>
            </a:r>
            <a:r>
              <a:rPr lang="tr-TR" sz="1600" b="1" i="1" u="sng">
                <a:solidFill>
                  <a:srgbClr val="FF0000"/>
                </a:solidFill>
              </a:rPr>
              <a:t>hatayı log </a:t>
            </a:r>
            <a:r>
              <a:rPr lang="tr-TR" sz="1600">
                <a:solidFill>
                  <a:srgbClr val="3F3F3F"/>
                </a:solidFill>
              </a:rPr>
              <a:t>dosyasına yazıp, bir şey olmamış gibi devam edebilir yada</a:t>
            </a:r>
            <a:r>
              <a:rPr lang="tr-TR" sz="1600" b="1" i="1" u="sng">
                <a:solidFill>
                  <a:srgbClr val="FF0000"/>
                </a:solidFill>
              </a:rPr>
              <a:t> çıkabilir</a:t>
            </a:r>
            <a:r>
              <a:rPr lang="tr-TR" sz="1600">
                <a:solidFill>
                  <a:srgbClr val="3F3F3F"/>
                </a:solidFill>
              </a:rPr>
              <a:t>.</a:t>
            </a:r>
            <a:endParaRPr sz="16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a:solidFill>
                  <a:srgbClr val="3F3F3F"/>
                </a:solidFill>
              </a:rPr>
              <a:t>Her iki durumda kullanıcıya bir</a:t>
            </a:r>
            <a:r>
              <a:rPr lang="tr-TR" sz="1600" b="1" i="1" u="sng">
                <a:solidFill>
                  <a:srgbClr val="FF0000"/>
                </a:solidFill>
              </a:rPr>
              <a:t> uyarı</a:t>
            </a:r>
            <a:r>
              <a:rPr lang="tr-TR" sz="1600">
                <a:solidFill>
                  <a:srgbClr val="3F3F3F"/>
                </a:solidFill>
              </a:rPr>
              <a:t> göndermelidir.</a:t>
            </a:r>
            <a:endParaRPr sz="16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b="1">
                <a:solidFill>
                  <a:srgbClr val="3F3F3F"/>
                </a:solidFill>
              </a:rPr>
              <a:t>Program</a:t>
            </a:r>
            <a:r>
              <a:rPr lang="tr-TR" sz="1600">
                <a:solidFill>
                  <a:srgbClr val="3F3F3F"/>
                </a:solidFill>
              </a:rPr>
              <a:t> hata mesajlarını </a:t>
            </a:r>
            <a:r>
              <a:rPr lang="tr-TR" sz="1600" b="1" i="1" u="sng">
                <a:solidFill>
                  <a:srgbClr val="FF0000"/>
                </a:solidFill>
              </a:rPr>
              <a:t>sistemde </a:t>
            </a:r>
            <a:r>
              <a:rPr lang="tr-TR" sz="1600">
                <a:solidFill>
                  <a:srgbClr val="3F3F3F"/>
                </a:solidFill>
              </a:rPr>
              <a:t>nasıl dağıtmalıdır (propagate)?</a:t>
            </a:r>
            <a:endParaRPr sz="1800">
              <a:solidFill>
                <a:srgbClr val="3F3F3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p:nvPr/>
        </p:nvSpPr>
        <p:spPr>
          <a:xfrm>
            <a:off x="2592675" y="172535"/>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Hata işlemleri</a:t>
            </a:r>
            <a:endParaRPr sz="3600">
              <a:solidFill>
                <a:srgbClr val="168DBA"/>
              </a:solidFill>
              <a:latin typeface="Questrial"/>
              <a:ea typeface="Questrial"/>
              <a:cs typeface="Questrial"/>
              <a:sym typeface="Questrial"/>
            </a:endParaRPr>
          </a:p>
        </p:txBody>
      </p:sp>
      <p:sp>
        <p:nvSpPr>
          <p:cNvPr id="353" name="Google Shape;353;p44"/>
          <p:cNvSpPr txBox="1"/>
          <p:nvPr/>
        </p:nvSpPr>
        <p:spPr>
          <a:xfrm>
            <a:off x="4496775" y="930238"/>
            <a:ext cx="7007700" cy="51141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595959"/>
              </a:buClr>
              <a:buSzPts val="1800"/>
              <a:buFont typeface="Noto Sans Symbols"/>
              <a:buChar char="●"/>
            </a:pPr>
            <a:r>
              <a:rPr lang="tr-TR" sz="1800">
                <a:solidFill>
                  <a:srgbClr val="3F3F3F"/>
                </a:solidFill>
              </a:rPr>
              <a:t>Hata mesajları </a:t>
            </a:r>
            <a:r>
              <a:rPr lang="tr-TR" sz="1800" b="1" i="1" u="sng">
                <a:solidFill>
                  <a:srgbClr val="FF0000"/>
                </a:solidFill>
              </a:rPr>
              <a:t>çıktı formatları ve hata ayıklama yöntemleri ve kod stilleri ve yönelimleri belirlendi</a:t>
            </a:r>
            <a:r>
              <a:rPr lang="tr-TR" sz="1800">
                <a:solidFill>
                  <a:srgbClr val="3F3F3F"/>
                </a:solidFill>
              </a:rPr>
              <a:t> mi?</a:t>
            </a:r>
            <a:endParaRPr sz="18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Karma karışık bir hata ayıklama yaklaşımı, kodu ve hata ayıklama sürecini </a:t>
            </a:r>
            <a:r>
              <a:rPr lang="tr-TR" b="1" i="1" u="sng">
                <a:solidFill>
                  <a:srgbClr val="FF0000"/>
                </a:solidFill>
              </a:rPr>
              <a:t>içinden çıkılmaz hale getirir</a:t>
            </a:r>
            <a:r>
              <a:rPr lang="tr-TR">
                <a:solidFill>
                  <a:srgbClr val="3F3F3F"/>
                </a:solidFill>
              </a:rPr>
              <a:t>. (Güzel ve standart kod yaklaşımı yazılımın her parçası için geçerlidir).</a:t>
            </a:r>
            <a:endParaRPr sz="1600">
              <a:solidFill>
                <a:srgbClr val="3F3F3F"/>
              </a:solidFill>
            </a:endParaRPr>
          </a:p>
          <a:p>
            <a:pPr marL="342900" lvl="0" indent="-342900" algn="l" rtl="0">
              <a:lnSpc>
                <a:spcPct val="80000"/>
              </a:lnSpc>
              <a:spcBef>
                <a:spcPts val="1000"/>
              </a:spcBef>
              <a:spcAft>
                <a:spcPts val="0"/>
              </a:spcAft>
              <a:buClr>
                <a:srgbClr val="595959"/>
              </a:buClr>
              <a:buSzPts val="1800"/>
              <a:buFont typeface="Arial"/>
              <a:buChar char="●"/>
            </a:pPr>
            <a:r>
              <a:rPr lang="tr-TR" sz="1800">
                <a:solidFill>
                  <a:srgbClr val="3F3F3F"/>
                </a:solidFill>
              </a:rPr>
              <a:t>Hatalar nasıl işlenecek? </a:t>
            </a:r>
            <a:endParaRPr sz="18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Mimari yazılımın hangi durumlarda </a:t>
            </a:r>
            <a:r>
              <a:rPr lang="tr-TR" b="1" i="1" u="sng">
                <a:solidFill>
                  <a:srgbClr val="FF0000"/>
                </a:solidFill>
              </a:rPr>
              <a:t>hata vereceğini ve bu hataların nasıl yakalanacağını</a:t>
            </a:r>
            <a:r>
              <a:rPr lang="tr-TR">
                <a:solidFill>
                  <a:srgbClr val="3F3F3F"/>
                </a:solidFill>
              </a:rPr>
              <a:t> belirlemelidir. </a:t>
            </a:r>
            <a:endParaRPr sz="16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Örneğin, verilen hatalar hata </a:t>
            </a:r>
            <a:r>
              <a:rPr lang="tr-TR" b="1" i="1" u="sng">
                <a:solidFill>
                  <a:srgbClr val="FF0000"/>
                </a:solidFill>
              </a:rPr>
              <a:t>ayıklama sınıfına mı yönlendirilecek</a:t>
            </a:r>
            <a:r>
              <a:rPr lang="tr-TR">
                <a:solidFill>
                  <a:srgbClr val="3F3F3F"/>
                </a:solidFill>
              </a:rPr>
              <a:t>? </a:t>
            </a:r>
            <a:endParaRPr sz="16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Yada yazılımda oluşan hata hatayı oluşturan</a:t>
            </a:r>
            <a:r>
              <a:rPr lang="tr-TR" b="1" i="1" u="sng">
                <a:solidFill>
                  <a:srgbClr val="FF0000"/>
                </a:solidFill>
              </a:rPr>
              <a:t> ilk komutun olduğu noktaya kadar yönlendirilecek</a:t>
            </a:r>
            <a:r>
              <a:rPr lang="tr-TR">
                <a:solidFill>
                  <a:srgbClr val="3F3F3F"/>
                </a:solidFill>
              </a:rPr>
              <a:t> mi?</a:t>
            </a:r>
            <a:endParaRPr sz="1600">
              <a:solidFill>
                <a:srgbClr val="3F3F3F"/>
              </a:solidFill>
            </a:endParaRPr>
          </a:p>
          <a:p>
            <a:pPr marL="342900" lvl="0" indent="-342900" algn="l" rtl="0">
              <a:lnSpc>
                <a:spcPct val="80000"/>
              </a:lnSpc>
              <a:spcBef>
                <a:spcPts val="1000"/>
              </a:spcBef>
              <a:spcAft>
                <a:spcPts val="0"/>
              </a:spcAft>
              <a:buClr>
                <a:srgbClr val="595959"/>
              </a:buClr>
              <a:buSzPts val="1800"/>
              <a:buFont typeface="Noto Sans Symbols"/>
              <a:buChar char="●"/>
            </a:pPr>
            <a:r>
              <a:rPr lang="tr-TR" sz="1800">
                <a:solidFill>
                  <a:srgbClr val="3F3F3F"/>
                </a:solidFill>
              </a:rPr>
              <a:t>Sınıfların </a:t>
            </a:r>
            <a:r>
              <a:rPr lang="tr-TR" sz="1800" b="1" i="1" u="sng">
                <a:solidFill>
                  <a:srgbClr val="FF0000"/>
                </a:solidFill>
              </a:rPr>
              <a:t>gelen verilerin geçerliliğini</a:t>
            </a:r>
            <a:r>
              <a:rPr lang="tr-TR" sz="1800">
                <a:solidFill>
                  <a:srgbClr val="3F3F3F"/>
                </a:solidFill>
              </a:rPr>
              <a:t> belirlemek için sorumluluğu nedir?</a:t>
            </a:r>
            <a:endParaRPr sz="18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Her sınıf kendi verisini</a:t>
            </a:r>
            <a:r>
              <a:rPr lang="tr-TR" b="1" i="1" u="sng">
                <a:solidFill>
                  <a:srgbClr val="FF0000"/>
                </a:solidFill>
              </a:rPr>
              <a:t> kontrol etmeli midir yada bir sistem sınıfı </a:t>
            </a:r>
            <a:r>
              <a:rPr lang="tr-TR">
                <a:solidFill>
                  <a:srgbClr val="3F3F3F"/>
                </a:solidFill>
              </a:rPr>
              <a:t>mı bu işlemi yapacaktır?</a:t>
            </a:r>
            <a:endParaRPr sz="16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Sınıflar </a:t>
            </a:r>
            <a:r>
              <a:rPr lang="tr-TR" b="1" i="1" u="sng">
                <a:solidFill>
                  <a:srgbClr val="FF0000"/>
                </a:solidFill>
              </a:rPr>
              <a:t>gelen verinin temiz olduğunu</a:t>
            </a:r>
            <a:r>
              <a:rPr lang="tr-TR">
                <a:solidFill>
                  <a:srgbClr val="3F3F3F"/>
                </a:solidFill>
              </a:rPr>
              <a:t> varsayabilirler mi?</a:t>
            </a:r>
            <a:endParaRPr sz="1600">
              <a:solidFill>
                <a:srgbClr val="3F3F3F"/>
              </a:solidFill>
            </a:endParaRPr>
          </a:p>
          <a:p>
            <a:pPr marL="742950" lvl="1" indent="-298450" algn="l" rtl="0">
              <a:lnSpc>
                <a:spcPct val="80000"/>
              </a:lnSpc>
              <a:spcBef>
                <a:spcPts val="1000"/>
              </a:spcBef>
              <a:spcAft>
                <a:spcPts val="0"/>
              </a:spcAft>
              <a:buClr>
                <a:srgbClr val="595959"/>
              </a:buClr>
              <a:buSzPts val="1400"/>
              <a:buFont typeface="Noto Sans Symbols"/>
              <a:buChar char="●"/>
            </a:pPr>
            <a:r>
              <a:rPr lang="tr-TR">
                <a:solidFill>
                  <a:srgbClr val="3F3F3F"/>
                </a:solidFill>
              </a:rPr>
              <a:t>Hata ayıklama sistemini </a:t>
            </a:r>
            <a:r>
              <a:rPr lang="tr-TR" b="1" i="1" u="sng">
                <a:solidFill>
                  <a:srgbClr val="FF0000"/>
                </a:solidFill>
              </a:rPr>
              <a:t>siz mi dizayn edeceksiniz</a:t>
            </a:r>
            <a:r>
              <a:rPr lang="tr-TR">
                <a:solidFill>
                  <a:srgbClr val="3F3F3F"/>
                </a:solidFill>
              </a:rPr>
              <a:t> yada </a:t>
            </a:r>
            <a:r>
              <a:rPr lang="tr-TR" b="1" i="1" u="sng">
                <a:solidFill>
                  <a:srgbClr val="FF0000"/>
                </a:solidFill>
              </a:rPr>
              <a:t>programlama dilinin hata ayıklama sistemini m</a:t>
            </a:r>
            <a:r>
              <a:rPr lang="tr-TR">
                <a:solidFill>
                  <a:srgbClr val="3F3F3F"/>
                </a:solidFill>
              </a:rPr>
              <a:t>i kullanacaksınız?</a:t>
            </a:r>
            <a:endParaRPr sz="1600">
              <a:solidFill>
                <a:srgbClr val="3F3F3F"/>
              </a:solidFill>
            </a:endParaRPr>
          </a:p>
          <a:p>
            <a:pPr marL="742950" lvl="1" indent="-285750" algn="l" rtl="0">
              <a:lnSpc>
                <a:spcPct val="80000"/>
              </a:lnSpc>
              <a:spcBef>
                <a:spcPts val="1000"/>
              </a:spcBef>
              <a:spcAft>
                <a:spcPts val="0"/>
              </a:spcAft>
              <a:buNone/>
            </a:pPr>
            <a:endParaRPr sz="1240">
              <a:solidFill>
                <a:srgbClr val="3F3F3F"/>
              </a:solidFill>
            </a:endParaRPr>
          </a:p>
        </p:txBody>
      </p:sp>
      <p:pic>
        <p:nvPicPr>
          <p:cNvPr id="354" name="Google Shape;354;p44" descr="http://nodeqa.com/img/bugs.png"/>
          <p:cNvPicPr preferRelativeResize="0"/>
          <p:nvPr/>
        </p:nvPicPr>
        <p:blipFill rotWithShape="1">
          <a:blip r:embed="rId3">
            <a:alphaModFix/>
          </a:blip>
          <a:srcRect/>
          <a:stretch/>
        </p:blipFill>
        <p:spPr>
          <a:xfrm>
            <a:off x="502438" y="1824502"/>
            <a:ext cx="3325565" cy="33255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5"/>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Dayanıklılık(Fault Tolerance)</a:t>
            </a:r>
            <a:endParaRPr sz="3600">
              <a:solidFill>
                <a:srgbClr val="168DBA"/>
              </a:solidFill>
              <a:latin typeface="Questrial"/>
              <a:ea typeface="Questrial"/>
              <a:cs typeface="Questrial"/>
              <a:sym typeface="Questrial"/>
            </a:endParaRPr>
          </a:p>
        </p:txBody>
      </p:sp>
      <p:sp>
        <p:nvSpPr>
          <p:cNvPr id="361" name="Google Shape;361;p45"/>
          <p:cNvSpPr txBox="1"/>
          <p:nvPr/>
        </p:nvSpPr>
        <p:spPr>
          <a:xfrm>
            <a:off x="5920450" y="1469775"/>
            <a:ext cx="6271500" cy="4379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ts val="1631"/>
              <a:buFont typeface="Noto Sans Symbols"/>
              <a:buChar char="●"/>
            </a:pPr>
            <a:r>
              <a:rPr lang="tr-TR" sz="1665">
                <a:solidFill>
                  <a:srgbClr val="3F3F3F"/>
                </a:solidFill>
              </a:rPr>
              <a:t>Dayanıklılık(fault tolerance) </a:t>
            </a:r>
            <a:r>
              <a:rPr lang="tr-TR" sz="1665" b="1" i="1" u="sng">
                <a:solidFill>
                  <a:srgbClr val="FF0000"/>
                </a:solidFill>
              </a:rPr>
              <a:t>sistemin kararlılığını arttırmak</a:t>
            </a:r>
            <a:r>
              <a:rPr lang="tr-TR" sz="1665">
                <a:solidFill>
                  <a:srgbClr val="3F3F3F"/>
                </a:solidFill>
              </a:rPr>
              <a:t> için kullanılan teknikler bütünü olarak görülebilir.</a:t>
            </a:r>
            <a:endParaRPr sz="1800">
              <a:solidFill>
                <a:srgbClr val="3F3F3F"/>
              </a:solidFill>
            </a:endParaRPr>
          </a:p>
          <a:p>
            <a:pPr marL="342900" lvl="0" indent="-342900" algn="l" rtl="0">
              <a:lnSpc>
                <a:spcPct val="90000"/>
              </a:lnSpc>
              <a:spcBef>
                <a:spcPts val="1000"/>
              </a:spcBef>
              <a:spcAft>
                <a:spcPts val="0"/>
              </a:spcAft>
              <a:buClr>
                <a:srgbClr val="595959"/>
              </a:buClr>
              <a:buSzPts val="1631"/>
              <a:buFont typeface="Noto Sans Symbols"/>
              <a:buChar char="●"/>
            </a:pPr>
            <a:r>
              <a:rPr lang="tr-TR" sz="1665">
                <a:solidFill>
                  <a:srgbClr val="3F3F3F"/>
                </a:solidFill>
              </a:rPr>
              <a:t>Mimari projeden beklenen </a:t>
            </a:r>
            <a:r>
              <a:rPr lang="tr-TR" sz="1665" b="1" i="1" u="sng">
                <a:solidFill>
                  <a:srgbClr val="FF0000"/>
                </a:solidFill>
              </a:rPr>
              <a:t>dayanıklılık şeklini </a:t>
            </a:r>
            <a:r>
              <a:rPr lang="tr-TR" sz="1665">
                <a:solidFill>
                  <a:srgbClr val="3F3F3F"/>
                </a:solidFill>
              </a:rPr>
              <a:t>ve </a:t>
            </a:r>
            <a:r>
              <a:rPr lang="tr-TR" sz="1665" b="1" i="1" u="sng">
                <a:solidFill>
                  <a:srgbClr val="FF0000"/>
                </a:solidFill>
              </a:rPr>
              <a:t>hedefini</a:t>
            </a:r>
            <a:r>
              <a:rPr lang="tr-TR" sz="1665">
                <a:solidFill>
                  <a:srgbClr val="3F3F3F"/>
                </a:solidFill>
              </a:rPr>
              <a:t> belirlemelidir.</a:t>
            </a:r>
            <a:endParaRPr sz="1800">
              <a:solidFill>
                <a:srgbClr val="3F3F3F"/>
              </a:solidFill>
            </a:endParaRPr>
          </a:p>
          <a:p>
            <a:pPr marL="342900" lvl="0" indent="-342900" algn="l" rtl="0">
              <a:lnSpc>
                <a:spcPct val="90000"/>
              </a:lnSpc>
              <a:spcBef>
                <a:spcPts val="1000"/>
              </a:spcBef>
              <a:spcAft>
                <a:spcPts val="0"/>
              </a:spcAft>
              <a:buClr>
                <a:srgbClr val="595959"/>
              </a:buClr>
              <a:buSzPts val="1631"/>
              <a:buFont typeface="Arial"/>
              <a:buChar char="●"/>
            </a:pPr>
            <a:r>
              <a:rPr lang="tr-TR" sz="1665">
                <a:solidFill>
                  <a:srgbClr val="3F3F3F"/>
                </a:solidFill>
              </a:rPr>
              <a:t>Örneğin, bir sistem bir sayının karekökünü farklı dayanıklılık ilkeriyle şu şekilde hesaplayabilir;</a:t>
            </a:r>
            <a:endParaRPr sz="1800">
              <a:solidFill>
                <a:srgbClr val="3F3F3F"/>
              </a:solidFill>
            </a:endParaRPr>
          </a:p>
          <a:p>
            <a:pPr marL="742950" lvl="1" indent="-285750" algn="l" rtl="0">
              <a:lnSpc>
                <a:spcPct val="90000"/>
              </a:lnSpc>
              <a:spcBef>
                <a:spcPts val="1000"/>
              </a:spcBef>
              <a:spcAft>
                <a:spcPts val="0"/>
              </a:spcAft>
              <a:buClr>
                <a:srgbClr val="595959"/>
              </a:buClr>
              <a:buSzPts val="1460"/>
              <a:buFont typeface="Noto Sans Symbols"/>
              <a:buChar char="●"/>
            </a:pPr>
            <a:r>
              <a:rPr lang="tr-TR" sz="1480">
                <a:solidFill>
                  <a:srgbClr val="3F3F3F"/>
                </a:solidFill>
              </a:rPr>
              <a:t>System bir </a:t>
            </a:r>
            <a:r>
              <a:rPr lang="tr-TR" sz="1480" b="1" i="1" u="sng">
                <a:solidFill>
                  <a:srgbClr val="FF0000"/>
                </a:solidFill>
              </a:rPr>
              <a:t>hata algıladığında,</a:t>
            </a:r>
            <a:r>
              <a:rPr lang="tr-TR" sz="1480">
                <a:solidFill>
                  <a:srgbClr val="3F3F3F"/>
                </a:solidFill>
              </a:rPr>
              <a:t> hata olmadan hesap yapılan en </a:t>
            </a:r>
            <a:r>
              <a:rPr lang="tr-TR" sz="1480" b="1" i="1" u="sng">
                <a:solidFill>
                  <a:srgbClr val="FF0000"/>
                </a:solidFill>
              </a:rPr>
              <a:t>son noktaya </a:t>
            </a:r>
            <a:r>
              <a:rPr lang="tr-TR" sz="1480">
                <a:solidFill>
                  <a:srgbClr val="3F3F3F"/>
                </a:solidFill>
              </a:rPr>
              <a:t>geri dönebilir.</a:t>
            </a:r>
            <a:endParaRPr sz="1600">
              <a:solidFill>
                <a:srgbClr val="3F3F3F"/>
              </a:solidFill>
            </a:endParaRPr>
          </a:p>
          <a:p>
            <a:pPr marL="742950" lvl="1" indent="-285750" algn="l" rtl="0">
              <a:lnSpc>
                <a:spcPct val="90000"/>
              </a:lnSpc>
              <a:spcBef>
                <a:spcPts val="1000"/>
              </a:spcBef>
              <a:spcAft>
                <a:spcPts val="0"/>
              </a:spcAft>
              <a:buClr>
                <a:srgbClr val="595959"/>
              </a:buClr>
              <a:buSzPts val="1460"/>
              <a:buFont typeface="Noto Sans Symbols"/>
              <a:buChar char="●"/>
            </a:pPr>
            <a:r>
              <a:rPr lang="tr-TR" sz="1480">
                <a:solidFill>
                  <a:srgbClr val="3F3F3F"/>
                </a:solidFill>
              </a:rPr>
              <a:t>Sistem hata algıladığında, </a:t>
            </a:r>
            <a:r>
              <a:rPr lang="tr-TR" sz="1480" b="1" i="1" u="sng">
                <a:solidFill>
                  <a:srgbClr val="FF0000"/>
                </a:solidFill>
              </a:rPr>
              <a:t>yedekte tutulan bir kod </a:t>
            </a:r>
            <a:r>
              <a:rPr lang="tr-TR" sz="1480">
                <a:solidFill>
                  <a:srgbClr val="3F3F3F"/>
                </a:solidFill>
              </a:rPr>
              <a:t>parçasını koşabilir.</a:t>
            </a:r>
            <a:endParaRPr sz="1600">
              <a:solidFill>
                <a:srgbClr val="3F3F3F"/>
              </a:solidFill>
            </a:endParaRPr>
          </a:p>
          <a:p>
            <a:pPr marL="742950" lvl="1" indent="-285750" algn="l" rtl="0">
              <a:lnSpc>
                <a:spcPct val="90000"/>
              </a:lnSpc>
              <a:spcBef>
                <a:spcPts val="1000"/>
              </a:spcBef>
              <a:spcAft>
                <a:spcPts val="0"/>
              </a:spcAft>
              <a:buClr>
                <a:srgbClr val="595959"/>
              </a:buClr>
              <a:buSzPts val="1460"/>
              <a:buFont typeface="Noto Sans Symbols"/>
              <a:buChar char="●"/>
            </a:pPr>
            <a:r>
              <a:rPr lang="tr-TR" sz="1480">
                <a:solidFill>
                  <a:srgbClr val="3F3F3F"/>
                </a:solidFill>
              </a:rPr>
              <a:t>Sistem birden farklı </a:t>
            </a:r>
            <a:r>
              <a:rPr lang="tr-TR" sz="1480" b="1" i="1" u="sng">
                <a:solidFill>
                  <a:srgbClr val="FF0000"/>
                </a:solidFill>
              </a:rPr>
              <a:t>kare kök alma sınıfını</a:t>
            </a:r>
            <a:r>
              <a:rPr lang="tr-TR" sz="1480">
                <a:solidFill>
                  <a:srgbClr val="3F3F3F"/>
                </a:solidFill>
              </a:rPr>
              <a:t> içinde barındırır ve sistem he sınıfın </a:t>
            </a:r>
            <a:r>
              <a:rPr lang="tr-TR" sz="1480" b="1" i="1" u="sng">
                <a:solidFill>
                  <a:srgbClr val="FF0000"/>
                </a:solidFill>
              </a:rPr>
              <a:t>çıktısını diğerleriyle karşılaştırır.</a:t>
            </a:r>
            <a:r>
              <a:rPr lang="tr-TR" sz="1480">
                <a:solidFill>
                  <a:srgbClr val="3F3F3F"/>
                </a:solidFill>
              </a:rPr>
              <a:t> Ve sonuç </a:t>
            </a:r>
            <a:r>
              <a:rPr lang="tr-TR" sz="1480" b="1" i="1" u="sng">
                <a:solidFill>
                  <a:srgbClr val="FF0000"/>
                </a:solidFill>
              </a:rPr>
              <a:t>bir oylama yöntemiyle</a:t>
            </a:r>
            <a:r>
              <a:rPr lang="tr-TR" sz="1480">
                <a:solidFill>
                  <a:srgbClr val="3F3F3F"/>
                </a:solidFill>
              </a:rPr>
              <a:t> belirlenir.</a:t>
            </a:r>
            <a:endParaRPr sz="1600">
              <a:solidFill>
                <a:srgbClr val="3F3F3F"/>
              </a:solidFill>
            </a:endParaRPr>
          </a:p>
          <a:p>
            <a:pPr marL="342900" lvl="0" indent="-342900" algn="l" rtl="0">
              <a:lnSpc>
                <a:spcPct val="90000"/>
              </a:lnSpc>
              <a:spcBef>
                <a:spcPts val="1000"/>
              </a:spcBef>
              <a:spcAft>
                <a:spcPts val="0"/>
              </a:spcAft>
              <a:buNone/>
            </a:pPr>
            <a:endParaRPr sz="1665">
              <a:solidFill>
                <a:srgbClr val="3F3F3F"/>
              </a:solidFill>
            </a:endParaRPr>
          </a:p>
        </p:txBody>
      </p:sp>
      <p:pic>
        <p:nvPicPr>
          <p:cNvPr id="362" name="Google Shape;362;p45" descr="http://habrastorage.org/storage3/c28/437/e82/c28437e82d9684e4bd11d0eff56941f0.png"/>
          <p:cNvPicPr preferRelativeResize="0"/>
          <p:nvPr/>
        </p:nvPicPr>
        <p:blipFill rotWithShape="1">
          <a:blip r:embed="rId3">
            <a:alphaModFix/>
          </a:blip>
          <a:srcRect/>
          <a:stretch/>
        </p:blipFill>
        <p:spPr>
          <a:xfrm>
            <a:off x="1016374" y="1818198"/>
            <a:ext cx="4514535" cy="38303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6"/>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Mimari Fizibilite</a:t>
            </a:r>
            <a:endParaRPr sz="3600">
              <a:solidFill>
                <a:srgbClr val="168DBA"/>
              </a:solidFill>
              <a:latin typeface="Questrial"/>
              <a:ea typeface="Questrial"/>
              <a:cs typeface="Questrial"/>
              <a:sym typeface="Questrial"/>
            </a:endParaRPr>
          </a:p>
        </p:txBody>
      </p:sp>
      <p:pic>
        <p:nvPicPr>
          <p:cNvPr id="369" name="Google Shape;369;p46" descr="http://static.royalacademy.org.uk/images/originals/ssker053-24965.jpg"/>
          <p:cNvPicPr preferRelativeResize="0"/>
          <p:nvPr/>
        </p:nvPicPr>
        <p:blipFill rotWithShape="1">
          <a:blip r:embed="rId3">
            <a:alphaModFix/>
          </a:blip>
          <a:srcRect/>
          <a:stretch/>
        </p:blipFill>
        <p:spPr>
          <a:xfrm>
            <a:off x="1279412" y="2514600"/>
            <a:ext cx="4853700" cy="2738400"/>
          </a:xfrm>
          <a:prstGeom prst="rect">
            <a:avLst/>
          </a:prstGeom>
          <a:noFill/>
          <a:ln>
            <a:noFill/>
          </a:ln>
        </p:spPr>
      </p:pic>
      <p:sp>
        <p:nvSpPr>
          <p:cNvPr id="370" name="Google Shape;370;p46"/>
          <p:cNvSpPr txBox="1"/>
          <p:nvPr/>
        </p:nvSpPr>
        <p:spPr>
          <a:xfrm>
            <a:off x="6133169" y="1469762"/>
            <a:ext cx="5772000" cy="5253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95959"/>
              </a:buClr>
              <a:buSzPts val="1800"/>
              <a:buFont typeface="Noto Sans Symbols"/>
              <a:buChar char="●"/>
            </a:pPr>
            <a:r>
              <a:rPr lang="tr-TR" sz="1800" b="0" i="0" u="none" strike="noStrike" cap="none">
                <a:solidFill>
                  <a:srgbClr val="3F3F3F"/>
                </a:solidFill>
                <a:latin typeface="Questrial"/>
                <a:ea typeface="Questrial"/>
                <a:cs typeface="Questrial"/>
                <a:sym typeface="Questrial"/>
              </a:rPr>
              <a:t>Mimariyi dizayn eden grup, </a:t>
            </a:r>
            <a:r>
              <a:rPr lang="tr-TR" sz="1800" b="1" i="1" u="sng" strike="noStrike" cap="none">
                <a:solidFill>
                  <a:srgbClr val="FF0000"/>
                </a:solidFill>
                <a:latin typeface="Questrial"/>
                <a:ea typeface="Questrial"/>
                <a:cs typeface="Questrial"/>
                <a:sym typeface="Questrial"/>
              </a:rPr>
              <a:t>sistemim performans</a:t>
            </a:r>
            <a:r>
              <a:rPr lang="tr-TR" sz="1800" b="0" i="0" u="none" strike="noStrike" cap="none">
                <a:solidFill>
                  <a:srgbClr val="3F3F3F"/>
                </a:solidFill>
                <a:latin typeface="Questrial"/>
                <a:ea typeface="Questrial"/>
                <a:cs typeface="Questrial"/>
                <a:sym typeface="Questrial"/>
              </a:rPr>
              <a:t> hedeflerini yakalayıp yakalamayacağından emin olmalıdır.</a:t>
            </a:r>
            <a:endParaRPr/>
          </a:p>
          <a:p>
            <a:pPr marL="342900" marR="0" lvl="0" indent="-342900" algn="l" rtl="0">
              <a:lnSpc>
                <a:spcPct val="100000"/>
              </a:lnSpc>
              <a:spcBef>
                <a:spcPts val="1000"/>
              </a:spcBef>
              <a:spcAft>
                <a:spcPts val="0"/>
              </a:spcAft>
              <a:buClr>
                <a:srgbClr val="595959"/>
              </a:buClr>
              <a:buSzPts val="1800"/>
              <a:buFont typeface="Noto Sans Symbols"/>
              <a:buChar char="●"/>
            </a:pPr>
            <a:r>
              <a:rPr lang="tr-TR" sz="1800" b="0" i="0" u="none" strike="noStrike" cap="none">
                <a:solidFill>
                  <a:srgbClr val="3F3F3F"/>
                </a:solidFill>
                <a:latin typeface="Questrial"/>
                <a:ea typeface="Questrial"/>
                <a:cs typeface="Questrial"/>
                <a:sym typeface="Questrial"/>
              </a:rPr>
              <a:t>Bu kaygılar;</a:t>
            </a:r>
            <a:endParaRPr/>
          </a:p>
          <a:p>
            <a:pPr marL="742950" marR="0" lvl="1" indent="-285750" algn="l" rtl="0">
              <a:lnSpc>
                <a:spcPct val="100000"/>
              </a:lnSpc>
              <a:spcBef>
                <a:spcPts val="1000"/>
              </a:spcBef>
              <a:spcAft>
                <a:spcPts val="0"/>
              </a:spcAft>
              <a:buClr>
                <a:srgbClr val="FF0000"/>
              </a:buClr>
              <a:buSzPts val="1600"/>
              <a:buFont typeface="Noto Sans Symbols"/>
              <a:buChar char="●"/>
            </a:pPr>
            <a:r>
              <a:rPr lang="tr-TR" sz="1600" b="1" i="1" u="sng" strike="noStrike" cap="none">
                <a:solidFill>
                  <a:srgbClr val="FF0000"/>
                </a:solidFill>
                <a:latin typeface="Questrial"/>
                <a:ea typeface="Questrial"/>
                <a:cs typeface="Questrial"/>
                <a:sym typeface="Questrial"/>
              </a:rPr>
              <a:t>Kaynak gereksinimleri</a:t>
            </a:r>
            <a:endParaRPr/>
          </a:p>
          <a:p>
            <a:pPr marL="742950" marR="0" lvl="1" indent="-285750" algn="l" rtl="0">
              <a:lnSpc>
                <a:spcPct val="100000"/>
              </a:lnSpc>
              <a:spcBef>
                <a:spcPts val="1000"/>
              </a:spcBef>
              <a:spcAft>
                <a:spcPts val="0"/>
              </a:spcAft>
              <a:buClr>
                <a:srgbClr val="FF0000"/>
              </a:buClr>
              <a:buSzPts val="1600"/>
              <a:buFont typeface="Noto Sans Symbols"/>
              <a:buChar char="●"/>
            </a:pPr>
            <a:r>
              <a:rPr lang="tr-TR" sz="1600" b="1" i="1" u="sng" strike="noStrike" cap="none">
                <a:solidFill>
                  <a:srgbClr val="FF0000"/>
                </a:solidFill>
                <a:latin typeface="Questrial"/>
                <a:ea typeface="Questrial"/>
                <a:cs typeface="Questrial"/>
                <a:sym typeface="Questrial"/>
              </a:rPr>
              <a:t>Performans hedefleri</a:t>
            </a:r>
            <a:endParaRPr/>
          </a:p>
          <a:p>
            <a:pPr marL="742950" marR="0" lvl="1" indent="-285750" algn="l" rtl="0">
              <a:lnSpc>
                <a:spcPct val="100000"/>
              </a:lnSpc>
              <a:spcBef>
                <a:spcPts val="1000"/>
              </a:spcBef>
              <a:spcAft>
                <a:spcPts val="0"/>
              </a:spcAft>
              <a:buClr>
                <a:srgbClr val="595959"/>
              </a:buClr>
              <a:buSzPts val="1600"/>
              <a:buFont typeface="Noto Sans Symbols"/>
              <a:buChar char="●"/>
            </a:pPr>
            <a:r>
              <a:rPr lang="tr-TR" sz="1600" b="0" i="0" u="none" strike="noStrike" cap="none">
                <a:solidFill>
                  <a:srgbClr val="3F3F3F"/>
                </a:solidFill>
                <a:latin typeface="Questrial"/>
                <a:ea typeface="Questrial"/>
                <a:cs typeface="Questrial"/>
                <a:sym typeface="Questrial"/>
              </a:rPr>
              <a:t>Ve </a:t>
            </a:r>
            <a:r>
              <a:rPr lang="tr-TR" sz="1600" b="1" i="1" u="sng" strike="noStrike" cap="none">
                <a:solidFill>
                  <a:srgbClr val="FF0000"/>
                </a:solidFill>
                <a:latin typeface="Questrial"/>
                <a:ea typeface="Questrial"/>
                <a:cs typeface="Questrial"/>
                <a:sym typeface="Questrial"/>
              </a:rPr>
              <a:t>geliştirme ortamı </a:t>
            </a:r>
            <a:r>
              <a:rPr lang="tr-TR" sz="1600" b="0" i="0" u="none" strike="noStrike" cap="none">
                <a:solidFill>
                  <a:srgbClr val="3F3F3F"/>
                </a:solidFill>
                <a:latin typeface="Questrial"/>
                <a:ea typeface="Questrial"/>
                <a:cs typeface="Questrial"/>
                <a:sym typeface="Questrial"/>
              </a:rPr>
              <a:t>tarafından destek yönleriyle incelenmelidir,</a:t>
            </a:r>
            <a:endParaRPr/>
          </a:p>
          <a:p>
            <a:pPr marL="342900" marR="0" lvl="0" indent="-342900" algn="l" rtl="0">
              <a:lnSpc>
                <a:spcPct val="100000"/>
              </a:lnSpc>
              <a:spcBef>
                <a:spcPts val="1000"/>
              </a:spcBef>
              <a:spcAft>
                <a:spcPts val="0"/>
              </a:spcAft>
              <a:buClr>
                <a:srgbClr val="595959"/>
              </a:buClr>
              <a:buSzPts val="1800"/>
              <a:buFont typeface="Noto Sans Symbols"/>
              <a:buChar char="●"/>
            </a:pPr>
            <a:r>
              <a:rPr lang="tr-TR" sz="1800" b="0" i="0" u="none" strike="noStrike" cap="none">
                <a:solidFill>
                  <a:srgbClr val="3F3F3F"/>
                </a:solidFill>
                <a:latin typeface="Questrial"/>
                <a:ea typeface="Questrial"/>
                <a:cs typeface="Questrial"/>
                <a:sym typeface="Questrial"/>
              </a:rPr>
              <a:t>Tasarım yapan grup sistemin t</a:t>
            </a:r>
            <a:r>
              <a:rPr lang="tr-TR" sz="1800" b="1" i="1" u="sng" strike="noStrike" cap="none">
                <a:solidFill>
                  <a:srgbClr val="FF0000"/>
                </a:solidFill>
                <a:latin typeface="Questrial"/>
                <a:ea typeface="Questrial"/>
                <a:cs typeface="Questrial"/>
                <a:sym typeface="Questrial"/>
              </a:rPr>
              <a:t>eknik olarak mümkün ve gerçeklenebilir</a:t>
            </a:r>
            <a:r>
              <a:rPr lang="tr-TR" sz="1800" b="0" i="0" u="none" strike="noStrike" cap="none">
                <a:solidFill>
                  <a:srgbClr val="3F3F3F"/>
                </a:solidFill>
                <a:latin typeface="Questrial"/>
                <a:ea typeface="Questrial"/>
                <a:cs typeface="Questrial"/>
                <a:sym typeface="Questrial"/>
              </a:rPr>
              <a:t> olduğunu göstermelidir.</a:t>
            </a:r>
            <a:endParaRPr/>
          </a:p>
          <a:p>
            <a:pPr marL="342900" marR="0" lvl="0" indent="-342900" algn="l" rtl="0">
              <a:lnSpc>
                <a:spcPct val="100000"/>
              </a:lnSpc>
              <a:spcBef>
                <a:spcPts val="1000"/>
              </a:spcBef>
              <a:spcAft>
                <a:spcPts val="0"/>
              </a:spcAft>
              <a:buClr>
                <a:srgbClr val="595959"/>
              </a:buClr>
              <a:buFont typeface="Noto Sans Symbols"/>
              <a:buNone/>
            </a:pPr>
            <a:endParaRPr sz="1800" b="0" i="0" u="none" strike="noStrike" cap="none">
              <a:solidFill>
                <a:srgbClr val="3F3F3F"/>
              </a:solidFill>
              <a:latin typeface="Questrial"/>
              <a:ea typeface="Questrial"/>
              <a:cs typeface="Questrial"/>
              <a:sym typeface="Questrial"/>
            </a:endParaRPr>
          </a:p>
          <a:p>
            <a:pPr marL="342900" marR="0" lvl="0" indent="-342900" algn="l" rtl="0">
              <a:lnSpc>
                <a:spcPct val="100000"/>
              </a:lnSpc>
              <a:spcBef>
                <a:spcPts val="1000"/>
              </a:spcBef>
              <a:spcAft>
                <a:spcPts val="0"/>
              </a:spcAft>
              <a:buClr>
                <a:srgbClr val="595959"/>
              </a:buClr>
              <a:buSzPts val="1800"/>
              <a:buFont typeface="Noto Sans Symbols"/>
              <a:buChar char="●"/>
            </a:pPr>
            <a:r>
              <a:rPr lang="tr-TR" sz="1800" b="0" i="0" u="none" strike="noStrike" cap="none">
                <a:solidFill>
                  <a:srgbClr val="3F3F3F"/>
                </a:solidFill>
                <a:latin typeface="Questrial"/>
                <a:ea typeface="Questrial"/>
                <a:cs typeface="Questrial"/>
                <a:sym typeface="Questrial"/>
              </a:rPr>
              <a:t>Her fizibilite </a:t>
            </a:r>
            <a:r>
              <a:rPr lang="tr-TR" sz="1800" b="1" i="1" u="sng" strike="noStrike" cap="none">
                <a:solidFill>
                  <a:srgbClr val="FF0000"/>
                </a:solidFill>
                <a:latin typeface="Questrial"/>
                <a:ea typeface="Questrial"/>
                <a:cs typeface="Questrial"/>
                <a:sym typeface="Questrial"/>
              </a:rPr>
              <a:t>risk faktörü </a:t>
            </a:r>
            <a:r>
              <a:rPr lang="tr-TR" sz="1800" b="0" i="0" u="none" strike="noStrike" cap="none">
                <a:solidFill>
                  <a:srgbClr val="3F3F3F"/>
                </a:solidFill>
                <a:latin typeface="Questrial"/>
                <a:ea typeface="Questrial"/>
                <a:cs typeface="Questrial"/>
                <a:sym typeface="Questrial"/>
              </a:rPr>
              <a:t>tasarım yapan kişi(ler) tarafından belirtilmeli, ve bu risklerin </a:t>
            </a:r>
            <a:r>
              <a:rPr lang="tr-TR" sz="1800" b="1" i="1" u="sng" strike="noStrike" cap="none">
                <a:solidFill>
                  <a:srgbClr val="FF0000"/>
                </a:solidFill>
                <a:latin typeface="Questrial"/>
                <a:ea typeface="Questrial"/>
                <a:cs typeface="Questrial"/>
                <a:sym typeface="Questrial"/>
              </a:rPr>
              <a:t>nasıl engellenebileceği </a:t>
            </a:r>
            <a:r>
              <a:rPr lang="tr-TR" sz="1800" b="0" i="0" u="none" strike="noStrike" cap="none">
                <a:solidFill>
                  <a:srgbClr val="3F3F3F"/>
                </a:solidFill>
                <a:latin typeface="Questrial"/>
                <a:ea typeface="Questrial"/>
                <a:cs typeface="Questrial"/>
                <a:sym typeface="Questrial"/>
              </a:rPr>
              <a:t>belirtilmelidir.</a:t>
            </a:r>
            <a:endParaRPr/>
          </a:p>
          <a:p>
            <a:pPr marL="342900" marR="0" lvl="0" indent="-342900" algn="l" rtl="0">
              <a:lnSpc>
                <a:spcPct val="100000"/>
              </a:lnSpc>
              <a:spcBef>
                <a:spcPts val="1000"/>
              </a:spcBef>
              <a:spcAft>
                <a:spcPts val="0"/>
              </a:spcAft>
              <a:buClr>
                <a:srgbClr val="595959"/>
              </a:buClr>
              <a:buFont typeface="Noto Sans Symbols"/>
              <a:buNone/>
            </a:pPr>
            <a:endParaRPr sz="1800" b="0" i="0" u="none" strike="noStrike" cap="none">
              <a:solidFill>
                <a:srgbClr val="3F3F3F"/>
              </a:solidFill>
              <a:latin typeface="Questrial"/>
              <a:ea typeface="Questrial"/>
              <a:cs typeface="Questrial"/>
              <a:sym typeface="Questrial"/>
            </a:endParaRPr>
          </a:p>
          <a:p>
            <a:pPr marL="342900" marR="0" lvl="0" indent="-342900" algn="l" rtl="0">
              <a:lnSpc>
                <a:spcPct val="100000"/>
              </a:lnSpc>
              <a:spcBef>
                <a:spcPts val="1000"/>
              </a:spcBef>
              <a:spcAft>
                <a:spcPts val="0"/>
              </a:spcAft>
              <a:buClr>
                <a:srgbClr val="595959"/>
              </a:buClr>
              <a:buFont typeface="Noto Sans Symbols"/>
              <a:buNone/>
            </a:pPr>
            <a:endParaRPr sz="1800" b="0" i="0" u="none" strike="noStrike" cap="none">
              <a:solidFill>
                <a:srgbClr val="3F3F3F"/>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2592950" y="213335"/>
            <a:ext cx="8911800" cy="12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68DBA"/>
              </a:buClr>
              <a:buFont typeface="Century Gothic"/>
              <a:buNone/>
            </a:pPr>
            <a:r>
              <a:rPr lang="tr-TR" sz="3600" b="0" i="0" u="none" strike="noStrike" cap="none">
                <a:solidFill>
                  <a:srgbClr val="168DBA"/>
                </a:solidFill>
                <a:latin typeface="Century Gothic"/>
                <a:ea typeface="Century Gothic"/>
                <a:cs typeface="Century Gothic"/>
                <a:sym typeface="Century Gothic"/>
              </a:rPr>
              <a:t>Yazılım Geliştiriciliği Nedir?</a:t>
            </a:r>
            <a:br>
              <a:rPr lang="tr-TR" sz="3600" b="0" i="0" u="none" strike="noStrike" cap="none">
                <a:solidFill>
                  <a:srgbClr val="168DBA"/>
                </a:solidFill>
                <a:latin typeface="Century Gothic"/>
                <a:ea typeface="Century Gothic"/>
                <a:cs typeface="Century Gothic"/>
                <a:sym typeface="Century Gothic"/>
              </a:rPr>
            </a:br>
            <a:endParaRPr sz="3600" b="0" i="0" u="none" strike="noStrike" cap="none">
              <a:solidFill>
                <a:srgbClr val="168DBA"/>
              </a:solidFill>
              <a:latin typeface="Century Gothic"/>
              <a:ea typeface="Century Gothic"/>
              <a:cs typeface="Century Gothic"/>
              <a:sym typeface="Century Gothic"/>
            </a:endParaRPr>
          </a:p>
        </p:txBody>
      </p:sp>
      <p:sp>
        <p:nvSpPr>
          <p:cNvPr id="182" name="Google Shape;182;p20"/>
          <p:cNvSpPr txBox="1">
            <a:spLocks noGrp="1"/>
          </p:cNvSpPr>
          <p:nvPr>
            <p:ph type="body" idx="1"/>
          </p:nvPr>
        </p:nvSpPr>
        <p:spPr>
          <a:xfrm>
            <a:off x="1743200" y="957275"/>
            <a:ext cx="9761400" cy="5429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Yazılım geliştiriciliği problemin karmaşıklığına göre çok karmaşık bir problem olabilir.</a:t>
            </a:r>
            <a:endParaRPr dirty="0"/>
          </a:p>
          <a:p>
            <a:pPr marL="342900" marR="0" lvl="0" indent="-342900" algn="l" rtl="0">
              <a:lnSpc>
                <a:spcPct val="90000"/>
              </a:lnSpc>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Yazılım geliştirme bir problemi bilgisayar yoluyla kodlamaktan daha öte adımlar içrerir.</a:t>
            </a:r>
            <a:endParaRPr dirty="0"/>
          </a:p>
          <a:p>
            <a:pPr marL="342900" marR="0" lvl="0" indent="-342900" algn="l" rtl="0">
              <a:lnSpc>
                <a:spcPct val="90000"/>
              </a:lnSpc>
              <a:spcBef>
                <a:spcPts val="1000"/>
              </a:spcBef>
              <a:spcAft>
                <a:spcPts val="0"/>
              </a:spcAft>
              <a:buClr>
                <a:schemeClr val="accent1"/>
              </a:buClr>
              <a:buSzPts val="1800"/>
              <a:buFont typeface="Noto Sans Symbols"/>
              <a:buChar char="•"/>
            </a:pPr>
            <a:r>
              <a:rPr lang="tr-TR" sz="1800" b="0" i="0" u="none" strike="noStrike" cap="none" dirty="0">
                <a:solidFill>
                  <a:srgbClr val="3F3F3F"/>
                </a:solidFill>
                <a:latin typeface="Century Gothic"/>
                <a:ea typeface="Century Gothic"/>
                <a:cs typeface="Century Gothic"/>
                <a:sym typeface="Century Gothic"/>
              </a:rPr>
              <a:t>Son yıllarda, geliştiriciler, geliştirme aktivitesinin başarısını arttırmak için belli başlı geliştirme aktiviteleri belirlediler:</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Problem tanımlama </a:t>
            </a:r>
            <a:r>
              <a:rPr lang="tr-TR" sz="1600" b="0" i="0" u="none" strike="noStrike" cap="none" dirty="0">
                <a:solidFill>
                  <a:srgbClr val="3F3F3F"/>
                </a:solidFill>
                <a:latin typeface="Century Gothic"/>
                <a:ea typeface="Century Gothic"/>
                <a:cs typeface="Century Gothic"/>
                <a:sym typeface="Century Gothic"/>
              </a:rPr>
              <a:t>(Problem definition)</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Problemi çözmek için gereksinim belirlenmesi </a:t>
            </a:r>
            <a:r>
              <a:rPr lang="tr-TR" sz="1600" b="0" i="0" u="none" strike="noStrike" cap="none" dirty="0">
                <a:solidFill>
                  <a:srgbClr val="3F3F3F"/>
                </a:solidFill>
                <a:latin typeface="Century Gothic"/>
                <a:ea typeface="Century Gothic"/>
                <a:cs typeface="Century Gothic"/>
                <a:sym typeface="Century Gothic"/>
              </a:rPr>
              <a:t>(Requirements)</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Yazılımı geliştirme için gerekli adımları planlama </a:t>
            </a:r>
            <a:r>
              <a:rPr lang="tr-TR" sz="1600" b="0" i="0" u="none" strike="noStrike" cap="none" dirty="0">
                <a:solidFill>
                  <a:srgbClr val="3F3F3F"/>
                </a:solidFill>
                <a:latin typeface="Century Gothic"/>
                <a:ea typeface="Century Gothic"/>
                <a:cs typeface="Century Gothic"/>
                <a:sym typeface="Century Gothic"/>
              </a:rPr>
              <a:t>(Construction Planning)</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Yazılım mimarisinin taslağının </a:t>
            </a:r>
            <a:r>
              <a:rPr lang="tr-TR" b="1" dirty="0">
                <a:solidFill>
                  <a:srgbClr val="FF0000"/>
                </a:solidFill>
              </a:rPr>
              <a:t>çıkarılması</a:t>
            </a:r>
            <a:r>
              <a:rPr lang="tr-TR" sz="1600" b="1" i="0" u="none" strike="noStrike" cap="none" dirty="0">
                <a:solidFill>
                  <a:srgbClr val="FF0000"/>
                </a:solidFill>
                <a:latin typeface="Century Gothic"/>
                <a:ea typeface="Century Gothic"/>
                <a:cs typeface="Century Gothic"/>
                <a:sym typeface="Century Gothic"/>
              </a:rPr>
              <a:t> </a:t>
            </a:r>
            <a:r>
              <a:rPr lang="tr-TR" sz="1600" b="0" i="0" u="none" strike="noStrike" cap="none" dirty="0">
                <a:solidFill>
                  <a:srgbClr val="3F3F3F"/>
                </a:solidFill>
                <a:latin typeface="Century Gothic"/>
                <a:ea typeface="Century Gothic"/>
                <a:cs typeface="Century Gothic"/>
                <a:sym typeface="Century Gothic"/>
              </a:rPr>
              <a:t>(High level software architecture)</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Detaylı </a:t>
            </a:r>
            <a:r>
              <a:rPr lang="tr-TR" b="1" dirty="0">
                <a:solidFill>
                  <a:srgbClr val="FF0000"/>
                </a:solidFill>
              </a:rPr>
              <a:t>tasarım</a:t>
            </a:r>
            <a:r>
              <a:rPr lang="tr-TR" sz="1600" b="1" i="0" u="none" strike="noStrike" cap="none" dirty="0">
                <a:solidFill>
                  <a:srgbClr val="FF0000"/>
                </a:solidFill>
                <a:latin typeface="Century Gothic"/>
                <a:ea typeface="Century Gothic"/>
                <a:cs typeface="Century Gothic"/>
                <a:sym typeface="Century Gothic"/>
              </a:rPr>
              <a:t> </a:t>
            </a:r>
            <a:r>
              <a:rPr lang="tr-TR" sz="1600" b="0" i="0" u="none" strike="noStrike" cap="none" dirty="0">
                <a:solidFill>
                  <a:srgbClr val="3F3F3F"/>
                </a:solidFill>
                <a:latin typeface="Century Gothic"/>
                <a:ea typeface="Century Gothic"/>
                <a:cs typeface="Century Gothic"/>
                <a:sym typeface="Century Gothic"/>
              </a:rPr>
              <a:t>(Detailed Design)</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Kodlama ve Hata ayıklama </a:t>
            </a:r>
            <a:r>
              <a:rPr lang="tr-TR" sz="1600" b="0" i="0" u="none" strike="noStrike" cap="none" dirty="0">
                <a:solidFill>
                  <a:srgbClr val="3F3F3F"/>
                </a:solidFill>
                <a:latin typeface="Century Gothic"/>
                <a:ea typeface="Century Gothic"/>
                <a:cs typeface="Century Gothic"/>
                <a:sym typeface="Century Gothic"/>
              </a:rPr>
              <a:t>(Coding and Debugging)</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Parça testi </a:t>
            </a:r>
            <a:r>
              <a:rPr lang="tr-TR" sz="1600" b="0" i="0" u="none" strike="noStrike" cap="none" dirty="0">
                <a:solidFill>
                  <a:srgbClr val="3F3F3F"/>
                </a:solidFill>
                <a:latin typeface="Century Gothic"/>
                <a:ea typeface="Century Gothic"/>
                <a:cs typeface="Century Gothic"/>
                <a:sym typeface="Century Gothic"/>
              </a:rPr>
              <a:t>(Unit Testing)</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Birleştirme Testi </a:t>
            </a:r>
            <a:r>
              <a:rPr lang="tr-TR" sz="1600" b="0" i="0" u="none" strike="noStrike" cap="none" dirty="0">
                <a:solidFill>
                  <a:srgbClr val="3F3F3F"/>
                </a:solidFill>
                <a:latin typeface="Century Gothic"/>
                <a:ea typeface="Century Gothic"/>
                <a:cs typeface="Century Gothic"/>
                <a:sym typeface="Century Gothic"/>
              </a:rPr>
              <a:t>(Integration testing)</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Birleştirme</a:t>
            </a:r>
            <a:r>
              <a:rPr lang="tr-TR" sz="1600" b="0" i="0" u="none" strike="noStrike" cap="none" dirty="0">
                <a:solidFill>
                  <a:srgbClr val="3F3F3F"/>
                </a:solidFill>
                <a:latin typeface="Century Gothic"/>
                <a:ea typeface="Century Gothic"/>
                <a:cs typeface="Century Gothic"/>
                <a:sym typeface="Century Gothic"/>
              </a:rPr>
              <a:t> (Integration)</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Sistem Testi </a:t>
            </a:r>
            <a:r>
              <a:rPr lang="tr-TR" sz="1600" b="0" i="0" u="none" strike="noStrike" cap="none" dirty="0">
                <a:solidFill>
                  <a:srgbClr val="3F3F3F"/>
                </a:solidFill>
                <a:latin typeface="Century Gothic"/>
                <a:ea typeface="Century Gothic"/>
                <a:cs typeface="Century Gothic"/>
                <a:sym typeface="Century Gothic"/>
              </a:rPr>
              <a:t>(System Testing)</a:t>
            </a:r>
            <a:endParaRPr dirty="0"/>
          </a:p>
          <a:p>
            <a:pPr marL="742950" marR="0" lvl="1" indent="-285750" algn="l" rtl="0">
              <a:lnSpc>
                <a:spcPct val="90000"/>
              </a:lnSpc>
              <a:spcBef>
                <a:spcPts val="1000"/>
              </a:spcBef>
              <a:spcAft>
                <a:spcPts val="0"/>
              </a:spcAft>
              <a:buClr>
                <a:schemeClr val="accent1"/>
              </a:buClr>
              <a:buSzPts val="1600"/>
              <a:buFont typeface="Noto Sans Symbols"/>
              <a:buChar char="•"/>
            </a:pPr>
            <a:r>
              <a:rPr lang="tr-TR" sz="1600" b="1" i="0" u="none" strike="noStrike" cap="none" dirty="0">
                <a:solidFill>
                  <a:srgbClr val="FF0000"/>
                </a:solidFill>
                <a:latin typeface="Century Gothic"/>
                <a:ea typeface="Century Gothic"/>
                <a:cs typeface="Century Gothic"/>
                <a:sym typeface="Century Gothic"/>
              </a:rPr>
              <a:t>Bakım ve hata giderme </a:t>
            </a:r>
            <a:r>
              <a:rPr lang="tr-TR" sz="1600" b="0" i="0" u="none" strike="noStrike" cap="none" dirty="0">
                <a:solidFill>
                  <a:srgbClr val="3F3F3F"/>
                </a:solidFill>
                <a:latin typeface="Century Gothic"/>
                <a:ea typeface="Century Gothic"/>
                <a:cs typeface="Century Gothic"/>
                <a:sym typeface="Century Gothic"/>
              </a:rPr>
              <a:t>(Corrective Maintenance)</a:t>
            </a:r>
            <a:endParaRPr sz="16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7"/>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rPr>
              <a:t>Satın alma vs. Programlama	</a:t>
            </a:r>
            <a:endParaRPr sz="3600">
              <a:solidFill>
                <a:srgbClr val="168DBA"/>
              </a:solidFill>
            </a:endParaRPr>
          </a:p>
        </p:txBody>
      </p:sp>
      <p:sp>
        <p:nvSpPr>
          <p:cNvPr id="377" name="Google Shape;377;p47"/>
          <p:cNvSpPr txBox="1"/>
          <p:nvPr/>
        </p:nvSpPr>
        <p:spPr>
          <a:xfrm>
            <a:off x="5827060" y="2133600"/>
            <a:ext cx="5677500" cy="4159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ts val="1631"/>
              <a:buFont typeface="Noto Sans Symbols"/>
              <a:buChar char="●"/>
            </a:pPr>
            <a:r>
              <a:rPr lang="tr-TR" sz="1665">
                <a:solidFill>
                  <a:srgbClr val="3F3F3F"/>
                </a:solidFill>
              </a:rPr>
              <a:t>Proje parçalarının tamamının aynı grup tarafından eksiksiz </a:t>
            </a:r>
            <a:r>
              <a:rPr lang="tr-TR" sz="1665" b="1" i="1" u="sng">
                <a:solidFill>
                  <a:srgbClr val="FF0000"/>
                </a:solidFill>
              </a:rPr>
              <a:t>kodlanması</a:t>
            </a:r>
            <a:r>
              <a:rPr lang="tr-TR" sz="1665">
                <a:solidFill>
                  <a:srgbClr val="3F3F3F"/>
                </a:solidFill>
              </a:rPr>
              <a:t>, bazı projeler için </a:t>
            </a:r>
            <a:r>
              <a:rPr lang="tr-TR" sz="1665" b="1" i="1" u="sng">
                <a:solidFill>
                  <a:srgbClr val="FF0000"/>
                </a:solidFill>
              </a:rPr>
              <a:t>pahalı </a:t>
            </a:r>
            <a:r>
              <a:rPr lang="tr-TR" sz="1665">
                <a:solidFill>
                  <a:srgbClr val="3F3F3F"/>
                </a:solidFill>
              </a:rPr>
              <a:t>olabilir.</a:t>
            </a:r>
            <a:endParaRPr sz="1800">
              <a:solidFill>
                <a:srgbClr val="3F3F3F"/>
              </a:solidFill>
            </a:endParaRPr>
          </a:p>
          <a:p>
            <a:pPr marL="342900" lvl="0" indent="-342900" algn="l" rtl="0">
              <a:lnSpc>
                <a:spcPct val="90000"/>
              </a:lnSpc>
              <a:spcBef>
                <a:spcPts val="1000"/>
              </a:spcBef>
              <a:spcAft>
                <a:spcPts val="0"/>
              </a:spcAft>
              <a:buNone/>
            </a:pPr>
            <a:endParaRPr sz="1665">
              <a:solidFill>
                <a:srgbClr val="3F3F3F"/>
              </a:solidFill>
            </a:endParaRPr>
          </a:p>
          <a:p>
            <a:pPr marL="342900" lvl="0" indent="-342900" algn="l" rtl="0">
              <a:lnSpc>
                <a:spcPct val="90000"/>
              </a:lnSpc>
              <a:spcBef>
                <a:spcPts val="1000"/>
              </a:spcBef>
              <a:spcAft>
                <a:spcPts val="0"/>
              </a:spcAft>
              <a:buClr>
                <a:srgbClr val="595959"/>
              </a:buClr>
              <a:buSzPts val="1631"/>
              <a:buFont typeface="Noto Sans Symbols"/>
              <a:buChar char="●"/>
            </a:pPr>
            <a:r>
              <a:rPr lang="tr-TR" sz="1665">
                <a:solidFill>
                  <a:srgbClr val="3F3F3F"/>
                </a:solidFill>
              </a:rPr>
              <a:t>Bir çok başarılı proje </a:t>
            </a:r>
            <a:r>
              <a:rPr lang="tr-TR" sz="1665" b="1" i="1" u="sng">
                <a:solidFill>
                  <a:srgbClr val="FF0000"/>
                </a:solidFill>
              </a:rPr>
              <a:t>açık ve  ücretsiz kaynak kodlu </a:t>
            </a:r>
            <a:r>
              <a:rPr lang="tr-TR" sz="1665">
                <a:solidFill>
                  <a:srgbClr val="3F3F3F"/>
                </a:solidFill>
              </a:rPr>
              <a:t>projelerden türemiştir. </a:t>
            </a:r>
            <a:endParaRPr sz="1800">
              <a:solidFill>
                <a:srgbClr val="3F3F3F"/>
              </a:solidFill>
            </a:endParaRPr>
          </a:p>
          <a:p>
            <a:pPr marL="342900" lvl="0" indent="-342900" algn="l" rtl="0">
              <a:lnSpc>
                <a:spcPct val="90000"/>
              </a:lnSpc>
              <a:spcBef>
                <a:spcPts val="1000"/>
              </a:spcBef>
              <a:spcAft>
                <a:spcPts val="0"/>
              </a:spcAft>
              <a:buNone/>
            </a:pPr>
            <a:endParaRPr sz="1665">
              <a:solidFill>
                <a:srgbClr val="3F3F3F"/>
              </a:solidFill>
            </a:endParaRPr>
          </a:p>
          <a:p>
            <a:pPr marL="342900" lvl="0" indent="-342900" algn="l" rtl="0">
              <a:lnSpc>
                <a:spcPct val="90000"/>
              </a:lnSpc>
              <a:spcBef>
                <a:spcPts val="1000"/>
              </a:spcBef>
              <a:spcAft>
                <a:spcPts val="0"/>
              </a:spcAft>
              <a:buClr>
                <a:srgbClr val="595959"/>
              </a:buClr>
              <a:buSzPts val="1631"/>
              <a:buFont typeface="Noto Sans Symbols"/>
              <a:buChar char="●"/>
            </a:pPr>
            <a:r>
              <a:rPr lang="tr-TR" sz="1665">
                <a:solidFill>
                  <a:srgbClr val="3F3F3F"/>
                </a:solidFill>
              </a:rPr>
              <a:t>Bu yüzden projenin parçalarını mimaride </a:t>
            </a:r>
            <a:r>
              <a:rPr lang="tr-TR" sz="1665" b="1" i="1" u="sng">
                <a:solidFill>
                  <a:srgbClr val="FF0000"/>
                </a:solidFill>
              </a:rPr>
              <a:t>satın alınacak ve kodlanacak olmak üzere </a:t>
            </a:r>
            <a:r>
              <a:rPr lang="tr-TR" sz="1665">
                <a:solidFill>
                  <a:srgbClr val="3F3F3F"/>
                </a:solidFill>
              </a:rPr>
              <a:t>ayırmak da mimari dizaynın bir parçası olmalıdır.</a:t>
            </a:r>
            <a:endParaRPr sz="1800">
              <a:solidFill>
                <a:srgbClr val="3F3F3F"/>
              </a:solidFill>
            </a:endParaRPr>
          </a:p>
          <a:p>
            <a:pPr marL="342900" lvl="0" indent="-342900" algn="l" rtl="0">
              <a:lnSpc>
                <a:spcPct val="90000"/>
              </a:lnSpc>
              <a:spcBef>
                <a:spcPts val="1000"/>
              </a:spcBef>
              <a:spcAft>
                <a:spcPts val="0"/>
              </a:spcAft>
              <a:buNone/>
            </a:pPr>
            <a:endParaRPr sz="1665">
              <a:solidFill>
                <a:srgbClr val="3F3F3F"/>
              </a:solidFill>
            </a:endParaRPr>
          </a:p>
          <a:p>
            <a:pPr marL="342900" lvl="0" indent="-342900" algn="l" rtl="0">
              <a:lnSpc>
                <a:spcPct val="90000"/>
              </a:lnSpc>
              <a:spcBef>
                <a:spcPts val="1000"/>
              </a:spcBef>
              <a:spcAft>
                <a:spcPts val="0"/>
              </a:spcAft>
              <a:buClr>
                <a:srgbClr val="595959"/>
              </a:buClr>
              <a:buSzPts val="1631"/>
              <a:buFont typeface="Noto Sans Symbols"/>
              <a:buChar char="●"/>
            </a:pPr>
            <a:r>
              <a:rPr lang="tr-TR" sz="1665">
                <a:solidFill>
                  <a:srgbClr val="3F3F3F"/>
                </a:solidFill>
              </a:rPr>
              <a:t>Eğer proje </a:t>
            </a:r>
            <a:r>
              <a:rPr lang="tr-TR" sz="1665" b="1" i="1" u="sng">
                <a:solidFill>
                  <a:srgbClr val="FF0000"/>
                </a:solidFill>
              </a:rPr>
              <a:t>hazır komponentleri kullanıyorsa</a:t>
            </a:r>
            <a:r>
              <a:rPr lang="tr-TR" sz="1665">
                <a:solidFill>
                  <a:srgbClr val="3F3F3F"/>
                </a:solidFill>
              </a:rPr>
              <a:t>, bu komponentlerin </a:t>
            </a:r>
            <a:r>
              <a:rPr lang="tr-TR" sz="1665" b="1" i="1" u="sng">
                <a:solidFill>
                  <a:srgbClr val="FF0000"/>
                </a:solidFill>
              </a:rPr>
              <a:t>API ve arayüzleri mimari dizayna dahil </a:t>
            </a:r>
            <a:r>
              <a:rPr lang="tr-TR" sz="1665">
                <a:solidFill>
                  <a:srgbClr val="3F3F3F"/>
                </a:solidFill>
              </a:rPr>
              <a:t>edilmelidir.</a:t>
            </a:r>
            <a:endParaRPr sz="1800">
              <a:solidFill>
                <a:srgbClr val="3F3F3F"/>
              </a:solidFill>
            </a:endParaRPr>
          </a:p>
          <a:p>
            <a:pPr marL="342900" lvl="0" indent="-342900" algn="l" rtl="0">
              <a:lnSpc>
                <a:spcPct val="90000"/>
              </a:lnSpc>
              <a:spcBef>
                <a:spcPts val="1000"/>
              </a:spcBef>
              <a:spcAft>
                <a:spcPts val="0"/>
              </a:spcAft>
              <a:buNone/>
            </a:pPr>
            <a:endParaRPr sz="1665">
              <a:solidFill>
                <a:srgbClr val="3F3F3F"/>
              </a:solidFill>
            </a:endParaRPr>
          </a:p>
        </p:txBody>
      </p:sp>
      <p:pic>
        <p:nvPicPr>
          <p:cNvPr id="378" name="Google Shape;378;p47" descr="https://ppnglivestorage.blob.core.windows.net/data/AttorneyLogos/build_vs_buy4.jpg"/>
          <p:cNvPicPr preferRelativeResize="0"/>
          <p:nvPr/>
        </p:nvPicPr>
        <p:blipFill rotWithShape="1">
          <a:blip r:embed="rId3">
            <a:alphaModFix/>
          </a:blip>
          <a:srcRect/>
          <a:stretch/>
        </p:blipFill>
        <p:spPr>
          <a:xfrm>
            <a:off x="1500279" y="2133600"/>
            <a:ext cx="3996964" cy="30961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a:solidFill>
                  <a:srgbClr val="168DBA"/>
                </a:solidFill>
              </a:rPr>
              <a:t>Tekrar Kullanma ve Mimari (kod) değiştirme Stratejisi</a:t>
            </a:r>
            <a:endParaRPr sz="3600">
              <a:solidFill>
                <a:srgbClr val="168DBA"/>
              </a:solidFill>
            </a:endParaRPr>
          </a:p>
        </p:txBody>
      </p:sp>
      <p:sp>
        <p:nvSpPr>
          <p:cNvPr id="385" name="Google Shape;385;p48"/>
          <p:cNvSpPr txBox="1"/>
          <p:nvPr/>
        </p:nvSpPr>
        <p:spPr>
          <a:xfrm>
            <a:off x="4984376" y="2133600"/>
            <a:ext cx="6520200" cy="4267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ts val="1800"/>
              <a:buFont typeface="Noto Sans Symbols"/>
              <a:buChar char="●"/>
            </a:pPr>
            <a:r>
              <a:rPr lang="tr-TR" sz="1800">
                <a:solidFill>
                  <a:srgbClr val="3F3F3F"/>
                </a:solidFill>
              </a:rPr>
              <a:t>Eğer projede </a:t>
            </a:r>
            <a:r>
              <a:rPr lang="tr-TR" sz="1800" b="1" i="1" u="sng">
                <a:solidFill>
                  <a:srgbClr val="FF0000"/>
                </a:solidFill>
              </a:rPr>
              <a:t>daha önce yazılmış</a:t>
            </a:r>
            <a:r>
              <a:rPr lang="tr-TR" sz="1800">
                <a:solidFill>
                  <a:srgbClr val="3F3F3F"/>
                </a:solidFill>
              </a:rPr>
              <a:t> kodlar kullanılacaksa, bu kodların </a:t>
            </a:r>
            <a:r>
              <a:rPr lang="tr-TR" sz="1800" b="1" i="1" u="sng">
                <a:solidFill>
                  <a:srgbClr val="FF0000"/>
                </a:solidFill>
              </a:rPr>
              <a:t>yeni projede nasıl kullanılacağı </a:t>
            </a:r>
            <a:r>
              <a:rPr lang="tr-TR" sz="1800">
                <a:solidFill>
                  <a:srgbClr val="3F3F3F"/>
                </a:solidFill>
              </a:rPr>
              <a:t>mimari dizaynda belirtilmelidir.</a:t>
            </a:r>
            <a:endParaRPr sz="1800">
              <a:solidFill>
                <a:srgbClr val="3F3F3F"/>
              </a:solidFill>
            </a:endParaRPr>
          </a:p>
          <a:p>
            <a:pPr marL="342900" lvl="0" indent="-342900" algn="l" rtl="0">
              <a:lnSpc>
                <a:spcPct val="90000"/>
              </a:lnSpc>
              <a:spcBef>
                <a:spcPts val="1000"/>
              </a:spcBef>
              <a:spcAft>
                <a:spcPts val="0"/>
              </a:spcAft>
              <a:buNone/>
            </a:pPr>
            <a:endParaRPr sz="1800">
              <a:solidFill>
                <a:srgbClr val="3F3F3F"/>
              </a:solidFill>
            </a:endParaRPr>
          </a:p>
          <a:p>
            <a:pPr marL="342900" lvl="0" indent="-342900" algn="l" rtl="0">
              <a:lnSpc>
                <a:spcPct val="90000"/>
              </a:lnSpc>
              <a:spcBef>
                <a:spcPts val="1000"/>
              </a:spcBef>
              <a:spcAft>
                <a:spcPts val="0"/>
              </a:spcAft>
              <a:buClr>
                <a:srgbClr val="595959"/>
              </a:buClr>
              <a:buSzPts val="1800"/>
              <a:buFont typeface="Noto Sans Symbols"/>
              <a:buChar char="●"/>
            </a:pPr>
            <a:r>
              <a:rPr lang="tr-TR" sz="1800">
                <a:solidFill>
                  <a:srgbClr val="3F3F3F"/>
                </a:solidFill>
              </a:rPr>
              <a:t>Daha önce belirttiğimiz gibi </a:t>
            </a:r>
            <a:r>
              <a:rPr lang="tr-TR" sz="1800" b="1" i="1" u="sng">
                <a:solidFill>
                  <a:srgbClr val="FF0000"/>
                </a:solidFill>
              </a:rPr>
              <a:t>gereksinimler ve mimari dizayn</a:t>
            </a:r>
            <a:r>
              <a:rPr lang="tr-TR" sz="1800">
                <a:solidFill>
                  <a:srgbClr val="3F3F3F"/>
                </a:solidFill>
              </a:rPr>
              <a:t> proje sırasında değişecektir.</a:t>
            </a:r>
            <a:endParaRPr sz="18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a:solidFill>
                  <a:srgbClr val="3F3F3F"/>
                </a:solidFill>
              </a:rPr>
              <a:t>Bu durumda bir </a:t>
            </a:r>
            <a:r>
              <a:rPr lang="tr-TR" sz="1600" b="1" i="1" u="sng">
                <a:solidFill>
                  <a:srgbClr val="FF0000"/>
                </a:solidFill>
              </a:rPr>
              <a:t>değiştirme stratejisi</a:t>
            </a:r>
            <a:r>
              <a:rPr lang="tr-TR" sz="1600">
                <a:solidFill>
                  <a:srgbClr val="3F3F3F"/>
                </a:solidFill>
              </a:rPr>
              <a:t> belirlenmelidir.</a:t>
            </a:r>
            <a:endParaRPr sz="1600">
              <a:solidFill>
                <a:srgbClr val="3F3F3F"/>
              </a:solidFill>
            </a:endParaRPr>
          </a:p>
          <a:p>
            <a:pPr marL="742950" lvl="1" indent="-285750" algn="l" rtl="0">
              <a:lnSpc>
                <a:spcPct val="90000"/>
              </a:lnSpc>
              <a:spcBef>
                <a:spcPts val="1000"/>
              </a:spcBef>
              <a:spcAft>
                <a:spcPts val="0"/>
              </a:spcAft>
              <a:buNone/>
            </a:pPr>
            <a:endParaRPr sz="16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a:solidFill>
                  <a:srgbClr val="3F3F3F"/>
                </a:solidFill>
              </a:rPr>
              <a:t>Ayrıca mimari olabildiğince</a:t>
            </a:r>
            <a:r>
              <a:rPr lang="tr-TR" sz="1600" b="1" i="1" u="sng">
                <a:solidFill>
                  <a:srgbClr val="FF0000"/>
                </a:solidFill>
              </a:rPr>
              <a:t> esnek</a:t>
            </a:r>
            <a:r>
              <a:rPr lang="tr-TR" sz="1600">
                <a:solidFill>
                  <a:srgbClr val="3F3F3F"/>
                </a:solidFill>
              </a:rPr>
              <a:t> yapılarak değişikliklerin projeye olan etkisi azaltılmalıdır.</a:t>
            </a:r>
            <a:endParaRPr sz="1600">
              <a:solidFill>
                <a:srgbClr val="3F3F3F"/>
              </a:solidFill>
            </a:endParaRPr>
          </a:p>
          <a:p>
            <a:pPr marL="742950" lvl="1" indent="-285750" algn="l" rtl="0">
              <a:lnSpc>
                <a:spcPct val="90000"/>
              </a:lnSpc>
              <a:spcBef>
                <a:spcPts val="1000"/>
              </a:spcBef>
              <a:spcAft>
                <a:spcPts val="0"/>
              </a:spcAft>
              <a:buNone/>
            </a:pPr>
            <a:endParaRPr sz="1600">
              <a:solidFill>
                <a:srgbClr val="3F3F3F"/>
              </a:solidFill>
            </a:endParaRPr>
          </a:p>
          <a:p>
            <a:pPr marL="742950" lvl="1" indent="-285750" algn="l" rtl="0">
              <a:lnSpc>
                <a:spcPct val="90000"/>
              </a:lnSpc>
              <a:spcBef>
                <a:spcPts val="1000"/>
              </a:spcBef>
              <a:spcAft>
                <a:spcPts val="0"/>
              </a:spcAft>
              <a:buClr>
                <a:srgbClr val="595959"/>
              </a:buClr>
              <a:buSzPts val="1600"/>
              <a:buFont typeface="Noto Sans Symbols"/>
              <a:buChar char="●"/>
            </a:pPr>
            <a:r>
              <a:rPr lang="tr-TR" sz="1600">
                <a:solidFill>
                  <a:srgbClr val="3F3F3F"/>
                </a:solidFill>
              </a:rPr>
              <a:t>Mimari dizaynı yapan grup, </a:t>
            </a:r>
            <a:r>
              <a:rPr lang="tr-TR" sz="1600" b="1" i="1" u="sng">
                <a:solidFill>
                  <a:srgbClr val="FF0000"/>
                </a:solidFill>
              </a:rPr>
              <a:t>olası değişiklikleri  </a:t>
            </a:r>
            <a:r>
              <a:rPr lang="tr-TR" sz="1600"/>
              <a:t>listelemeli</a:t>
            </a:r>
            <a:r>
              <a:rPr lang="tr-TR" sz="1600">
                <a:solidFill>
                  <a:srgbClr val="3F3F3F"/>
                </a:solidFill>
              </a:rPr>
              <a:t>, ve </a:t>
            </a:r>
            <a:r>
              <a:rPr lang="tr-TR" sz="1600" b="1" i="1" u="sng">
                <a:solidFill>
                  <a:srgbClr val="FF0000"/>
                </a:solidFill>
              </a:rPr>
              <a:t>nasıl gerçekleşeceklerini ve sisteme etkilerini</a:t>
            </a:r>
            <a:r>
              <a:rPr lang="tr-TR" sz="1600">
                <a:solidFill>
                  <a:srgbClr val="3F3F3F"/>
                </a:solidFill>
              </a:rPr>
              <a:t> sıralamalıdır.</a:t>
            </a:r>
            <a:endParaRPr sz="1600">
              <a:solidFill>
                <a:srgbClr val="3F3F3F"/>
              </a:solidFill>
            </a:endParaRPr>
          </a:p>
        </p:txBody>
      </p:sp>
      <p:pic>
        <p:nvPicPr>
          <p:cNvPr id="386" name="Google Shape;386;p48" descr="Image result for recycle"/>
          <p:cNvPicPr preferRelativeResize="0"/>
          <p:nvPr/>
        </p:nvPicPr>
        <p:blipFill rotWithShape="1">
          <a:blip r:embed="rId3">
            <a:alphaModFix/>
          </a:blip>
          <a:srcRect/>
          <a:stretch/>
        </p:blipFill>
        <p:spPr>
          <a:xfrm>
            <a:off x="1094216" y="2724816"/>
            <a:ext cx="3462304" cy="25929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2589212" y="2058750"/>
            <a:ext cx="8915400" cy="146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a:t>UML tabanlı Para Oyunu Tasarımı</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TR">
                <a:latin typeface="Arial"/>
                <a:ea typeface="Arial"/>
                <a:cs typeface="Arial"/>
                <a:sym typeface="Arial"/>
              </a:rPr>
              <a:t>UML Use Case I </a:t>
            </a:r>
            <a:endParaRPr>
              <a:latin typeface="Arial"/>
              <a:ea typeface="Arial"/>
              <a:cs typeface="Arial"/>
              <a:sym typeface="Arial"/>
            </a:endParaRPr>
          </a:p>
          <a:p>
            <a:pPr marL="0" lvl="0" indent="0" algn="l" rtl="0">
              <a:spcBef>
                <a:spcPts val="0"/>
              </a:spcBef>
              <a:spcAft>
                <a:spcPts val="0"/>
              </a:spcAft>
              <a:buNone/>
            </a:pPr>
            <a:endParaRPr/>
          </a:p>
        </p:txBody>
      </p:sp>
      <p:sp>
        <p:nvSpPr>
          <p:cNvPr id="399" name="Google Shape;399;p50"/>
          <p:cNvSpPr txBox="1"/>
          <p:nvPr/>
        </p:nvSpPr>
        <p:spPr>
          <a:xfrm>
            <a:off x="1904350" y="1269350"/>
            <a:ext cx="5445600" cy="5244300"/>
          </a:xfrm>
          <a:prstGeom prst="rect">
            <a:avLst/>
          </a:prstGeom>
          <a:noFill/>
          <a:ln>
            <a:noFill/>
          </a:ln>
        </p:spPr>
        <p:txBody>
          <a:bodyPr spcFirstLastPara="1" wrap="square" lIns="121900" tIns="121900" rIns="121900" bIns="121900" anchor="t" anchorCtr="0">
            <a:noAutofit/>
          </a:bodyPr>
          <a:lstStyle/>
          <a:p>
            <a:pPr marL="342900" lvl="0" indent="-114300" algn="l" rtl="0">
              <a:spcBef>
                <a:spcPts val="1000"/>
              </a:spcBef>
              <a:spcAft>
                <a:spcPts val="0"/>
              </a:spcAft>
              <a:buNone/>
            </a:pPr>
            <a:r>
              <a:rPr lang="tr-TR" sz="1800">
                <a:solidFill>
                  <a:srgbClr val="3F3F3F"/>
                </a:solidFill>
              </a:rPr>
              <a:t>Coin Flip,</a:t>
            </a:r>
            <a:endParaRPr sz="1800">
              <a:solidFill>
                <a:srgbClr val="3F3F3F"/>
              </a:solidFill>
            </a:endParaRPr>
          </a:p>
          <a:p>
            <a:pPr marL="342900" lvl="0" indent="-114300" algn="l" rtl="0">
              <a:spcBef>
                <a:spcPts val="1000"/>
              </a:spcBef>
              <a:spcAft>
                <a:spcPts val="0"/>
              </a:spcAft>
              <a:buNone/>
            </a:pPr>
            <a:r>
              <a:rPr lang="tr-TR" sz="1800">
                <a:solidFill>
                  <a:srgbClr val="3F3F3F"/>
                </a:solidFill>
              </a:rPr>
              <a:t>Use Case ifadesi</a:t>
            </a:r>
            <a:endParaRPr sz="1800">
              <a:solidFill>
                <a:srgbClr val="3F3F3F"/>
              </a:solidFill>
            </a:endParaRPr>
          </a:p>
          <a:p>
            <a:pPr marL="457200" lvl="0" indent="-342900" algn="l" rtl="0">
              <a:spcBef>
                <a:spcPts val="1000"/>
              </a:spcBef>
              <a:spcAft>
                <a:spcPts val="0"/>
              </a:spcAft>
              <a:buClr>
                <a:srgbClr val="0B6374"/>
              </a:buClr>
              <a:buSzPts val="1800"/>
              <a:buFont typeface="Arial"/>
              <a:buAutoNum type="arabicParenR"/>
            </a:pPr>
            <a:r>
              <a:rPr lang="tr-TR" sz="1800">
                <a:solidFill>
                  <a:srgbClr val="3F3F3F"/>
                </a:solidFill>
              </a:rPr>
              <a:t>Random seçilen bir oyuncu yazı ya da tura olmak üzere bir seçim yapar. Diğer oyuncu ise otomatik olarak diğer seçimi alır. Para atılır. Kazanan oyuncu ilan edilir.</a:t>
            </a:r>
            <a:endParaRPr sz="1800">
              <a:solidFill>
                <a:srgbClr val="3F3F3F"/>
              </a:solidFill>
            </a:endParaRPr>
          </a:p>
          <a:p>
            <a:pPr marL="0" lvl="0" indent="0" algn="l" rtl="0">
              <a:spcBef>
                <a:spcPts val="1000"/>
              </a:spcBef>
              <a:spcAft>
                <a:spcPts val="0"/>
              </a:spcAft>
              <a:buNone/>
            </a:pPr>
            <a:r>
              <a:rPr lang="tr-TR" sz="1800">
                <a:solidFill>
                  <a:srgbClr val="3F3F3F"/>
                </a:solidFill>
              </a:rPr>
              <a:t>    Tetikleyiciler</a:t>
            </a:r>
            <a:endParaRPr sz="1800">
              <a:solidFill>
                <a:srgbClr val="3F3F3F"/>
              </a:solidFill>
            </a:endParaRPr>
          </a:p>
          <a:p>
            <a:pPr marL="457200" lvl="0" indent="-342900" algn="l" rtl="0">
              <a:spcBef>
                <a:spcPts val="1000"/>
              </a:spcBef>
              <a:spcAft>
                <a:spcPts val="0"/>
              </a:spcAft>
              <a:buClr>
                <a:srgbClr val="0B6374"/>
              </a:buClr>
              <a:buSzPts val="1800"/>
              <a:buFont typeface="Arial"/>
              <a:buAutoNum type="arabicParenR"/>
            </a:pPr>
            <a:r>
              <a:rPr lang="tr-TR" sz="1800">
                <a:solidFill>
                  <a:srgbClr val="3F3F3F"/>
                </a:solidFill>
              </a:rPr>
              <a:t>Random seçilen bir oyuncu bir yazı/tura tahmini yapar.</a:t>
            </a:r>
            <a:endParaRPr sz="1800">
              <a:solidFill>
                <a:srgbClr val="3F3F3F"/>
              </a:solidFill>
            </a:endParaRPr>
          </a:p>
          <a:p>
            <a:pPr marL="0" lvl="0" indent="0" algn="l" rtl="0">
              <a:spcBef>
                <a:spcPts val="1000"/>
              </a:spcBef>
              <a:spcAft>
                <a:spcPts val="0"/>
              </a:spcAft>
              <a:buNone/>
            </a:pPr>
            <a:r>
              <a:rPr lang="tr-TR" sz="1800">
                <a:solidFill>
                  <a:srgbClr val="3F3F3F"/>
                </a:solidFill>
              </a:rPr>
              <a:t>     Aktörler</a:t>
            </a:r>
            <a:endParaRPr sz="1800">
              <a:solidFill>
                <a:srgbClr val="3F3F3F"/>
              </a:solidFill>
            </a:endParaRPr>
          </a:p>
          <a:p>
            <a:pPr marL="457200" lvl="0" indent="-342900" algn="l" rtl="0">
              <a:spcBef>
                <a:spcPts val="1000"/>
              </a:spcBef>
              <a:spcAft>
                <a:spcPts val="0"/>
              </a:spcAft>
              <a:buClr>
                <a:srgbClr val="0B6374"/>
              </a:buClr>
              <a:buSzPts val="1800"/>
              <a:buFont typeface="Arial"/>
              <a:buAutoNum type="arabicParenR"/>
            </a:pPr>
            <a:r>
              <a:rPr lang="tr-TR" sz="1800">
                <a:solidFill>
                  <a:srgbClr val="3F3F3F"/>
                </a:solidFill>
              </a:rPr>
              <a:t>Tahmin eden oyuncu</a:t>
            </a:r>
            <a:endParaRPr sz="1800">
              <a:solidFill>
                <a:srgbClr val="3F3F3F"/>
              </a:solidFill>
            </a:endParaRPr>
          </a:p>
          <a:p>
            <a:pPr marL="457200" lvl="0" indent="-342900" algn="l" rtl="0">
              <a:spcBef>
                <a:spcPts val="0"/>
              </a:spcBef>
              <a:spcAft>
                <a:spcPts val="0"/>
              </a:spcAft>
              <a:buClr>
                <a:srgbClr val="0B6374"/>
              </a:buClr>
              <a:buSzPts val="1800"/>
              <a:buFont typeface="Arial"/>
              <a:buAutoNum type="arabicParenR"/>
            </a:pPr>
            <a:r>
              <a:rPr lang="tr-TR" sz="1800">
                <a:solidFill>
                  <a:srgbClr val="3F3F3F"/>
                </a:solidFill>
              </a:rPr>
              <a:t>Diğer oyuncu</a:t>
            </a:r>
            <a:endParaRPr sz="1800">
              <a:solidFill>
                <a:srgbClr val="3F3F3F"/>
              </a:solidFill>
            </a:endParaRPr>
          </a:p>
          <a:p>
            <a:pPr marL="457200" lvl="0" indent="-342900" algn="l" rtl="0">
              <a:spcBef>
                <a:spcPts val="0"/>
              </a:spcBef>
              <a:spcAft>
                <a:spcPts val="0"/>
              </a:spcAft>
              <a:buClr>
                <a:srgbClr val="0B6374"/>
              </a:buClr>
              <a:buSzPts val="1800"/>
              <a:buFont typeface="Arial"/>
              <a:buAutoNum type="arabicParenR"/>
            </a:pPr>
            <a:r>
              <a:rPr lang="tr-TR" sz="1800">
                <a:solidFill>
                  <a:srgbClr val="3F3F3F"/>
                </a:solidFill>
              </a:rPr>
              <a:t>Para</a:t>
            </a:r>
            <a:endParaRPr sz="1800">
              <a:solidFill>
                <a:srgbClr val="3F3F3F"/>
              </a:solidFill>
            </a:endParaRPr>
          </a:p>
          <a:p>
            <a:pPr marL="457200" lvl="0" indent="-342900" algn="l" rtl="0">
              <a:spcBef>
                <a:spcPts val="0"/>
              </a:spcBef>
              <a:spcAft>
                <a:spcPts val="0"/>
              </a:spcAft>
              <a:buClr>
                <a:srgbClr val="0B6374"/>
              </a:buClr>
              <a:buSzPts val="1800"/>
              <a:buFont typeface="Arial"/>
              <a:buAutoNum type="arabicParenR"/>
            </a:pPr>
            <a:r>
              <a:rPr lang="tr-TR" sz="1800">
                <a:solidFill>
                  <a:srgbClr val="3F3F3F"/>
                </a:solidFill>
              </a:rPr>
              <a:t>Oyun</a:t>
            </a:r>
            <a:endParaRPr sz="1800">
              <a:solidFill>
                <a:srgbClr val="3F3F3F"/>
              </a:solidFill>
            </a:endParaRPr>
          </a:p>
          <a:p>
            <a:pPr marL="0" lvl="0" indent="0" algn="l" rtl="0">
              <a:spcBef>
                <a:spcPts val="1000"/>
              </a:spcBef>
              <a:spcAft>
                <a:spcPts val="0"/>
              </a:spcAft>
              <a:buNone/>
            </a:pPr>
            <a:r>
              <a:rPr lang="tr-TR" sz="1800">
                <a:solidFill>
                  <a:srgbClr val="3F3F3F"/>
                </a:solidFill>
              </a:rPr>
              <a:t> </a:t>
            </a:r>
            <a:endParaRPr sz="1800">
              <a:solidFill>
                <a:srgbClr val="3F3F3F"/>
              </a:solidFill>
            </a:endParaRPr>
          </a:p>
          <a:p>
            <a:pPr marL="342900" lvl="0" indent="-114300" algn="l" rtl="0">
              <a:spcBef>
                <a:spcPts val="1000"/>
              </a:spcBef>
              <a:spcAft>
                <a:spcPts val="0"/>
              </a:spcAft>
              <a:buNone/>
            </a:pPr>
            <a:endParaRPr sz="1800">
              <a:solidFill>
                <a:srgbClr val="3F3F3F"/>
              </a:solidFill>
            </a:endParaRPr>
          </a:p>
        </p:txBody>
      </p:sp>
      <p:sp>
        <p:nvSpPr>
          <p:cNvPr id="400" name="Google Shape;400;p50"/>
          <p:cNvSpPr txBox="1"/>
          <p:nvPr/>
        </p:nvSpPr>
        <p:spPr>
          <a:xfrm>
            <a:off x="7458650" y="1285300"/>
            <a:ext cx="4725900" cy="52284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tr-TR" sz="1800">
                <a:solidFill>
                  <a:srgbClr val="3F3F3F"/>
                </a:solidFill>
              </a:rPr>
              <a:t>  Ön Koşullar</a:t>
            </a:r>
            <a:endParaRPr sz="1800">
              <a:solidFill>
                <a:srgbClr val="3F3F3F"/>
              </a:solidFill>
            </a:endParaRPr>
          </a:p>
          <a:p>
            <a:pPr marL="457200" lvl="0" indent="-342900" algn="l" rtl="0">
              <a:spcBef>
                <a:spcPts val="1000"/>
              </a:spcBef>
              <a:spcAft>
                <a:spcPts val="0"/>
              </a:spcAft>
              <a:buClr>
                <a:srgbClr val="0B6374"/>
              </a:buClr>
              <a:buSzPts val="1800"/>
              <a:buFont typeface="Arial"/>
              <a:buAutoNum type="arabicParenR"/>
            </a:pPr>
            <a:r>
              <a:rPr lang="tr-TR" sz="1800">
                <a:solidFill>
                  <a:srgbClr val="3F3F3F"/>
                </a:solidFill>
              </a:rPr>
              <a:t>İki oyuncu</a:t>
            </a:r>
            <a:endParaRPr sz="1800">
              <a:solidFill>
                <a:srgbClr val="3F3F3F"/>
              </a:solidFill>
            </a:endParaRPr>
          </a:p>
          <a:p>
            <a:pPr marL="457200" lvl="0" indent="-342900" algn="l" rtl="0">
              <a:spcBef>
                <a:spcPts val="0"/>
              </a:spcBef>
              <a:spcAft>
                <a:spcPts val="0"/>
              </a:spcAft>
              <a:buClr>
                <a:srgbClr val="0B6374"/>
              </a:buClr>
              <a:buSzPts val="1800"/>
              <a:buFont typeface="Arial"/>
              <a:buAutoNum type="arabicParenR"/>
            </a:pPr>
            <a:r>
              <a:rPr lang="tr-TR" sz="1800">
                <a:solidFill>
                  <a:srgbClr val="3F3F3F"/>
                </a:solidFill>
              </a:rPr>
              <a:t>Bir para</a:t>
            </a:r>
            <a:endParaRPr sz="1800">
              <a:solidFill>
                <a:srgbClr val="3F3F3F"/>
              </a:solidFill>
            </a:endParaRPr>
          </a:p>
          <a:p>
            <a:pPr marL="0" lvl="0" indent="0" algn="l" rtl="0">
              <a:spcBef>
                <a:spcPts val="1000"/>
              </a:spcBef>
              <a:spcAft>
                <a:spcPts val="0"/>
              </a:spcAft>
              <a:buNone/>
            </a:pPr>
            <a:r>
              <a:rPr lang="tr-TR" sz="1800">
                <a:solidFill>
                  <a:srgbClr val="3F3F3F"/>
                </a:solidFill>
              </a:rPr>
              <a:t>    Hedefler</a:t>
            </a:r>
            <a:endParaRPr sz="1800">
              <a:solidFill>
                <a:srgbClr val="3F3F3F"/>
              </a:solidFill>
            </a:endParaRPr>
          </a:p>
          <a:p>
            <a:pPr marL="457200" lvl="0" indent="-342900" algn="l" rtl="0">
              <a:spcBef>
                <a:spcPts val="1000"/>
              </a:spcBef>
              <a:spcAft>
                <a:spcPts val="0"/>
              </a:spcAft>
              <a:buClr>
                <a:srgbClr val="0B6374"/>
              </a:buClr>
              <a:buSzPts val="1800"/>
              <a:buFont typeface="Arial"/>
              <a:buAutoNum type="arabicParenR"/>
            </a:pPr>
            <a:r>
              <a:rPr lang="tr-TR" sz="1800">
                <a:solidFill>
                  <a:srgbClr val="3F3F3F"/>
                </a:solidFill>
              </a:rPr>
              <a:t>Bir oyuncu kazanır, diğeri kaybeder</a:t>
            </a:r>
            <a:endParaRPr sz="1800">
              <a:solidFill>
                <a:srgbClr val="3F3F3F"/>
              </a:solidFill>
            </a:endParaRPr>
          </a:p>
          <a:p>
            <a:pPr marL="0" lvl="0" indent="0" algn="l" rtl="0">
              <a:spcBef>
                <a:spcPts val="1000"/>
              </a:spcBef>
              <a:spcAft>
                <a:spcPts val="0"/>
              </a:spcAft>
              <a:buNone/>
            </a:pPr>
            <a:r>
              <a:rPr lang="tr-TR" sz="1800">
                <a:solidFill>
                  <a:srgbClr val="3F3F3F"/>
                </a:solidFill>
              </a:rPr>
              <a:t>   Use-Case’de olup burada olmayanlar</a:t>
            </a:r>
            <a:endParaRPr sz="1800">
              <a:solidFill>
                <a:srgbClr val="3F3F3F"/>
              </a:solidFill>
            </a:endParaRPr>
          </a:p>
          <a:p>
            <a:pPr marL="457200" lvl="0" indent="-342900" algn="l" rtl="0">
              <a:spcBef>
                <a:spcPts val="1000"/>
              </a:spcBef>
              <a:spcAft>
                <a:spcPts val="0"/>
              </a:spcAft>
              <a:buClr>
                <a:srgbClr val="3F3F3F"/>
              </a:buClr>
              <a:buSzPts val="1800"/>
              <a:buAutoNum type="arabicParenR"/>
            </a:pPr>
            <a:r>
              <a:rPr lang="tr-TR" sz="1800">
                <a:solidFill>
                  <a:srgbClr val="3F3F3F"/>
                </a:solidFill>
              </a:rPr>
              <a:t>Calışmazsa ne olur.</a:t>
            </a:r>
            <a:endParaRPr sz="1800">
              <a:solidFill>
                <a:srgbClr val="3F3F3F"/>
              </a:solidFill>
            </a:endParaRPr>
          </a:p>
          <a:p>
            <a:pPr marL="457200" lvl="0" indent="-342900" algn="l" rtl="0">
              <a:spcBef>
                <a:spcPts val="0"/>
              </a:spcBef>
              <a:spcAft>
                <a:spcPts val="0"/>
              </a:spcAft>
              <a:buClr>
                <a:srgbClr val="3F3F3F"/>
              </a:buClr>
              <a:buSzPts val="1800"/>
              <a:buAutoNum type="arabicParenR"/>
            </a:pPr>
            <a:r>
              <a:rPr lang="tr-TR" sz="1800">
                <a:solidFill>
                  <a:srgbClr val="3F3F3F"/>
                </a:solidFill>
              </a:rPr>
              <a:t>Alternatifler nelerdir</a:t>
            </a:r>
            <a:endParaRPr sz="1800">
              <a:solidFill>
                <a:srgbClr val="3F3F3F"/>
              </a:solidFill>
            </a:endParaRPr>
          </a:p>
          <a:p>
            <a:pPr marL="0" lvl="0" indent="0" algn="l" rtl="0">
              <a:spcBef>
                <a:spcPts val="1000"/>
              </a:spcBef>
              <a:spcAft>
                <a:spcPts val="0"/>
              </a:spcAft>
              <a:buNone/>
            </a:pPr>
            <a:endParaRPr sz="1800">
              <a:solidFill>
                <a:srgbClr val="3F3F3F"/>
              </a:solidFill>
            </a:endParaRPr>
          </a:p>
          <a:p>
            <a:pPr marL="0" lvl="0" indent="0" algn="l" rtl="0">
              <a:spcBef>
                <a:spcPts val="1000"/>
              </a:spcBef>
              <a:spcAft>
                <a:spcPts val="0"/>
              </a:spcAft>
              <a:buNone/>
            </a:pPr>
            <a:r>
              <a:rPr lang="tr-TR" sz="1800">
                <a:solidFill>
                  <a:srgbClr val="3F3F3F"/>
                </a:solidFill>
              </a:rPr>
              <a:t>   </a:t>
            </a:r>
            <a:endParaRPr sz="1800">
              <a:solidFill>
                <a:srgbClr val="3F3F3F"/>
              </a:solidFill>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1"/>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TR">
                <a:latin typeface="Arial"/>
                <a:ea typeface="Arial"/>
                <a:cs typeface="Arial"/>
                <a:sym typeface="Arial"/>
              </a:rPr>
              <a:t>UML Use Case II</a:t>
            </a:r>
            <a:endParaRPr>
              <a:latin typeface="Arial"/>
              <a:ea typeface="Arial"/>
              <a:cs typeface="Arial"/>
              <a:sym typeface="Arial"/>
            </a:endParaRPr>
          </a:p>
          <a:p>
            <a:pPr marL="0" lvl="0" indent="0" algn="l" rtl="0">
              <a:spcBef>
                <a:spcPts val="0"/>
              </a:spcBef>
              <a:spcAft>
                <a:spcPts val="0"/>
              </a:spcAft>
              <a:buNone/>
            </a:pPr>
            <a:endParaRPr/>
          </a:p>
        </p:txBody>
      </p:sp>
      <p:sp>
        <p:nvSpPr>
          <p:cNvPr id="407" name="Google Shape;407;p51"/>
          <p:cNvSpPr txBox="1">
            <a:spLocks noGrp="1"/>
          </p:cNvSpPr>
          <p:nvPr>
            <p:ph type="body" idx="1"/>
          </p:nvPr>
        </p:nvSpPr>
        <p:spPr>
          <a:xfrm>
            <a:off x="2589212" y="2133600"/>
            <a:ext cx="8915400" cy="3777600"/>
          </a:xfrm>
          <a:prstGeom prst="rect">
            <a:avLst/>
          </a:prstGeom>
        </p:spPr>
        <p:txBody>
          <a:bodyPr spcFirstLastPara="1" wrap="square" lIns="91425" tIns="91425" rIns="91425" bIns="91425" anchor="t" anchorCtr="0">
            <a:noAutofit/>
          </a:bodyPr>
          <a:lstStyle/>
          <a:p>
            <a:pPr marL="342900" lvl="0" indent="-114300" algn="l" rtl="0">
              <a:spcBef>
                <a:spcPts val="1000"/>
              </a:spcBef>
              <a:spcAft>
                <a:spcPts val="0"/>
              </a:spcAft>
              <a:buClr>
                <a:schemeClr val="dk1"/>
              </a:buClr>
              <a:buSzPts val="1100"/>
              <a:buFont typeface="Arial"/>
              <a:buNone/>
            </a:pPr>
            <a:r>
              <a:rPr lang="tr-TR" b="1">
                <a:latin typeface="Arial"/>
                <a:ea typeface="Arial"/>
                <a:cs typeface="Arial"/>
                <a:sym typeface="Arial"/>
              </a:rPr>
              <a:t>Çalıştırma Adımları </a:t>
            </a:r>
            <a:endParaRPr b="1">
              <a:latin typeface="Arial"/>
              <a:ea typeface="Arial"/>
              <a:cs typeface="Arial"/>
              <a:sym typeface="Arial"/>
            </a:endParaRPr>
          </a:p>
          <a:p>
            <a:pPr marL="457200" lvl="0" indent="-342900" algn="l" rtl="0">
              <a:spcBef>
                <a:spcPts val="1000"/>
              </a:spcBef>
              <a:spcAft>
                <a:spcPts val="0"/>
              </a:spcAft>
              <a:buClr>
                <a:srgbClr val="0B6374"/>
              </a:buClr>
              <a:buSzPts val="1800"/>
              <a:buFont typeface="Arial"/>
              <a:buAutoNum type="arabicParenR"/>
            </a:pPr>
            <a:r>
              <a:rPr lang="tr-TR" b="1">
                <a:latin typeface="Arial"/>
                <a:ea typeface="Arial"/>
                <a:cs typeface="Arial"/>
                <a:sym typeface="Arial"/>
              </a:rPr>
              <a:t>Bir oyuncu tahminini yapmak için oyun tarafından random olarak seçilir</a:t>
            </a:r>
            <a:endParaRPr b="1">
              <a:latin typeface="Arial"/>
              <a:ea typeface="Arial"/>
              <a:cs typeface="Arial"/>
              <a:sym typeface="Arial"/>
            </a:endParaRPr>
          </a:p>
          <a:p>
            <a:pPr marL="457200" lvl="0" indent="-342900" algn="l" rtl="0">
              <a:spcBef>
                <a:spcPts val="0"/>
              </a:spcBef>
              <a:spcAft>
                <a:spcPts val="0"/>
              </a:spcAft>
              <a:buClr>
                <a:srgbClr val="0B6374"/>
              </a:buClr>
              <a:buSzPts val="1800"/>
              <a:buFont typeface="Arial"/>
              <a:buAutoNum type="arabicParenR"/>
            </a:pPr>
            <a:r>
              <a:rPr lang="tr-TR" b="1">
                <a:latin typeface="Arial"/>
                <a:ea typeface="Arial"/>
                <a:cs typeface="Arial"/>
                <a:sym typeface="Arial"/>
              </a:rPr>
              <a:t>Seçilen Oyuncu Tahminini yapar</a:t>
            </a:r>
            <a:endParaRPr b="1">
              <a:latin typeface="Arial"/>
              <a:ea typeface="Arial"/>
              <a:cs typeface="Arial"/>
              <a:sym typeface="Arial"/>
            </a:endParaRPr>
          </a:p>
          <a:p>
            <a:pPr marL="457200" lvl="0" indent="-342900" algn="l" rtl="0">
              <a:spcBef>
                <a:spcPts val="0"/>
              </a:spcBef>
              <a:spcAft>
                <a:spcPts val="0"/>
              </a:spcAft>
              <a:buClr>
                <a:srgbClr val="0B6374"/>
              </a:buClr>
              <a:buSzPts val="1800"/>
              <a:buFont typeface="Arial"/>
              <a:buAutoNum type="arabicParenR"/>
            </a:pPr>
            <a:r>
              <a:rPr lang="tr-TR" b="1">
                <a:latin typeface="Arial"/>
                <a:ea typeface="Arial"/>
                <a:cs typeface="Arial"/>
                <a:sym typeface="Arial"/>
              </a:rPr>
              <a:t>Diğer oyuncuya oyun kalan tahmini gönderir</a:t>
            </a:r>
            <a:endParaRPr b="1">
              <a:latin typeface="Arial"/>
              <a:ea typeface="Arial"/>
              <a:cs typeface="Arial"/>
              <a:sym typeface="Arial"/>
            </a:endParaRPr>
          </a:p>
          <a:p>
            <a:pPr marL="457200" lvl="0" indent="-342900" algn="l" rtl="0">
              <a:spcBef>
                <a:spcPts val="0"/>
              </a:spcBef>
              <a:spcAft>
                <a:spcPts val="0"/>
              </a:spcAft>
              <a:buClr>
                <a:srgbClr val="0B6374"/>
              </a:buClr>
              <a:buSzPts val="1800"/>
              <a:buFont typeface="Arial"/>
              <a:buAutoNum type="arabicParenR"/>
            </a:pPr>
            <a:r>
              <a:rPr lang="tr-TR" b="1">
                <a:latin typeface="Arial"/>
                <a:ea typeface="Arial"/>
                <a:cs typeface="Arial"/>
                <a:sym typeface="Arial"/>
              </a:rPr>
              <a:t>Para atılır ve sonuç oyunculara bildirilir.</a:t>
            </a:r>
            <a:endParaRPr b="1">
              <a:latin typeface="Arial"/>
              <a:ea typeface="Arial"/>
              <a:cs typeface="Arial"/>
              <a:sym typeface="Arial"/>
            </a:endParaRPr>
          </a:p>
          <a:p>
            <a:pPr marL="457200" lvl="0" indent="-342900" algn="l" rtl="0">
              <a:spcBef>
                <a:spcPts val="0"/>
              </a:spcBef>
              <a:spcAft>
                <a:spcPts val="0"/>
              </a:spcAft>
              <a:buClr>
                <a:srgbClr val="0B6374"/>
              </a:buClr>
              <a:buSzPts val="1800"/>
              <a:buFont typeface="Arial"/>
              <a:buAutoNum type="arabicParenR"/>
            </a:pPr>
            <a:r>
              <a:rPr lang="tr-TR" b="1">
                <a:latin typeface="Arial"/>
                <a:ea typeface="Arial"/>
                <a:cs typeface="Arial"/>
                <a:sym typeface="Arial"/>
              </a:rPr>
              <a:t>Tekrar  oynansın mı diye sorulur.</a:t>
            </a:r>
            <a:endParaRPr b="1">
              <a:latin typeface="Arial"/>
              <a:ea typeface="Arial"/>
              <a:cs typeface="Arial"/>
              <a:sym typeface="Arial"/>
            </a:endParaRPr>
          </a:p>
          <a:p>
            <a:pPr marL="342900" lvl="0" indent="-114300" algn="l" rtl="0">
              <a:spcBef>
                <a:spcPts val="1000"/>
              </a:spcBef>
              <a:spcAft>
                <a:spcPts val="0"/>
              </a:spcAft>
              <a:buClr>
                <a:schemeClr val="dk1"/>
              </a:buClr>
              <a:buSzPts val="1100"/>
              <a:buFont typeface="Arial"/>
              <a:buNone/>
            </a:pPr>
            <a:endParaRPr b="1">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2"/>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TR">
                <a:latin typeface="Questrial"/>
                <a:ea typeface="Questrial"/>
                <a:cs typeface="Questrial"/>
                <a:sym typeface="Questrial"/>
              </a:rPr>
              <a:t>UML Nesne Modeli</a:t>
            </a:r>
            <a:endParaRPr>
              <a:latin typeface="Questrial"/>
              <a:ea typeface="Questrial"/>
              <a:cs typeface="Questrial"/>
              <a:sym typeface="Questrial"/>
            </a:endParaRPr>
          </a:p>
          <a:p>
            <a:pPr marL="0" lvl="0" indent="0" algn="l" rtl="0">
              <a:spcBef>
                <a:spcPts val="0"/>
              </a:spcBef>
              <a:spcAft>
                <a:spcPts val="0"/>
              </a:spcAft>
              <a:buNone/>
            </a:pPr>
            <a:endParaRPr/>
          </a:p>
        </p:txBody>
      </p:sp>
      <p:sp>
        <p:nvSpPr>
          <p:cNvPr id="414" name="Google Shape;414;p52"/>
          <p:cNvSpPr/>
          <p:nvPr/>
        </p:nvSpPr>
        <p:spPr>
          <a:xfrm>
            <a:off x="3488700" y="1664800"/>
            <a:ext cx="1534500" cy="1281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2"/>
          <p:cNvSpPr/>
          <p:nvPr/>
        </p:nvSpPr>
        <p:spPr>
          <a:xfrm>
            <a:off x="3564150" y="4103200"/>
            <a:ext cx="1534500" cy="1281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 name="Google Shape;416;p52"/>
          <p:cNvCxnSpPr/>
          <p:nvPr/>
        </p:nvCxnSpPr>
        <p:spPr>
          <a:xfrm rot="10800000" flipH="1">
            <a:off x="3492000" y="1950475"/>
            <a:ext cx="1530600" cy="3000"/>
          </a:xfrm>
          <a:prstGeom prst="straightConnector1">
            <a:avLst/>
          </a:prstGeom>
          <a:noFill/>
          <a:ln w="19050" cap="flat" cmpd="sng">
            <a:solidFill>
              <a:srgbClr val="424242"/>
            </a:solidFill>
            <a:prstDash val="solid"/>
            <a:round/>
            <a:headEnd type="none" w="med" len="med"/>
            <a:tailEnd type="none" w="med" len="med"/>
          </a:ln>
        </p:spPr>
      </p:cxnSp>
      <p:cxnSp>
        <p:nvCxnSpPr>
          <p:cNvPr id="417" name="Google Shape;417;p52"/>
          <p:cNvCxnSpPr/>
          <p:nvPr/>
        </p:nvCxnSpPr>
        <p:spPr>
          <a:xfrm rot="10800000" flipH="1">
            <a:off x="3568200" y="4388875"/>
            <a:ext cx="1530600" cy="3000"/>
          </a:xfrm>
          <a:prstGeom prst="straightConnector1">
            <a:avLst/>
          </a:prstGeom>
          <a:noFill/>
          <a:ln w="19050" cap="flat" cmpd="sng">
            <a:solidFill>
              <a:srgbClr val="424242"/>
            </a:solidFill>
            <a:prstDash val="solid"/>
            <a:round/>
            <a:headEnd type="none" w="med" len="med"/>
            <a:tailEnd type="none" w="med" len="med"/>
          </a:ln>
        </p:spPr>
      </p:cxnSp>
      <p:sp>
        <p:nvSpPr>
          <p:cNvPr id="418" name="Google Shape;418;p52"/>
          <p:cNvSpPr txBox="1"/>
          <p:nvPr/>
        </p:nvSpPr>
        <p:spPr>
          <a:xfrm>
            <a:off x="3838775" y="1588600"/>
            <a:ext cx="8691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Oyuncu</a:t>
            </a:r>
            <a:endParaRPr/>
          </a:p>
        </p:txBody>
      </p:sp>
      <p:sp>
        <p:nvSpPr>
          <p:cNvPr id="419" name="Google Shape;419;p52"/>
          <p:cNvSpPr txBox="1"/>
          <p:nvPr/>
        </p:nvSpPr>
        <p:spPr>
          <a:xfrm>
            <a:off x="3950250" y="4027000"/>
            <a:ext cx="7623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Oyun</a:t>
            </a:r>
            <a:endParaRPr/>
          </a:p>
        </p:txBody>
      </p:sp>
      <p:sp>
        <p:nvSpPr>
          <p:cNvPr id="420" name="Google Shape;420;p52"/>
          <p:cNvSpPr/>
          <p:nvPr/>
        </p:nvSpPr>
        <p:spPr>
          <a:xfrm>
            <a:off x="7374150" y="2960200"/>
            <a:ext cx="1534500" cy="1281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1" name="Google Shape;421;p52"/>
          <p:cNvCxnSpPr/>
          <p:nvPr/>
        </p:nvCxnSpPr>
        <p:spPr>
          <a:xfrm rot="10800000" flipH="1">
            <a:off x="7378200" y="3245875"/>
            <a:ext cx="1530600" cy="3000"/>
          </a:xfrm>
          <a:prstGeom prst="straightConnector1">
            <a:avLst/>
          </a:prstGeom>
          <a:noFill/>
          <a:ln w="19050" cap="flat" cmpd="sng">
            <a:solidFill>
              <a:srgbClr val="424242"/>
            </a:solidFill>
            <a:prstDash val="solid"/>
            <a:round/>
            <a:headEnd type="none" w="med" len="med"/>
            <a:tailEnd type="none" w="med" len="med"/>
          </a:ln>
        </p:spPr>
      </p:cxnSp>
      <p:sp>
        <p:nvSpPr>
          <p:cNvPr id="422" name="Google Shape;422;p52"/>
          <p:cNvSpPr txBox="1"/>
          <p:nvPr/>
        </p:nvSpPr>
        <p:spPr>
          <a:xfrm>
            <a:off x="7760250" y="2884000"/>
            <a:ext cx="7623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Para</a:t>
            </a:r>
            <a:endParaRPr/>
          </a:p>
        </p:txBody>
      </p:sp>
      <p:cxnSp>
        <p:nvCxnSpPr>
          <p:cNvPr id="423" name="Google Shape;423;p52"/>
          <p:cNvCxnSpPr>
            <a:stCxn id="415" idx="3"/>
            <a:endCxn id="420" idx="1"/>
          </p:cNvCxnSpPr>
          <p:nvPr/>
        </p:nvCxnSpPr>
        <p:spPr>
          <a:xfrm rot="10800000" flipH="1">
            <a:off x="5098650" y="3600700"/>
            <a:ext cx="2275500" cy="1143000"/>
          </a:xfrm>
          <a:prstGeom prst="bentConnector3">
            <a:avLst>
              <a:gd name="adj1" fmla="val 50000"/>
            </a:avLst>
          </a:prstGeom>
          <a:noFill/>
          <a:ln w="9525" cap="flat" cmpd="sng">
            <a:solidFill>
              <a:srgbClr val="424242"/>
            </a:solidFill>
            <a:prstDash val="solid"/>
            <a:round/>
            <a:headEnd type="none" w="med" len="med"/>
            <a:tailEnd type="none" w="med" len="med"/>
          </a:ln>
        </p:spPr>
      </p:cxnSp>
      <p:sp>
        <p:nvSpPr>
          <p:cNvPr id="424" name="Google Shape;424;p52"/>
          <p:cNvSpPr txBox="1"/>
          <p:nvPr/>
        </p:nvSpPr>
        <p:spPr>
          <a:xfrm>
            <a:off x="5228475" y="4391875"/>
            <a:ext cx="4344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1</a:t>
            </a:r>
            <a:endParaRPr/>
          </a:p>
        </p:txBody>
      </p:sp>
      <p:sp>
        <p:nvSpPr>
          <p:cNvPr id="425" name="Google Shape;425;p52"/>
          <p:cNvSpPr txBox="1"/>
          <p:nvPr/>
        </p:nvSpPr>
        <p:spPr>
          <a:xfrm>
            <a:off x="6943800" y="3184500"/>
            <a:ext cx="4344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1</a:t>
            </a:r>
            <a:endParaRPr/>
          </a:p>
        </p:txBody>
      </p:sp>
      <p:sp>
        <p:nvSpPr>
          <p:cNvPr id="426" name="Google Shape;426;p52"/>
          <p:cNvSpPr txBox="1"/>
          <p:nvPr/>
        </p:nvSpPr>
        <p:spPr>
          <a:xfrm>
            <a:off x="5662200" y="3847300"/>
            <a:ext cx="7623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içerir</a:t>
            </a:r>
            <a:endParaRPr/>
          </a:p>
        </p:txBody>
      </p:sp>
      <p:cxnSp>
        <p:nvCxnSpPr>
          <p:cNvPr id="427" name="Google Shape;427;p52"/>
          <p:cNvCxnSpPr>
            <a:stCxn id="414" idx="3"/>
            <a:endCxn id="422" idx="0"/>
          </p:cNvCxnSpPr>
          <p:nvPr/>
        </p:nvCxnSpPr>
        <p:spPr>
          <a:xfrm>
            <a:off x="5023200" y="2305300"/>
            <a:ext cx="3118200" cy="578700"/>
          </a:xfrm>
          <a:prstGeom prst="bentConnector2">
            <a:avLst/>
          </a:prstGeom>
          <a:noFill/>
          <a:ln w="9525" cap="flat" cmpd="sng">
            <a:solidFill>
              <a:srgbClr val="424242"/>
            </a:solidFill>
            <a:prstDash val="solid"/>
            <a:round/>
            <a:headEnd type="none" w="med" len="med"/>
            <a:tailEnd type="none" w="med" len="med"/>
          </a:ln>
        </p:spPr>
      </p:cxnSp>
      <p:sp>
        <p:nvSpPr>
          <p:cNvPr id="428" name="Google Shape;428;p52"/>
          <p:cNvSpPr txBox="1"/>
          <p:nvPr/>
        </p:nvSpPr>
        <p:spPr>
          <a:xfrm>
            <a:off x="6480856" y="1992991"/>
            <a:ext cx="4344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At</a:t>
            </a:r>
            <a:endParaRPr/>
          </a:p>
        </p:txBody>
      </p:sp>
      <p:sp>
        <p:nvSpPr>
          <p:cNvPr id="429" name="Google Shape;429;p52"/>
          <p:cNvSpPr txBox="1"/>
          <p:nvPr/>
        </p:nvSpPr>
        <p:spPr>
          <a:xfrm>
            <a:off x="5076075" y="1953475"/>
            <a:ext cx="4344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2</a:t>
            </a:r>
            <a:endParaRPr/>
          </a:p>
        </p:txBody>
      </p:sp>
      <p:sp>
        <p:nvSpPr>
          <p:cNvPr id="430" name="Google Shape;430;p52"/>
          <p:cNvSpPr txBox="1"/>
          <p:nvPr/>
        </p:nvSpPr>
        <p:spPr>
          <a:xfrm>
            <a:off x="8141400" y="2442475"/>
            <a:ext cx="4344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1</a:t>
            </a:r>
            <a:endParaRPr/>
          </a:p>
        </p:txBody>
      </p:sp>
      <p:cxnSp>
        <p:nvCxnSpPr>
          <p:cNvPr id="431" name="Google Shape;431;p52"/>
          <p:cNvCxnSpPr>
            <a:stCxn id="414" idx="2"/>
            <a:endCxn id="419" idx="0"/>
          </p:cNvCxnSpPr>
          <p:nvPr/>
        </p:nvCxnSpPr>
        <p:spPr>
          <a:xfrm rot="-5400000" flipH="1">
            <a:off x="3753150" y="3448600"/>
            <a:ext cx="1081200" cy="75600"/>
          </a:xfrm>
          <a:prstGeom prst="bentConnector3">
            <a:avLst>
              <a:gd name="adj1" fmla="val 50000"/>
            </a:avLst>
          </a:prstGeom>
          <a:noFill/>
          <a:ln w="9525" cap="flat" cmpd="sng">
            <a:solidFill>
              <a:srgbClr val="424242"/>
            </a:solidFill>
            <a:prstDash val="solid"/>
            <a:round/>
            <a:headEnd type="none" w="med" len="med"/>
            <a:tailEnd type="none" w="med" len="med"/>
          </a:ln>
        </p:spPr>
      </p:cxnSp>
      <p:sp>
        <p:nvSpPr>
          <p:cNvPr id="432" name="Google Shape;432;p52"/>
          <p:cNvSpPr txBox="1"/>
          <p:nvPr/>
        </p:nvSpPr>
        <p:spPr>
          <a:xfrm>
            <a:off x="4237875" y="2867875"/>
            <a:ext cx="4344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2</a:t>
            </a:r>
            <a:endParaRPr/>
          </a:p>
        </p:txBody>
      </p:sp>
      <p:sp>
        <p:nvSpPr>
          <p:cNvPr id="433" name="Google Shape;433;p52"/>
          <p:cNvSpPr txBox="1"/>
          <p:nvPr/>
        </p:nvSpPr>
        <p:spPr>
          <a:xfrm>
            <a:off x="4314075" y="3706075"/>
            <a:ext cx="4344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1</a:t>
            </a:r>
            <a:endParaRPr/>
          </a:p>
        </p:txBody>
      </p:sp>
      <p:sp>
        <p:nvSpPr>
          <p:cNvPr id="434" name="Google Shape;434;p52"/>
          <p:cNvSpPr txBox="1"/>
          <p:nvPr/>
        </p:nvSpPr>
        <p:spPr>
          <a:xfrm>
            <a:off x="4255950" y="3258550"/>
            <a:ext cx="7623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içerir</a:t>
            </a:r>
            <a:endParaRPr/>
          </a:p>
        </p:txBody>
      </p:sp>
      <p:sp>
        <p:nvSpPr>
          <p:cNvPr id="435" name="Google Shape;435;p52"/>
          <p:cNvSpPr txBox="1"/>
          <p:nvPr/>
        </p:nvSpPr>
        <p:spPr>
          <a:xfrm>
            <a:off x="3492000" y="2066175"/>
            <a:ext cx="8691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İsim</a:t>
            </a:r>
            <a:endParaRPr/>
          </a:p>
        </p:txBody>
      </p:sp>
      <p:sp>
        <p:nvSpPr>
          <p:cNvPr id="436" name="Google Shape;436;p52"/>
          <p:cNvSpPr txBox="1"/>
          <p:nvPr/>
        </p:nvSpPr>
        <p:spPr>
          <a:xfrm>
            <a:off x="3492000" y="2423575"/>
            <a:ext cx="9624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paraYuzu</a:t>
            </a:r>
            <a:endParaRPr/>
          </a:p>
        </p:txBody>
      </p:sp>
      <p:sp>
        <p:nvSpPr>
          <p:cNvPr id="437" name="Google Shape;437;p52"/>
          <p:cNvSpPr txBox="1"/>
          <p:nvPr/>
        </p:nvSpPr>
        <p:spPr>
          <a:xfrm>
            <a:off x="3617700" y="4423850"/>
            <a:ext cx="10188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Oyuncular</a:t>
            </a:r>
            <a:endParaRPr/>
          </a:p>
        </p:txBody>
      </p:sp>
      <p:sp>
        <p:nvSpPr>
          <p:cNvPr id="438" name="Google Shape;438;p52"/>
          <p:cNvSpPr txBox="1"/>
          <p:nvPr/>
        </p:nvSpPr>
        <p:spPr>
          <a:xfrm>
            <a:off x="3617700" y="4728650"/>
            <a:ext cx="10188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Para</a:t>
            </a:r>
            <a:endParaRPr/>
          </a:p>
        </p:txBody>
      </p:sp>
      <p:sp>
        <p:nvSpPr>
          <p:cNvPr id="439" name="Google Shape;439;p52"/>
          <p:cNvSpPr txBox="1"/>
          <p:nvPr/>
        </p:nvSpPr>
        <p:spPr>
          <a:xfrm>
            <a:off x="7454400" y="3337975"/>
            <a:ext cx="9624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paraYuzu</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p:nvPr/>
        </p:nvSpPr>
        <p:spPr>
          <a:xfrm>
            <a:off x="3527925" y="454650"/>
            <a:ext cx="8827200" cy="6327300"/>
          </a:xfrm>
          <a:prstGeom prst="rect">
            <a:avLst/>
          </a:prstGeom>
          <a:no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3"/>
          <p:cNvSpPr/>
          <p:nvPr/>
        </p:nvSpPr>
        <p:spPr>
          <a:xfrm>
            <a:off x="3680325" y="850125"/>
            <a:ext cx="8363400" cy="4035000"/>
          </a:xfrm>
          <a:prstGeom prst="rect">
            <a:avLst/>
          </a:prstGeom>
          <a:no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3"/>
          <p:cNvSpPr txBox="1"/>
          <p:nvPr/>
        </p:nvSpPr>
        <p:spPr>
          <a:xfrm rot="5400000">
            <a:off x="-417375" y="3689775"/>
            <a:ext cx="5365800" cy="732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tr-TR" sz="3600">
                <a:solidFill>
                  <a:srgbClr val="168DBA"/>
                </a:solidFill>
                <a:latin typeface="Questrial"/>
                <a:ea typeface="Questrial"/>
                <a:cs typeface="Questrial"/>
                <a:sym typeface="Questrial"/>
              </a:rPr>
              <a:t>UML Sıralı Diyagram (Sequence Diagram)</a:t>
            </a:r>
            <a:endParaRPr sz="3600">
              <a:solidFill>
                <a:srgbClr val="168DBA"/>
              </a:solidFill>
              <a:latin typeface="Questrial"/>
              <a:ea typeface="Questrial"/>
              <a:cs typeface="Questrial"/>
              <a:sym typeface="Questrial"/>
            </a:endParaRPr>
          </a:p>
          <a:p>
            <a:pPr marL="0" lvl="0" indent="0" algn="l" rtl="0">
              <a:spcBef>
                <a:spcPts val="0"/>
              </a:spcBef>
              <a:spcAft>
                <a:spcPts val="0"/>
              </a:spcAft>
              <a:buNone/>
            </a:pPr>
            <a:endParaRPr sz="3600">
              <a:solidFill>
                <a:srgbClr val="168DBA"/>
              </a:solidFill>
              <a:latin typeface="Questrial"/>
              <a:ea typeface="Questrial"/>
              <a:cs typeface="Questrial"/>
              <a:sym typeface="Questrial"/>
            </a:endParaRPr>
          </a:p>
        </p:txBody>
      </p:sp>
      <p:sp>
        <p:nvSpPr>
          <p:cNvPr id="448" name="Google Shape;448;p53"/>
          <p:cNvSpPr/>
          <p:nvPr/>
        </p:nvSpPr>
        <p:spPr>
          <a:xfrm rot="10796096" flipH="1">
            <a:off x="3536148" y="460823"/>
            <a:ext cx="528300" cy="309300"/>
          </a:xfrm>
          <a:prstGeom prst="snip1Rect">
            <a:avLst>
              <a:gd name="adj" fmla="val 16667"/>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3"/>
          <p:cNvSpPr txBox="1"/>
          <p:nvPr/>
        </p:nvSpPr>
        <p:spPr>
          <a:xfrm>
            <a:off x="3564350" y="460676"/>
            <a:ext cx="471900" cy="30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a:t>Opt</a:t>
            </a:r>
            <a:endParaRPr/>
          </a:p>
        </p:txBody>
      </p:sp>
      <p:sp>
        <p:nvSpPr>
          <p:cNvPr id="450" name="Google Shape;450;p53"/>
          <p:cNvSpPr txBox="1"/>
          <p:nvPr/>
        </p:nvSpPr>
        <p:spPr>
          <a:xfrm>
            <a:off x="4143600" y="460676"/>
            <a:ext cx="754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a:t>Tekrar</a:t>
            </a:r>
            <a:endParaRPr/>
          </a:p>
        </p:txBody>
      </p:sp>
      <p:sp>
        <p:nvSpPr>
          <p:cNvPr id="451" name="Google Shape;451;p53"/>
          <p:cNvSpPr/>
          <p:nvPr/>
        </p:nvSpPr>
        <p:spPr>
          <a:xfrm>
            <a:off x="4744850" y="-30475"/>
            <a:ext cx="907800" cy="3252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a:t>:Oyun</a:t>
            </a:r>
            <a:endParaRPr/>
          </a:p>
        </p:txBody>
      </p:sp>
      <p:sp>
        <p:nvSpPr>
          <p:cNvPr id="452" name="Google Shape;452;p53"/>
          <p:cNvSpPr/>
          <p:nvPr/>
        </p:nvSpPr>
        <p:spPr>
          <a:xfrm>
            <a:off x="6270200" y="-36275"/>
            <a:ext cx="1919100" cy="3252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a:t>Oyuncu1:Oyuncu</a:t>
            </a:r>
            <a:endParaRPr/>
          </a:p>
        </p:txBody>
      </p:sp>
      <p:sp>
        <p:nvSpPr>
          <p:cNvPr id="453" name="Google Shape;453;p53"/>
          <p:cNvSpPr/>
          <p:nvPr/>
        </p:nvSpPr>
        <p:spPr>
          <a:xfrm>
            <a:off x="8415625" y="-36275"/>
            <a:ext cx="1919100" cy="3252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a:t>Oyuncu2:Oyuncu</a:t>
            </a:r>
            <a:endParaRPr/>
          </a:p>
        </p:txBody>
      </p:sp>
      <p:sp>
        <p:nvSpPr>
          <p:cNvPr id="454" name="Google Shape;454;p53"/>
          <p:cNvSpPr/>
          <p:nvPr/>
        </p:nvSpPr>
        <p:spPr>
          <a:xfrm>
            <a:off x="10593475" y="-36275"/>
            <a:ext cx="1206300" cy="3252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a:t>Para1:Para</a:t>
            </a:r>
            <a:endParaRPr/>
          </a:p>
        </p:txBody>
      </p:sp>
      <p:sp>
        <p:nvSpPr>
          <p:cNvPr id="455" name="Google Shape;455;p53"/>
          <p:cNvSpPr/>
          <p:nvPr/>
        </p:nvSpPr>
        <p:spPr>
          <a:xfrm>
            <a:off x="4974342" y="13246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6" name="Google Shape;456;p53"/>
          <p:cNvCxnSpPr>
            <a:stCxn id="451" idx="2"/>
            <a:endCxn id="455" idx="0"/>
          </p:cNvCxnSpPr>
          <p:nvPr/>
        </p:nvCxnSpPr>
        <p:spPr>
          <a:xfrm flipH="1">
            <a:off x="5186450" y="294725"/>
            <a:ext cx="12300" cy="1029900"/>
          </a:xfrm>
          <a:prstGeom prst="straightConnector1">
            <a:avLst/>
          </a:prstGeom>
          <a:noFill/>
          <a:ln w="9525" cap="flat" cmpd="sng">
            <a:solidFill>
              <a:srgbClr val="424242"/>
            </a:solidFill>
            <a:prstDash val="solid"/>
            <a:round/>
            <a:headEnd type="none" w="med" len="med"/>
            <a:tailEnd type="none" w="med" len="med"/>
          </a:ln>
        </p:spPr>
      </p:cxnSp>
      <p:sp>
        <p:nvSpPr>
          <p:cNvPr id="457" name="Google Shape;457;p53"/>
          <p:cNvSpPr/>
          <p:nvPr/>
        </p:nvSpPr>
        <p:spPr>
          <a:xfrm rot="10797939" flipH="1">
            <a:off x="3688125" y="854020"/>
            <a:ext cx="500400" cy="310200"/>
          </a:xfrm>
          <a:prstGeom prst="snip1Rect">
            <a:avLst>
              <a:gd name="adj" fmla="val 16667"/>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3"/>
          <p:cNvSpPr txBox="1"/>
          <p:nvPr/>
        </p:nvSpPr>
        <p:spPr>
          <a:xfrm>
            <a:off x="3714824" y="853823"/>
            <a:ext cx="500400" cy="30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a:t>Opt</a:t>
            </a:r>
            <a:endParaRPr/>
          </a:p>
        </p:txBody>
      </p:sp>
      <p:sp>
        <p:nvSpPr>
          <p:cNvPr id="459" name="Google Shape;459;p53"/>
          <p:cNvSpPr txBox="1"/>
          <p:nvPr/>
        </p:nvSpPr>
        <p:spPr>
          <a:xfrm>
            <a:off x="4263650" y="853825"/>
            <a:ext cx="2000400" cy="3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b="1"/>
              <a:t>[randomOyuncu = Oyuncu1]</a:t>
            </a:r>
            <a:endParaRPr sz="1000" b="1"/>
          </a:p>
        </p:txBody>
      </p:sp>
      <p:cxnSp>
        <p:nvCxnSpPr>
          <p:cNvPr id="460" name="Google Shape;460;p53"/>
          <p:cNvCxnSpPr>
            <a:stCxn id="452" idx="2"/>
          </p:cNvCxnSpPr>
          <p:nvPr/>
        </p:nvCxnSpPr>
        <p:spPr>
          <a:xfrm flipH="1">
            <a:off x="7223450" y="288925"/>
            <a:ext cx="6300" cy="1035600"/>
          </a:xfrm>
          <a:prstGeom prst="straightConnector1">
            <a:avLst/>
          </a:prstGeom>
          <a:noFill/>
          <a:ln w="9525" cap="flat" cmpd="sng">
            <a:solidFill>
              <a:srgbClr val="424242"/>
            </a:solidFill>
            <a:prstDash val="solid"/>
            <a:round/>
            <a:headEnd type="none" w="med" len="med"/>
            <a:tailEnd type="none" w="med" len="med"/>
          </a:ln>
        </p:spPr>
      </p:cxnSp>
      <p:sp>
        <p:nvSpPr>
          <p:cNvPr id="461" name="Google Shape;461;p53"/>
          <p:cNvSpPr/>
          <p:nvPr/>
        </p:nvSpPr>
        <p:spPr>
          <a:xfrm>
            <a:off x="7014342" y="13246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 name="Google Shape;462;p53"/>
          <p:cNvCxnSpPr/>
          <p:nvPr/>
        </p:nvCxnSpPr>
        <p:spPr>
          <a:xfrm>
            <a:off x="5398375" y="1454175"/>
            <a:ext cx="1617000" cy="0"/>
          </a:xfrm>
          <a:prstGeom prst="straightConnector1">
            <a:avLst/>
          </a:prstGeom>
          <a:noFill/>
          <a:ln w="9525" cap="flat" cmpd="sng">
            <a:solidFill>
              <a:srgbClr val="424242"/>
            </a:solidFill>
            <a:prstDash val="solid"/>
            <a:round/>
            <a:headEnd type="none" w="med" len="med"/>
            <a:tailEnd type="triangle" w="med" len="med"/>
          </a:ln>
        </p:spPr>
      </p:cxnSp>
      <p:sp>
        <p:nvSpPr>
          <p:cNvPr id="463" name="Google Shape;463;p53"/>
          <p:cNvSpPr txBox="1"/>
          <p:nvPr/>
        </p:nvSpPr>
        <p:spPr>
          <a:xfrm>
            <a:off x="5542675" y="1144725"/>
            <a:ext cx="12936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paraYuzuAl():String</a:t>
            </a:r>
            <a:endParaRPr sz="1000"/>
          </a:p>
        </p:txBody>
      </p:sp>
      <p:cxnSp>
        <p:nvCxnSpPr>
          <p:cNvPr id="464" name="Google Shape;464;p53"/>
          <p:cNvCxnSpPr/>
          <p:nvPr/>
        </p:nvCxnSpPr>
        <p:spPr>
          <a:xfrm>
            <a:off x="5398375" y="1835175"/>
            <a:ext cx="1617000" cy="0"/>
          </a:xfrm>
          <a:prstGeom prst="straightConnector1">
            <a:avLst/>
          </a:prstGeom>
          <a:noFill/>
          <a:ln w="9525" cap="flat" cmpd="sng">
            <a:solidFill>
              <a:srgbClr val="424242"/>
            </a:solidFill>
            <a:prstDash val="solid"/>
            <a:round/>
            <a:headEnd type="triangle" w="med" len="med"/>
            <a:tailEnd type="none" w="med" len="med"/>
          </a:ln>
        </p:spPr>
      </p:cxnSp>
      <p:sp>
        <p:nvSpPr>
          <p:cNvPr id="465" name="Google Shape;465;p53"/>
          <p:cNvSpPr txBox="1"/>
          <p:nvPr/>
        </p:nvSpPr>
        <p:spPr>
          <a:xfrm>
            <a:off x="5695075" y="1525725"/>
            <a:ext cx="12936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[OyuncuSecimi]</a:t>
            </a:r>
            <a:endParaRPr sz="1000"/>
          </a:p>
        </p:txBody>
      </p:sp>
      <p:sp>
        <p:nvSpPr>
          <p:cNvPr id="466" name="Google Shape;466;p53"/>
          <p:cNvSpPr/>
          <p:nvPr/>
        </p:nvSpPr>
        <p:spPr>
          <a:xfrm>
            <a:off x="9162917" y="21578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3"/>
          <p:cNvSpPr/>
          <p:nvPr/>
        </p:nvSpPr>
        <p:spPr>
          <a:xfrm>
            <a:off x="4974342" y="21578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 name="Google Shape;468;p53"/>
          <p:cNvCxnSpPr/>
          <p:nvPr/>
        </p:nvCxnSpPr>
        <p:spPr>
          <a:xfrm>
            <a:off x="5398375" y="2520975"/>
            <a:ext cx="3764700" cy="0"/>
          </a:xfrm>
          <a:prstGeom prst="straightConnector1">
            <a:avLst/>
          </a:prstGeom>
          <a:noFill/>
          <a:ln w="9525" cap="flat" cmpd="sng">
            <a:solidFill>
              <a:srgbClr val="424242"/>
            </a:solidFill>
            <a:prstDash val="solid"/>
            <a:round/>
            <a:headEnd type="none" w="med" len="med"/>
            <a:tailEnd type="triangle" w="med" len="med"/>
          </a:ln>
        </p:spPr>
      </p:cxnSp>
      <p:sp>
        <p:nvSpPr>
          <p:cNvPr id="469" name="Google Shape;469;p53"/>
          <p:cNvSpPr txBox="1"/>
          <p:nvPr/>
        </p:nvSpPr>
        <p:spPr>
          <a:xfrm>
            <a:off x="6343921" y="2211525"/>
            <a:ext cx="30117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paraYuzuGonder(String):void</a:t>
            </a:r>
            <a:endParaRPr sz="1000"/>
          </a:p>
        </p:txBody>
      </p:sp>
      <p:cxnSp>
        <p:nvCxnSpPr>
          <p:cNvPr id="470" name="Google Shape;470;p53"/>
          <p:cNvCxnSpPr>
            <a:stCxn id="453" idx="2"/>
            <a:endCxn id="466" idx="0"/>
          </p:cNvCxnSpPr>
          <p:nvPr/>
        </p:nvCxnSpPr>
        <p:spPr>
          <a:xfrm>
            <a:off x="9375175" y="288925"/>
            <a:ext cx="0" cy="1869000"/>
          </a:xfrm>
          <a:prstGeom prst="straightConnector1">
            <a:avLst/>
          </a:prstGeom>
          <a:noFill/>
          <a:ln w="9525" cap="flat" cmpd="sng">
            <a:solidFill>
              <a:srgbClr val="424242"/>
            </a:solidFill>
            <a:prstDash val="solid"/>
            <a:round/>
            <a:headEnd type="none" w="med" len="med"/>
            <a:tailEnd type="none" w="med" len="med"/>
          </a:ln>
        </p:spPr>
      </p:cxnSp>
      <p:cxnSp>
        <p:nvCxnSpPr>
          <p:cNvPr id="471" name="Google Shape;471;p53"/>
          <p:cNvCxnSpPr>
            <a:stCxn id="455" idx="2"/>
            <a:endCxn id="467" idx="0"/>
          </p:cNvCxnSpPr>
          <p:nvPr/>
        </p:nvCxnSpPr>
        <p:spPr>
          <a:xfrm>
            <a:off x="5186592" y="1996625"/>
            <a:ext cx="0" cy="161100"/>
          </a:xfrm>
          <a:prstGeom prst="straightConnector1">
            <a:avLst/>
          </a:prstGeom>
          <a:noFill/>
          <a:ln w="9525" cap="flat" cmpd="sng">
            <a:solidFill>
              <a:srgbClr val="424242"/>
            </a:solidFill>
            <a:prstDash val="solid"/>
            <a:round/>
            <a:headEnd type="none" w="med" len="med"/>
            <a:tailEnd type="none" w="med" len="med"/>
          </a:ln>
        </p:spPr>
      </p:cxnSp>
      <p:cxnSp>
        <p:nvCxnSpPr>
          <p:cNvPr id="472" name="Google Shape;472;p53"/>
          <p:cNvCxnSpPr>
            <a:stCxn id="446" idx="1"/>
            <a:endCxn id="446" idx="3"/>
          </p:cNvCxnSpPr>
          <p:nvPr/>
        </p:nvCxnSpPr>
        <p:spPr>
          <a:xfrm>
            <a:off x="3680325" y="2867625"/>
            <a:ext cx="8363400" cy="0"/>
          </a:xfrm>
          <a:prstGeom prst="straightConnector1">
            <a:avLst/>
          </a:prstGeom>
          <a:noFill/>
          <a:ln w="9525" cap="flat" cmpd="sng">
            <a:solidFill>
              <a:srgbClr val="424242"/>
            </a:solidFill>
            <a:prstDash val="dash"/>
            <a:round/>
            <a:headEnd type="none" w="med" len="med"/>
            <a:tailEnd type="none" w="med" len="med"/>
          </a:ln>
        </p:spPr>
      </p:cxnSp>
      <p:sp>
        <p:nvSpPr>
          <p:cNvPr id="473" name="Google Shape;473;p53"/>
          <p:cNvSpPr/>
          <p:nvPr/>
        </p:nvSpPr>
        <p:spPr>
          <a:xfrm>
            <a:off x="4974342" y="31534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3"/>
          <p:cNvSpPr/>
          <p:nvPr/>
        </p:nvSpPr>
        <p:spPr>
          <a:xfrm>
            <a:off x="9162917" y="3163649"/>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3"/>
          <p:cNvSpPr/>
          <p:nvPr/>
        </p:nvSpPr>
        <p:spPr>
          <a:xfrm>
            <a:off x="7017492" y="39866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3"/>
          <p:cNvSpPr/>
          <p:nvPr/>
        </p:nvSpPr>
        <p:spPr>
          <a:xfrm>
            <a:off x="4974342" y="3986625"/>
            <a:ext cx="424500" cy="6720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7" name="Google Shape;477;p53"/>
          <p:cNvCxnSpPr/>
          <p:nvPr/>
        </p:nvCxnSpPr>
        <p:spPr>
          <a:xfrm>
            <a:off x="5398842" y="3260825"/>
            <a:ext cx="3764100" cy="10200"/>
          </a:xfrm>
          <a:prstGeom prst="straightConnector1">
            <a:avLst/>
          </a:prstGeom>
          <a:noFill/>
          <a:ln w="9525" cap="flat" cmpd="sng">
            <a:solidFill>
              <a:srgbClr val="424242"/>
            </a:solidFill>
            <a:prstDash val="solid"/>
            <a:round/>
            <a:headEnd type="none" w="med" len="med"/>
            <a:tailEnd type="triangle" w="med" len="med"/>
          </a:ln>
        </p:spPr>
      </p:cxnSp>
      <p:cxnSp>
        <p:nvCxnSpPr>
          <p:cNvPr id="478" name="Google Shape;478;p53"/>
          <p:cNvCxnSpPr/>
          <p:nvPr/>
        </p:nvCxnSpPr>
        <p:spPr>
          <a:xfrm>
            <a:off x="5398842" y="3718025"/>
            <a:ext cx="3764100" cy="10200"/>
          </a:xfrm>
          <a:prstGeom prst="straightConnector1">
            <a:avLst/>
          </a:prstGeom>
          <a:noFill/>
          <a:ln w="9525" cap="flat" cmpd="sng">
            <a:solidFill>
              <a:srgbClr val="424242"/>
            </a:solidFill>
            <a:prstDash val="solid"/>
            <a:round/>
            <a:headEnd type="triangle" w="med" len="med"/>
            <a:tailEnd type="none" w="med" len="med"/>
          </a:ln>
        </p:spPr>
      </p:cxnSp>
      <p:sp>
        <p:nvSpPr>
          <p:cNvPr id="479" name="Google Shape;479;p53"/>
          <p:cNvSpPr txBox="1"/>
          <p:nvPr/>
        </p:nvSpPr>
        <p:spPr>
          <a:xfrm>
            <a:off x="6533275" y="2973525"/>
            <a:ext cx="12936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paraYuzuAl():String</a:t>
            </a:r>
            <a:endParaRPr sz="1000"/>
          </a:p>
        </p:txBody>
      </p:sp>
      <p:sp>
        <p:nvSpPr>
          <p:cNvPr id="480" name="Google Shape;480;p53"/>
          <p:cNvSpPr txBox="1"/>
          <p:nvPr/>
        </p:nvSpPr>
        <p:spPr>
          <a:xfrm>
            <a:off x="6609475" y="3430725"/>
            <a:ext cx="12936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[OyuncuSecimi]</a:t>
            </a:r>
            <a:endParaRPr sz="1000"/>
          </a:p>
        </p:txBody>
      </p:sp>
      <p:sp>
        <p:nvSpPr>
          <p:cNvPr id="481" name="Google Shape;481;p53"/>
          <p:cNvSpPr txBox="1"/>
          <p:nvPr/>
        </p:nvSpPr>
        <p:spPr>
          <a:xfrm>
            <a:off x="5353323" y="4040325"/>
            <a:ext cx="1666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900"/>
              <a:t>paraYuzuGonder(String):void</a:t>
            </a:r>
            <a:endParaRPr sz="900"/>
          </a:p>
        </p:txBody>
      </p:sp>
      <p:cxnSp>
        <p:nvCxnSpPr>
          <p:cNvPr id="482" name="Google Shape;482;p53"/>
          <p:cNvCxnSpPr>
            <a:stCxn id="476" idx="3"/>
            <a:endCxn id="475" idx="1"/>
          </p:cNvCxnSpPr>
          <p:nvPr/>
        </p:nvCxnSpPr>
        <p:spPr>
          <a:xfrm>
            <a:off x="5398842" y="4322625"/>
            <a:ext cx="1618800" cy="0"/>
          </a:xfrm>
          <a:prstGeom prst="straightConnector1">
            <a:avLst/>
          </a:prstGeom>
          <a:noFill/>
          <a:ln w="9525" cap="flat" cmpd="sng">
            <a:solidFill>
              <a:srgbClr val="424242"/>
            </a:solidFill>
            <a:prstDash val="solid"/>
            <a:round/>
            <a:headEnd type="none" w="med" len="med"/>
            <a:tailEnd type="triangle" w="med" len="med"/>
          </a:ln>
        </p:spPr>
      </p:cxnSp>
      <p:sp>
        <p:nvSpPr>
          <p:cNvPr id="483" name="Google Shape;483;p53"/>
          <p:cNvSpPr txBox="1"/>
          <p:nvPr/>
        </p:nvSpPr>
        <p:spPr>
          <a:xfrm>
            <a:off x="4198550" y="2836825"/>
            <a:ext cx="2000400" cy="3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b="1"/>
              <a:t>[randomOyuncu = Oyuncu2]</a:t>
            </a:r>
            <a:endParaRPr sz="1000" b="1"/>
          </a:p>
        </p:txBody>
      </p:sp>
      <p:cxnSp>
        <p:nvCxnSpPr>
          <p:cNvPr id="484" name="Google Shape;484;p53"/>
          <p:cNvCxnSpPr>
            <a:stCxn id="467" idx="2"/>
            <a:endCxn id="473" idx="0"/>
          </p:cNvCxnSpPr>
          <p:nvPr/>
        </p:nvCxnSpPr>
        <p:spPr>
          <a:xfrm>
            <a:off x="5186592" y="2829825"/>
            <a:ext cx="0" cy="323700"/>
          </a:xfrm>
          <a:prstGeom prst="straightConnector1">
            <a:avLst/>
          </a:prstGeom>
          <a:noFill/>
          <a:ln w="9525" cap="flat" cmpd="sng">
            <a:solidFill>
              <a:srgbClr val="424242"/>
            </a:solidFill>
            <a:prstDash val="solid"/>
            <a:round/>
            <a:headEnd type="none" w="med" len="med"/>
            <a:tailEnd type="none" w="med" len="med"/>
          </a:ln>
        </p:spPr>
      </p:cxnSp>
      <p:cxnSp>
        <p:nvCxnSpPr>
          <p:cNvPr id="485" name="Google Shape;485;p53"/>
          <p:cNvCxnSpPr>
            <a:stCxn id="466" idx="2"/>
            <a:endCxn id="474" idx="0"/>
          </p:cNvCxnSpPr>
          <p:nvPr/>
        </p:nvCxnSpPr>
        <p:spPr>
          <a:xfrm>
            <a:off x="9375167" y="2829825"/>
            <a:ext cx="0" cy="333900"/>
          </a:xfrm>
          <a:prstGeom prst="straightConnector1">
            <a:avLst/>
          </a:prstGeom>
          <a:noFill/>
          <a:ln w="9525" cap="flat" cmpd="sng">
            <a:solidFill>
              <a:srgbClr val="424242"/>
            </a:solidFill>
            <a:prstDash val="solid"/>
            <a:round/>
            <a:headEnd type="none" w="med" len="med"/>
            <a:tailEnd type="none" w="med" len="med"/>
          </a:ln>
        </p:spPr>
      </p:cxnSp>
      <p:cxnSp>
        <p:nvCxnSpPr>
          <p:cNvPr id="486" name="Google Shape;486;p53"/>
          <p:cNvCxnSpPr>
            <a:stCxn id="473" idx="2"/>
            <a:endCxn id="476" idx="0"/>
          </p:cNvCxnSpPr>
          <p:nvPr/>
        </p:nvCxnSpPr>
        <p:spPr>
          <a:xfrm>
            <a:off x="5186592" y="3825425"/>
            <a:ext cx="0" cy="161100"/>
          </a:xfrm>
          <a:prstGeom prst="straightConnector1">
            <a:avLst/>
          </a:prstGeom>
          <a:noFill/>
          <a:ln w="9525" cap="flat" cmpd="sng">
            <a:solidFill>
              <a:srgbClr val="424242"/>
            </a:solidFill>
            <a:prstDash val="solid"/>
            <a:round/>
            <a:headEnd type="none" w="med" len="med"/>
            <a:tailEnd type="none" w="med" len="med"/>
          </a:ln>
        </p:spPr>
      </p:cxnSp>
      <p:cxnSp>
        <p:nvCxnSpPr>
          <p:cNvPr id="487" name="Google Shape;487;p53"/>
          <p:cNvCxnSpPr>
            <a:stCxn id="475" idx="0"/>
            <a:endCxn id="461" idx="2"/>
          </p:cNvCxnSpPr>
          <p:nvPr/>
        </p:nvCxnSpPr>
        <p:spPr>
          <a:xfrm rot="10800000">
            <a:off x="7226442" y="1996725"/>
            <a:ext cx="3300" cy="1989900"/>
          </a:xfrm>
          <a:prstGeom prst="straightConnector1">
            <a:avLst/>
          </a:prstGeom>
          <a:noFill/>
          <a:ln w="9525" cap="flat" cmpd="sng">
            <a:solidFill>
              <a:srgbClr val="424242"/>
            </a:solidFill>
            <a:prstDash val="solid"/>
            <a:round/>
            <a:headEnd type="none" w="med" len="med"/>
            <a:tailEnd type="none" w="med" len="med"/>
          </a:ln>
        </p:spPr>
      </p:cxnSp>
      <p:cxnSp>
        <p:nvCxnSpPr>
          <p:cNvPr id="488" name="Google Shape;488;p53"/>
          <p:cNvCxnSpPr>
            <a:stCxn id="454" idx="2"/>
            <a:endCxn id="489" idx="0"/>
          </p:cNvCxnSpPr>
          <p:nvPr/>
        </p:nvCxnSpPr>
        <p:spPr>
          <a:xfrm>
            <a:off x="11196625" y="288925"/>
            <a:ext cx="0" cy="4741800"/>
          </a:xfrm>
          <a:prstGeom prst="straightConnector1">
            <a:avLst/>
          </a:prstGeom>
          <a:noFill/>
          <a:ln w="9525" cap="flat" cmpd="sng">
            <a:solidFill>
              <a:srgbClr val="424242"/>
            </a:solidFill>
            <a:prstDash val="solid"/>
            <a:round/>
            <a:headEnd type="none" w="med" len="med"/>
            <a:tailEnd type="none" w="med" len="med"/>
          </a:ln>
        </p:spPr>
      </p:cxnSp>
      <p:sp>
        <p:nvSpPr>
          <p:cNvPr id="490" name="Google Shape;490;p53"/>
          <p:cNvSpPr/>
          <p:nvPr/>
        </p:nvSpPr>
        <p:spPr>
          <a:xfrm>
            <a:off x="4986500" y="5058625"/>
            <a:ext cx="424500" cy="6024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3"/>
          <p:cNvSpPr/>
          <p:nvPr/>
        </p:nvSpPr>
        <p:spPr>
          <a:xfrm>
            <a:off x="10984375" y="5030725"/>
            <a:ext cx="424500" cy="6024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3"/>
          <p:cNvSpPr txBox="1"/>
          <p:nvPr/>
        </p:nvSpPr>
        <p:spPr>
          <a:xfrm>
            <a:off x="7371475" y="4878525"/>
            <a:ext cx="12936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paraYuzuAl():String</a:t>
            </a:r>
            <a:endParaRPr sz="1000"/>
          </a:p>
        </p:txBody>
      </p:sp>
      <p:cxnSp>
        <p:nvCxnSpPr>
          <p:cNvPr id="492" name="Google Shape;492;p53"/>
          <p:cNvCxnSpPr/>
          <p:nvPr/>
        </p:nvCxnSpPr>
        <p:spPr>
          <a:xfrm rot="10800000" flipH="1">
            <a:off x="5366745" y="5152625"/>
            <a:ext cx="5625900" cy="13200"/>
          </a:xfrm>
          <a:prstGeom prst="straightConnector1">
            <a:avLst/>
          </a:prstGeom>
          <a:noFill/>
          <a:ln w="9525" cap="flat" cmpd="sng">
            <a:solidFill>
              <a:srgbClr val="424242"/>
            </a:solidFill>
            <a:prstDash val="solid"/>
            <a:round/>
            <a:headEnd type="none" w="med" len="med"/>
            <a:tailEnd type="triangle" w="med" len="med"/>
          </a:ln>
        </p:spPr>
      </p:cxnSp>
      <p:cxnSp>
        <p:nvCxnSpPr>
          <p:cNvPr id="493" name="Google Shape;493;p53"/>
          <p:cNvCxnSpPr/>
          <p:nvPr/>
        </p:nvCxnSpPr>
        <p:spPr>
          <a:xfrm rot="10800000" flipH="1">
            <a:off x="5398842" y="5609825"/>
            <a:ext cx="5625900" cy="13200"/>
          </a:xfrm>
          <a:prstGeom prst="straightConnector1">
            <a:avLst/>
          </a:prstGeom>
          <a:noFill/>
          <a:ln w="9525" cap="flat" cmpd="sng">
            <a:solidFill>
              <a:srgbClr val="424242"/>
            </a:solidFill>
            <a:prstDash val="solid"/>
            <a:round/>
            <a:headEnd type="triangle" w="med" len="med"/>
            <a:tailEnd type="none" w="med" len="med"/>
          </a:ln>
        </p:spPr>
      </p:cxnSp>
      <p:sp>
        <p:nvSpPr>
          <p:cNvPr id="494" name="Google Shape;494;p53"/>
          <p:cNvSpPr txBox="1"/>
          <p:nvPr/>
        </p:nvSpPr>
        <p:spPr>
          <a:xfrm>
            <a:off x="7447675" y="5335725"/>
            <a:ext cx="12936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[KazananSecimi]</a:t>
            </a:r>
            <a:endParaRPr sz="1000"/>
          </a:p>
        </p:txBody>
      </p:sp>
      <p:cxnSp>
        <p:nvCxnSpPr>
          <p:cNvPr id="495" name="Google Shape;495;p53"/>
          <p:cNvCxnSpPr>
            <a:stCxn id="476" idx="2"/>
            <a:endCxn id="490" idx="0"/>
          </p:cNvCxnSpPr>
          <p:nvPr/>
        </p:nvCxnSpPr>
        <p:spPr>
          <a:xfrm>
            <a:off x="5186592" y="4658625"/>
            <a:ext cx="12300" cy="399900"/>
          </a:xfrm>
          <a:prstGeom prst="straightConnector1">
            <a:avLst/>
          </a:prstGeom>
          <a:noFill/>
          <a:ln w="9525" cap="flat" cmpd="sng">
            <a:solidFill>
              <a:srgbClr val="424242"/>
            </a:solidFill>
            <a:prstDash val="solid"/>
            <a:round/>
            <a:headEnd type="none" w="med" len="med"/>
            <a:tailEnd type="none" w="med" len="med"/>
          </a:ln>
        </p:spPr>
      </p:cxnSp>
      <p:sp>
        <p:nvSpPr>
          <p:cNvPr id="496" name="Google Shape;496;p53"/>
          <p:cNvSpPr/>
          <p:nvPr/>
        </p:nvSpPr>
        <p:spPr>
          <a:xfrm>
            <a:off x="7014350" y="5876725"/>
            <a:ext cx="424500" cy="4761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3"/>
          <p:cNvSpPr/>
          <p:nvPr/>
        </p:nvSpPr>
        <p:spPr>
          <a:xfrm>
            <a:off x="4986500" y="5834525"/>
            <a:ext cx="424500" cy="4761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8" name="Google Shape;498;p53"/>
          <p:cNvCxnSpPr>
            <a:stCxn id="497" idx="0"/>
            <a:endCxn id="490" idx="2"/>
          </p:cNvCxnSpPr>
          <p:nvPr/>
        </p:nvCxnSpPr>
        <p:spPr>
          <a:xfrm rot="10800000">
            <a:off x="5198750" y="5661125"/>
            <a:ext cx="0" cy="173400"/>
          </a:xfrm>
          <a:prstGeom prst="straightConnector1">
            <a:avLst/>
          </a:prstGeom>
          <a:noFill/>
          <a:ln w="9525" cap="flat" cmpd="sng">
            <a:solidFill>
              <a:srgbClr val="424242"/>
            </a:solidFill>
            <a:prstDash val="solid"/>
            <a:round/>
            <a:headEnd type="none" w="med" len="med"/>
            <a:tailEnd type="none" w="med" len="med"/>
          </a:ln>
        </p:spPr>
      </p:cxnSp>
      <p:sp>
        <p:nvSpPr>
          <p:cNvPr id="499" name="Google Shape;499;p53"/>
          <p:cNvSpPr/>
          <p:nvPr/>
        </p:nvSpPr>
        <p:spPr>
          <a:xfrm>
            <a:off x="4986500" y="6484125"/>
            <a:ext cx="424500" cy="4761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0" name="Google Shape;500;p53"/>
          <p:cNvCxnSpPr>
            <a:stCxn id="499" idx="0"/>
            <a:endCxn id="497" idx="2"/>
          </p:cNvCxnSpPr>
          <p:nvPr/>
        </p:nvCxnSpPr>
        <p:spPr>
          <a:xfrm rot="10800000">
            <a:off x="5198750" y="6310725"/>
            <a:ext cx="0" cy="173400"/>
          </a:xfrm>
          <a:prstGeom prst="straightConnector1">
            <a:avLst/>
          </a:prstGeom>
          <a:noFill/>
          <a:ln w="9525" cap="flat" cmpd="sng">
            <a:solidFill>
              <a:srgbClr val="424242"/>
            </a:solidFill>
            <a:prstDash val="solid"/>
            <a:round/>
            <a:headEnd type="none" w="med" len="med"/>
            <a:tailEnd type="none" w="med" len="med"/>
          </a:ln>
        </p:spPr>
      </p:cxnSp>
      <p:sp>
        <p:nvSpPr>
          <p:cNvPr id="501" name="Google Shape;501;p53"/>
          <p:cNvSpPr/>
          <p:nvPr/>
        </p:nvSpPr>
        <p:spPr>
          <a:xfrm>
            <a:off x="9162925" y="6482800"/>
            <a:ext cx="424500" cy="476100"/>
          </a:xfrm>
          <a:prstGeom prst="rect">
            <a:avLst/>
          </a:prstGeom>
          <a:solidFill>
            <a:srgbClr val="8DD8D3"/>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2" name="Google Shape;502;p53"/>
          <p:cNvCxnSpPr>
            <a:endCxn id="496" idx="0"/>
          </p:cNvCxnSpPr>
          <p:nvPr/>
        </p:nvCxnSpPr>
        <p:spPr>
          <a:xfrm flipH="1">
            <a:off x="7226600" y="4734925"/>
            <a:ext cx="3000" cy="1141800"/>
          </a:xfrm>
          <a:prstGeom prst="straightConnector1">
            <a:avLst/>
          </a:prstGeom>
          <a:noFill/>
          <a:ln w="9525" cap="flat" cmpd="sng">
            <a:solidFill>
              <a:srgbClr val="424242"/>
            </a:solidFill>
            <a:prstDash val="solid"/>
            <a:round/>
            <a:headEnd type="none" w="med" len="med"/>
            <a:tailEnd type="none" w="med" len="med"/>
          </a:ln>
        </p:spPr>
      </p:cxnSp>
      <p:cxnSp>
        <p:nvCxnSpPr>
          <p:cNvPr id="503" name="Google Shape;503;p53"/>
          <p:cNvCxnSpPr>
            <a:stCxn id="474" idx="2"/>
            <a:endCxn id="501" idx="0"/>
          </p:cNvCxnSpPr>
          <p:nvPr/>
        </p:nvCxnSpPr>
        <p:spPr>
          <a:xfrm>
            <a:off x="9375167" y="3835649"/>
            <a:ext cx="0" cy="2647200"/>
          </a:xfrm>
          <a:prstGeom prst="straightConnector1">
            <a:avLst/>
          </a:prstGeom>
          <a:noFill/>
          <a:ln w="9525" cap="flat" cmpd="sng">
            <a:solidFill>
              <a:srgbClr val="424242"/>
            </a:solidFill>
            <a:prstDash val="solid"/>
            <a:round/>
            <a:headEnd type="none" w="med" len="med"/>
            <a:tailEnd type="none" w="med" len="med"/>
          </a:ln>
        </p:spPr>
      </p:cxnSp>
      <p:cxnSp>
        <p:nvCxnSpPr>
          <p:cNvPr id="504" name="Google Shape;504;p53"/>
          <p:cNvCxnSpPr/>
          <p:nvPr/>
        </p:nvCxnSpPr>
        <p:spPr>
          <a:xfrm>
            <a:off x="5398842" y="5922825"/>
            <a:ext cx="1618500" cy="0"/>
          </a:xfrm>
          <a:prstGeom prst="straightConnector1">
            <a:avLst/>
          </a:prstGeom>
          <a:noFill/>
          <a:ln w="9525" cap="flat" cmpd="sng">
            <a:solidFill>
              <a:srgbClr val="424242"/>
            </a:solidFill>
            <a:prstDash val="solid"/>
            <a:round/>
            <a:headEnd type="none" w="med" len="med"/>
            <a:tailEnd type="triangle" w="med" len="med"/>
          </a:ln>
        </p:spPr>
      </p:cxnSp>
      <p:sp>
        <p:nvSpPr>
          <p:cNvPr id="505" name="Google Shape;505;p53"/>
          <p:cNvSpPr txBox="1"/>
          <p:nvPr/>
        </p:nvSpPr>
        <p:spPr>
          <a:xfrm>
            <a:off x="5411000" y="5640525"/>
            <a:ext cx="19191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kazandi(KazananSecim):void</a:t>
            </a:r>
            <a:endParaRPr sz="1000"/>
          </a:p>
        </p:txBody>
      </p:sp>
      <p:cxnSp>
        <p:nvCxnSpPr>
          <p:cNvPr id="506" name="Google Shape;506;p53"/>
          <p:cNvCxnSpPr/>
          <p:nvPr/>
        </p:nvCxnSpPr>
        <p:spPr>
          <a:xfrm>
            <a:off x="5398842" y="6613625"/>
            <a:ext cx="3764100" cy="10200"/>
          </a:xfrm>
          <a:prstGeom prst="straightConnector1">
            <a:avLst/>
          </a:prstGeom>
          <a:noFill/>
          <a:ln w="9525" cap="flat" cmpd="sng">
            <a:solidFill>
              <a:srgbClr val="424242"/>
            </a:solidFill>
            <a:prstDash val="solid"/>
            <a:round/>
            <a:headEnd type="none" w="med" len="med"/>
            <a:tailEnd type="triangle" w="med" len="med"/>
          </a:ln>
        </p:spPr>
      </p:cxnSp>
      <p:sp>
        <p:nvSpPr>
          <p:cNvPr id="507" name="Google Shape;507;p53"/>
          <p:cNvSpPr txBox="1"/>
          <p:nvPr/>
        </p:nvSpPr>
        <p:spPr>
          <a:xfrm>
            <a:off x="6322704" y="6373123"/>
            <a:ext cx="19191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000"/>
              <a:t>kazandi(KazananSecim):void</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4"/>
          <p:cNvSpPr txBox="1"/>
          <p:nvPr/>
        </p:nvSpPr>
        <p:spPr>
          <a:xfrm>
            <a:off x="3276600" y="2667000"/>
            <a:ext cx="54924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TR" sz="1100">
                <a:solidFill>
                  <a:srgbClr val="000080"/>
                </a:solidFill>
              </a:rPr>
              <a:t>#include</a:t>
            </a:r>
            <a:r>
              <a:rPr lang="tr-TR" sz="1100">
                <a:solidFill>
                  <a:srgbClr val="C0C0C0"/>
                </a:solidFill>
              </a:rPr>
              <a:t> </a:t>
            </a:r>
            <a:r>
              <a:rPr lang="tr-TR" sz="1100">
                <a:solidFill>
                  <a:srgbClr val="008000"/>
                </a:solidFill>
              </a:rPr>
              <a:t>&lt;iostream&gt;</a:t>
            </a:r>
            <a:endParaRPr sz="1100">
              <a:solidFill>
                <a:srgbClr val="008000"/>
              </a:solidFill>
            </a:endParaRPr>
          </a:p>
          <a:p>
            <a:pPr marL="0" lvl="0" indent="0" algn="l" rtl="0">
              <a:lnSpc>
                <a:spcPct val="115000"/>
              </a:lnSpc>
              <a:spcBef>
                <a:spcPts val="0"/>
              </a:spcBef>
              <a:spcAft>
                <a:spcPts val="0"/>
              </a:spcAft>
              <a:buNone/>
            </a:pPr>
            <a:endParaRPr sz="1100">
              <a:solidFill>
                <a:srgbClr val="008000"/>
              </a:solidFill>
            </a:endParaRPr>
          </a:p>
          <a:p>
            <a:pPr marL="0" lvl="0" indent="0" algn="l" rtl="0">
              <a:lnSpc>
                <a:spcPct val="115000"/>
              </a:lnSpc>
              <a:spcBef>
                <a:spcPts val="0"/>
              </a:spcBef>
              <a:spcAft>
                <a:spcPts val="0"/>
              </a:spcAft>
              <a:buNone/>
            </a:pPr>
            <a:r>
              <a:rPr lang="tr-TR" sz="1100">
                <a:solidFill>
                  <a:srgbClr val="808000"/>
                </a:solidFill>
              </a:rPr>
              <a:t>using</a:t>
            </a:r>
            <a:r>
              <a:rPr lang="tr-TR" sz="1100">
                <a:solidFill>
                  <a:srgbClr val="C0C0C0"/>
                </a:solidFill>
              </a:rPr>
              <a:t> </a:t>
            </a:r>
            <a:r>
              <a:rPr lang="tr-TR" sz="1100">
                <a:solidFill>
                  <a:srgbClr val="808000"/>
                </a:solidFill>
              </a:rPr>
              <a:t>namespace</a:t>
            </a:r>
            <a:r>
              <a:rPr lang="tr-TR" sz="1100">
                <a:solidFill>
                  <a:srgbClr val="C0C0C0"/>
                </a:solidFill>
              </a:rPr>
              <a:t> </a:t>
            </a:r>
            <a:r>
              <a:rPr lang="tr-TR" sz="1100">
                <a:solidFill>
                  <a:schemeClr val="dk1"/>
                </a:solidFill>
              </a:rPr>
              <a:t>std;</a:t>
            </a:r>
            <a:endParaRPr sz="1100">
              <a:solidFill>
                <a:schemeClr val="dk1"/>
              </a:solidFill>
            </a:endParaRPr>
          </a:p>
          <a:p>
            <a:pPr marL="0" lvl="0" indent="0" algn="l" rtl="0">
              <a:lnSpc>
                <a:spcPct val="115000"/>
              </a:lnSpc>
              <a:spcBef>
                <a:spcPts val="0"/>
              </a:spcBef>
              <a:spcAft>
                <a:spcPts val="0"/>
              </a:spcAft>
              <a:buNone/>
            </a:pPr>
            <a:r>
              <a:rPr lang="tr-TR" sz="1100">
                <a:solidFill>
                  <a:srgbClr val="808000"/>
                </a:solidFill>
              </a:rPr>
              <a:t>int</a:t>
            </a:r>
            <a:r>
              <a:rPr lang="tr-TR" sz="1100">
                <a:solidFill>
                  <a:srgbClr val="C0C0C0"/>
                </a:solidFill>
              </a:rPr>
              <a:t> </a:t>
            </a:r>
            <a:r>
              <a:rPr lang="tr-TR" sz="1100">
                <a:solidFill>
                  <a:schemeClr val="dk1"/>
                </a:solidFill>
              </a:rPr>
              <a:t>temp1;</a:t>
            </a:r>
            <a:endParaRPr sz="1100">
              <a:solidFill>
                <a:schemeClr val="dk1"/>
              </a:solidFill>
            </a:endParaRPr>
          </a:p>
          <a:p>
            <a:pPr marL="0" lvl="0" indent="0" algn="l" rtl="0">
              <a:lnSpc>
                <a:spcPct val="115000"/>
              </a:lnSpc>
              <a:spcBef>
                <a:spcPts val="0"/>
              </a:spcBef>
              <a:spcAft>
                <a:spcPts val="0"/>
              </a:spcAft>
              <a:buNone/>
            </a:pPr>
            <a:r>
              <a:rPr lang="tr-TR" sz="1100">
                <a:solidFill>
                  <a:srgbClr val="808000"/>
                </a:solidFill>
              </a:rPr>
              <a:t>int</a:t>
            </a:r>
            <a:r>
              <a:rPr lang="tr-TR" sz="1100">
                <a:solidFill>
                  <a:srgbClr val="C0C0C0"/>
                </a:solidFill>
              </a:rPr>
              <a:t> </a:t>
            </a:r>
            <a:r>
              <a:rPr lang="tr-TR" sz="1100">
                <a:solidFill>
                  <a:schemeClr val="dk1"/>
                </a:solidFill>
              </a:rPr>
              <a:t>temp2;</a:t>
            </a:r>
            <a:endParaRPr sz="1100">
              <a:solidFill>
                <a:schemeClr val="dk1"/>
              </a:solidFill>
            </a:endParaRPr>
          </a:p>
          <a:p>
            <a:pPr marL="0" lvl="0" indent="0" algn="l" rtl="0">
              <a:lnSpc>
                <a:spcPct val="115000"/>
              </a:lnSpc>
              <a:spcBef>
                <a:spcPts val="0"/>
              </a:spcBef>
              <a:spcAft>
                <a:spcPts val="0"/>
              </a:spcAft>
              <a:buNone/>
            </a:pPr>
            <a:r>
              <a:rPr lang="tr-TR" sz="1100">
                <a:solidFill>
                  <a:srgbClr val="808000"/>
                </a:solidFill>
              </a:rPr>
              <a:t>int</a:t>
            </a:r>
            <a:r>
              <a:rPr lang="tr-TR" sz="1100">
                <a:solidFill>
                  <a:srgbClr val="C0C0C0"/>
                </a:solidFill>
              </a:rPr>
              <a:t> </a:t>
            </a:r>
            <a:r>
              <a:rPr lang="tr-TR" sz="1100">
                <a:solidFill>
                  <a:schemeClr val="dk1"/>
                </a:solidFill>
              </a:rPr>
              <a:t>temp3;</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tr-TR" sz="1100">
                <a:solidFill>
                  <a:srgbClr val="808000"/>
                </a:solidFill>
              </a:rPr>
              <a:t>int</a:t>
            </a:r>
            <a:r>
              <a:rPr lang="tr-TR" sz="1100">
                <a:solidFill>
                  <a:srgbClr val="C0C0C0"/>
                </a:solidFill>
              </a:rPr>
              <a:t> </a:t>
            </a:r>
            <a:r>
              <a:rPr lang="tr-TR" sz="1100">
                <a:solidFill>
                  <a:schemeClr val="dk1"/>
                </a:solidFill>
              </a:rPr>
              <a:t>firstvalue(){</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temp1</a:t>
            </a:r>
            <a:r>
              <a:rPr lang="tr-TR" sz="1100">
                <a:solidFill>
                  <a:srgbClr val="C0C0C0"/>
                </a:solidFill>
              </a:rPr>
              <a:t> </a:t>
            </a:r>
            <a:r>
              <a:rPr lang="tr-TR" sz="1100">
                <a:solidFill>
                  <a:schemeClr val="dk1"/>
                </a:solidFill>
              </a:rPr>
              <a:t>=</a:t>
            </a:r>
            <a:r>
              <a:rPr lang="tr-TR" sz="1100">
                <a:solidFill>
                  <a:srgbClr val="C0C0C0"/>
                </a:solidFill>
              </a:rPr>
              <a:t> </a:t>
            </a:r>
            <a:r>
              <a:rPr lang="tr-TR" sz="1100">
                <a:solidFill>
                  <a:srgbClr val="000080"/>
                </a:solidFill>
              </a:rPr>
              <a:t>0</a:t>
            </a: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temp2</a:t>
            </a:r>
            <a:r>
              <a:rPr lang="tr-TR" sz="1100">
                <a:solidFill>
                  <a:srgbClr val="C0C0C0"/>
                </a:solidFill>
              </a:rPr>
              <a:t> </a:t>
            </a:r>
            <a:r>
              <a:rPr lang="tr-TR" sz="1100">
                <a:solidFill>
                  <a:schemeClr val="dk1"/>
                </a:solidFill>
              </a:rPr>
              <a:t>=</a:t>
            </a:r>
            <a:r>
              <a:rPr lang="tr-TR" sz="1100">
                <a:solidFill>
                  <a:srgbClr val="C0C0C0"/>
                </a:solidFill>
              </a:rPr>
              <a:t> </a:t>
            </a:r>
            <a:r>
              <a:rPr lang="tr-TR" sz="1100">
                <a:solidFill>
                  <a:srgbClr val="000080"/>
                </a:solidFill>
              </a:rPr>
              <a:t>0</a:t>
            </a: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temp3</a:t>
            </a:r>
            <a:r>
              <a:rPr lang="tr-TR" sz="1100">
                <a:solidFill>
                  <a:srgbClr val="C0C0C0"/>
                </a:solidFill>
              </a:rPr>
              <a:t> </a:t>
            </a:r>
            <a:r>
              <a:rPr lang="tr-TR" sz="1100">
                <a:solidFill>
                  <a:schemeClr val="dk1"/>
                </a:solidFill>
              </a:rPr>
              <a:t>=</a:t>
            </a:r>
            <a:r>
              <a:rPr lang="tr-TR" sz="1100">
                <a:solidFill>
                  <a:srgbClr val="C0C0C0"/>
                </a:solidFill>
              </a:rPr>
              <a:t> </a:t>
            </a:r>
            <a:r>
              <a:rPr lang="tr-TR" sz="1100">
                <a:solidFill>
                  <a:srgbClr val="000080"/>
                </a:solidFill>
              </a:rPr>
              <a:t>0</a:t>
            </a: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tr-TR" sz="1100">
                <a:solidFill>
                  <a:srgbClr val="808000"/>
                </a:solidFill>
              </a:rPr>
              <a:t>int</a:t>
            </a:r>
            <a:r>
              <a:rPr lang="tr-TR" sz="1100">
                <a:solidFill>
                  <a:srgbClr val="C0C0C0"/>
                </a:solidFill>
              </a:rPr>
              <a:t> </a:t>
            </a:r>
            <a:r>
              <a:rPr lang="tr-TR" sz="1100">
                <a:solidFill>
                  <a:schemeClr val="dk1"/>
                </a:solidFill>
              </a:rPr>
              <a:t>hesapla(</a:t>
            </a:r>
            <a:r>
              <a:rPr lang="tr-TR" sz="1100">
                <a:solidFill>
                  <a:srgbClr val="808000"/>
                </a:solidFill>
              </a:rPr>
              <a:t>int</a:t>
            </a:r>
            <a:r>
              <a:rPr lang="tr-TR" sz="1100">
                <a:solidFill>
                  <a:srgbClr val="C0C0C0"/>
                </a:solidFill>
              </a:rPr>
              <a:t> </a:t>
            </a:r>
            <a:r>
              <a:rPr lang="tr-TR" sz="1100">
                <a:solidFill>
                  <a:schemeClr val="dk1"/>
                </a:solidFill>
              </a:rPr>
              <a:t>in1,</a:t>
            </a:r>
            <a:r>
              <a:rPr lang="tr-TR" sz="1100">
                <a:solidFill>
                  <a:srgbClr val="C0C0C0"/>
                </a:solidFill>
              </a:rPr>
              <a:t> </a:t>
            </a:r>
            <a:r>
              <a:rPr lang="tr-TR" sz="1100">
                <a:solidFill>
                  <a:srgbClr val="808000"/>
                </a:solidFill>
              </a:rPr>
              <a:t>int</a:t>
            </a:r>
            <a:r>
              <a:rPr lang="tr-TR" sz="1100">
                <a:solidFill>
                  <a:srgbClr val="C0C0C0"/>
                </a:solidFill>
              </a:rPr>
              <a:t> </a:t>
            </a:r>
            <a:r>
              <a:rPr lang="tr-TR" sz="1100">
                <a:solidFill>
                  <a:schemeClr val="dk1"/>
                </a:solidFill>
              </a:rPr>
              <a:t>in2,</a:t>
            </a:r>
            <a:r>
              <a:rPr lang="tr-TR" sz="1100">
                <a:solidFill>
                  <a:srgbClr val="C0C0C0"/>
                </a:solidFill>
              </a:rPr>
              <a:t> </a:t>
            </a:r>
            <a:r>
              <a:rPr lang="tr-TR" sz="1100">
                <a:solidFill>
                  <a:srgbClr val="808000"/>
                </a:solidFill>
              </a:rPr>
              <a:t>int</a:t>
            </a:r>
            <a:r>
              <a:rPr lang="tr-TR" sz="1100">
                <a:solidFill>
                  <a:srgbClr val="C0C0C0"/>
                </a:solidFill>
              </a:rPr>
              <a:t> </a:t>
            </a:r>
            <a:r>
              <a:rPr lang="tr-TR" sz="1100">
                <a:solidFill>
                  <a:schemeClr val="dk1"/>
                </a:solidFill>
              </a:rPr>
              <a:t>in3){</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rgbClr val="808000"/>
                </a:solidFill>
              </a:rPr>
              <a:t>int</a:t>
            </a:r>
            <a:r>
              <a:rPr lang="tr-TR" sz="1100">
                <a:solidFill>
                  <a:srgbClr val="C0C0C0"/>
                </a:solidFill>
              </a:rPr>
              <a:t> </a:t>
            </a:r>
            <a:r>
              <a:rPr lang="tr-TR" sz="1100">
                <a:solidFill>
                  <a:schemeClr val="dk1"/>
                </a:solidFill>
              </a:rPr>
              <a:t>temp1,</a:t>
            </a:r>
            <a:r>
              <a:rPr lang="tr-TR" sz="1100">
                <a:solidFill>
                  <a:srgbClr val="C0C0C0"/>
                </a:solidFill>
              </a:rPr>
              <a:t> </a:t>
            </a:r>
            <a:r>
              <a:rPr lang="tr-TR" sz="1100">
                <a:solidFill>
                  <a:schemeClr val="dk1"/>
                </a:solidFill>
              </a:rPr>
              <a:t>temp2;</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temp1</a:t>
            </a:r>
            <a:r>
              <a:rPr lang="tr-TR" sz="1100">
                <a:solidFill>
                  <a:srgbClr val="C0C0C0"/>
                </a:solidFill>
              </a:rPr>
              <a:t> </a:t>
            </a:r>
            <a:r>
              <a:rPr lang="tr-TR" sz="1100">
                <a:solidFill>
                  <a:schemeClr val="dk1"/>
                </a:solidFill>
              </a:rPr>
              <a:t>=</a:t>
            </a:r>
            <a:r>
              <a:rPr lang="tr-TR" sz="1100">
                <a:solidFill>
                  <a:srgbClr val="C0C0C0"/>
                </a:solidFill>
              </a:rPr>
              <a:t> </a:t>
            </a:r>
            <a:r>
              <a:rPr lang="tr-TR" sz="1100">
                <a:solidFill>
                  <a:schemeClr val="dk1"/>
                </a:solidFill>
              </a:rPr>
              <a:t>in1*in1</a:t>
            </a:r>
            <a:r>
              <a:rPr lang="tr-TR" sz="1100">
                <a:solidFill>
                  <a:srgbClr val="C0C0C0"/>
                </a:solidFill>
              </a:rPr>
              <a:t> </a:t>
            </a:r>
            <a:r>
              <a:rPr lang="tr-TR" sz="1100">
                <a:solidFill>
                  <a:schemeClr val="dk1"/>
                </a:solidFill>
              </a:rPr>
              <a:t>-</a:t>
            </a:r>
            <a:r>
              <a:rPr lang="tr-TR" sz="1100">
                <a:solidFill>
                  <a:srgbClr val="C0C0C0"/>
                </a:solidFill>
              </a:rPr>
              <a:t> </a:t>
            </a:r>
            <a:r>
              <a:rPr lang="tr-TR" sz="1100">
                <a:solidFill>
                  <a:srgbClr val="000080"/>
                </a:solidFill>
              </a:rPr>
              <a:t>4</a:t>
            </a:r>
            <a:r>
              <a:rPr lang="tr-TR" sz="1100">
                <a:solidFill>
                  <a:schemeClr val="dk1"/>
                </a:solidFill>
              </a:rPr>
              <a:t>*in2*in3;</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temp2</a:t>
            </a:r>
            <a:r>
              <a:rPr lang="tr-TR" sz="1100">
                <a:solidFill>
                  <a:srgbClr val="C0C0C0"/>
                </a:solidFill>
              </a:rPr>
              <a:t> </a:t>
            </a:r>
            <a:r>
              <a:rPr lang="tr-TR" sz="1100">
                <a:solidFill>
                  <a:schemeClr val="dk1"/>
                </a:solidFill>
              </a:rPr>
              <a:t>=</a:t>
            </a:r>
            <a:r>
              <a:rPr lang="tr-TR" sz="1100">
                <a:solidFill>
                  <a:srgbClr val="C0C0C0"/>
                </a:solidFill>
              </a:rPr>
              <a:t> </a:t>
            </a:r>
            <a:r>
              <a:rPr lang="tr-TR" sz="1100">
                <a:solidFill>
                  <a:schemeClr val="dk1"/>
                </a:solidFill>
              </a:rPr>
              <a:t>(-in1</a:t>
            </a:r>
            <a:r>
              <a:rPr lang="tr-TR" sz="1100">
                <a:solidFill>
                  <a:srgbClr val="C0C0C0"/>
                </a:solidFill>
              </a:rPr>
              <a:t> </a:t>
            </a:r>
            <a:r>
              <a:rPr lang="tr-TR" sz="1100">
                <a:solidFill>
                  <a:schemeClr val="dk1"/>
                </a:solidFill>
              </a:rPr>
              <a:t>-</a:t>
            </a:r>
            <a:r>
              <a:rPr lang="tr-TR" sz="1100">
                <a:solidFill>
                  <a:srgbClr val="C0C0C0"/>
                </a:solidFill>
              </a:rPr>
              <a:t> </a:t>
            </a:r>
            <a:r>
              <a:rPr lang="tr-TR" sz="1100">
                <a:solidFill>
                  <a:schemeClr val="dk1"/>
                </a:solidFill>
              </a:rPr>
              <a:t>sqrt(temp1))/</a:t>
            </a:r>
            <a:r>
              <a:rPr lang="tr-TR" sz="1100">
                <a:solidFill>
                  <a:srgbClr val="000080"/>
                </a:solidFill>
              </a:rPr>
              <a:t>2</a:t>
            </a:r>
            <a:r>
              <a:rPr lang="tr-TR" sz="1100">
                <a:solidFill>
                  <a:schemeClr val="dk1"/>
                </a:solidFill>
              </a:rPr>
              <a:t>*in2;</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temp3</a:t>
            </a:r>
            <a:r>
              <a:rPr lang="tr-TR" sz="1100">
                <a:solidFill>
                  <a:srgbClr val="C0C0C0"/>
                </a:solidFill>
              </a:rPr>
              <a:t> </a:t>
            </a:r>
            <a:r>
              <a:rPr lang="tr-TR" sz="1100">
                <a:solidFill>
                  <a:schemeClr val="dk1"/>
                </a:solidFill>
              </a:rPr>
              <a:t>=</a:t>
            </a:r>
            <a:r>
              <a:rPr lang="tr-TR" sz="1100">
                <a:solidFill>
                  <a:srgbClr val="C0C0C0"/>
                </a:solidFill>
              </a:rPr>
              <a:t> </a:t>
            </a:r>
            <a:r>
              <a:rPr lang="tr-TR" sz="1100">
                <a:solidFill>
                  <a:schemeClr val="dk1"/>
                </a:solidFill>
              </a:rPr>
              <a:t>(in1</a:t>
            </a:r>
            <a:r>
              <a:rPr lang="tr-TR" sz="1100">
                <a:solidFill>
                  <a:srgbClr val="C0C0C0"/>
                </a:solidFill>
              </a:rPr>
              <a:t> </a:t>
            </a:r>
            <a:r>
              <a:rPr lang="tr-TR" sz="1100">
                <a:solidFill>
                  <a:schemeClr val="dk1"/>
                </a:solidFill>
              </a:rPr>
              <a:t>-</a:t>
            </a:r>
            <a:r>
              <a:rPr lang="tr-TR" sz="1100">
                <a:solidFill>
                  <a:srgbClr val="C0C0C0"/>
                </a:solidFill>
              </a:rPr>
              <a:t> </a:t>
            </a:r>
            <a:r>
              <a:rPr lang="tr-TR" sz="1100">
                <a:solidFill>
                  <a:schemeClr val="dk1"/>
                </a:solidFill>
              </a:rPr>
              <a:t>sqrt(temp1))/</a:t>
            </a:r>
            <a:r>
              <a:rPr lang="tr-TR" sz="1100">
                <a:solidFill>
                  <a:srgbClr val="000080"/>
                </a:solidFill>
              </a:rPr>
              <a:t>2</a:t>
            </a:r>
            <a:r>
              <a:rPr lang="tr-TR" sz="1100">
                <a:solidFill>
                  <a:schemeClr val="dk1"/>
                </a:solidFill>
              </a:rPr>
              <a:t>*in2;</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rgbClr val="808000"/>
                </a:solidFill>
              </a:rPr>
              <a:t>return</a:t>
            </a:r>
            <a:r>
              <a:rPr lang="tr-TR" sz="1100">
                <a:solidFill>
                  <a:srgbClr val="C0C0C0"/>
                </a:solidFill>
              </a:rPr>
              <a:t> </a:t>
            </a:r>
            <a:r>
              <a:rPr lang="tr-TR" sz="1100">
                <a:solidFill>
                  <a:srgbClr val="000080"/>
                </a:solidFill>
              </a:rPr>
              <a:t>0</a:t>
            </a: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tr-TR" sz="1100">
                <a:solidFill>
                  <a:srgbClr val="808000"/>
                </a:solidFill>
              </a:rPr>
              <a:t>int</a:t>
            </a:r>
            <a:r>
              <a:rPr lang="tr-TR" sz="1100">
                <a:solidFill>
                  <a:srgbClr val="C0C0C0"/>
                </a:solidFill>
              </a:rPr>
              <a:t> </a:t>
            </a:r>
            <a:r>
              <a:rPr lang="tr-TR" sz="1100">
                <a:solidFill>
                  <a:schemeClr val="dk1"/>
                </a:solidFill>
              </a:rPr>
              <a:t>main()</a:t>
            </a:r>
            <a:endParaRPr sz="1100">
              <a:solidFill>
                <a:schemeClr val="dk1"/>
              </a:solidFill>
            </a:endParaRPr>
          </a:p>
          <a:p>
            <a:pPr marL="0" lvl="0" indent="0" algn="l" rtl="0">
              <a:lnSpc>
                <a:spcPct val="115000"/>
              </a:lnSpc>
              <a:spcBef>
                <a:spcPts val="0"/>
              </a:spcBef>
              <a:spcAft>
                <a:spcPts val="0"/>
              </a:spcAft>
              <a:buNone/>
            </a:pP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chemeClr val="dk1"/>
                </a:solidFill>
              </a:rPr>
              <a:t>cout</a:t>
            </a:r>
            <a:r>
              <a:rPr lang="tr-TR" sz="1100">
                <a:solidFill>
                  <a:srgbClr val="C0C0C0"/>
                </a:solidFill>
              </a:rPr>
              <a:t> </a:t>
            </a:r>
            <a:r>
              <a:rPr lang="tr-TR" sz="1100">
                <a:solidFill>
                  <a:schemeClr val="dk1"/>
                </a:solidFill>
              </a:rPr>
              <a:t>&lt;&lt;</a:t>
            </a:r>
            <a:r>
              <a:rPr lang="tr-TR" sz="1100">
                <a:solidFill>
                  <a:srgbClr val="C0C0C0"/>
                </a:solidFill>
              </a:rPr>
              <a:t> </a:t>
            </a:r>
            <a:r>
              <a:rPr lang="tr-TR" sz="1100">
                <a:solidFill>
                  <a:srgbClr val="008000"/>
                </a:solidFill>
              </a:rPr>
              <a:t>"Hello</a:t>
            </a:r>
            <a:r>
              <a:rPr lang="tr-TR" sz="1100">
                <a:solidFill>
                  <a:srgbClr val="C0C0C0"/>
                </a:solidFill>
              </a:rPr>
              <a:t> </a:t>
            </a:r>
            <a:r>
              <a:rPr lang="tr-TR" sz="1100">
                <a:solidFill>
                  <a:srgbClr val="008000"/>
                </a:solidFill>
              </a:rPr>
              <a:t>world!"</a:t>
            </a:r>
            <a:r>
              <a:rPr lang="tr-TR" sz="1100">
                <a:solidFill>
                  <a:srgbClr val="C0C0C0"/>
                </a:solidFill>
              </a:rPr>
              <a:t> </a:t>
            </a:r>
            <a:r>
              <a:rPr lang="tr-TR" sz="1100">
                <a:solidFill>
                  <a:schemeClr val="dk1"/>
                </a:solidFill>
              </a:rPr>
              <a:t>&lt;&lt;</a:t>
            </a:r>
            <a:r>
              <a:rPr lang="tr-TR" sz="1100">
                <a:solidFill>
                  <a:srgbClr val="C0C0C0"/>
                </a:solidFill>
              </a:rPr>
              <a:t> </a:t>
            </a:r>
            <a:r>
              <a:rPr lang="tr-TR" sz="1100">
                <a:solidFill>
                  <a:schemeClr val="dk1"/>
                </a:solidFill>
              </a:rPr>
              <a:t>hesapla(</a:t>
            </a:r>
            <a:r>
              <a:rPr lang="tr-TR" sz="1100">
                <a:solidFill>
                  <a:srgbClr val="000080"/>
                </a:solidFill>
              </a:rPr>
              <a:t>1</a:t>
            </a:r>
            <a:r>
              <a:rPr lang="tr-TR" sz="1100">
                <a:solidFill>
                  <a:schemeClr val="dk1"/>
                </a:solidFill>
              </a:rPr>
              <a:t>,</a:t>
            </a:r>
            <a:r>
              <a:rPr lang="tr-TR" sz="1100">
                <a:solidFill>
                  <a:srgbClr val="C0C0C0"/>
                </a:solidFill>
              </a:rPr>
              <a:t> </a:t>
            </a:r>
            <a:r>
              <a:rPr lang="tr-TR" sz="1100">
                <a:solidFill>
                  <a:srgbClr val="000080"/>
                </a:solidFill>
              </a:rPr>
              <a:t>2</a:t>
            </a:r>
            <a:r>
              <a:rPr lang="tr-TR" sz="1100">
                <a:solidFill>
                  <a:schemeClr val="dk1"/>
                </a:solidFill>
              </a:rPr>
              <a:t>,</a:t>
            </a:r>
            <a:r>
              <a:rPr lang="tr-TR" sz="1100">
                <a:solidFill>
                  <a:srgbClr val="C0C0C0"/>
                </a:solidFill>
              </a:rPr>
              <a:t> </a:t>
            </a:r>
            <a:r>
              <a:rPr lang="tr-TR" sz="1100">
                <a:solidFill>
                  <a:srgbClr val="000080"/>
                </a:solidFill>
              </a:rPr>
              <a:t>4</a:t>
            </a:r>
            <a:r>
              <a:rPr lang="tr-TR" sz="1100">
                <a:solidFill>
                  <a:schemeClr val="dk1"/>
                </a:solidFill>
              </a:rPr>
              <a:t>);</a:t>
            </a:r>
            <a:r>
              <a:rPr lang="tr-TR" sz="1100">
                <a:solidFill>
                  <a:srgbClr val="C0C0C0"/>
                </a:solidFill>
              </a:rPr>
              <a:t> </a:t>
            </a:r>
            <a:r>
              <a:rPr lang="tr-TR" sz="1100">
                <a:solidFill>
                  <a:schemeClr val="dk1"/>
                </a:solidFill>
              </a:rPr>
              <a:t>&lt;&lt;</a:t>
            </a:r>
            <a:r>
              <a:rPr lang="tr-TR" sz="1100">
                <a:solidFill>
                  <a:srgbClr val="C0C0C0"/>
                </a:solidFill>
              </a:rPr>
              <a:t> </a:t>
            </a:r>
            <a:r>
              <a:rPr lang="tr-TR" sz="1100">
                <a:solidFill>
                  <a:schemeClr val="dk1"/>
                </a:solidFill>
              </a:rPr>
              <a:t>endl;</a:t>
            </a:r>
            <a:endParaRPr sz="1100">
              <a:solidFill>
                <a:schemeClr val="dk1"/>
              </a:solidFill>
            </a:endParaRPr>
          </a:p>
          <a:p>
            <a:pPr marL="0" lvl="0" indent="0" algn="l" rtl="0">
              <a:lnSpc>
                <a:spcPct val="115000"/>
              </a:lnSpc>
              <a:spcBef>
                <a:spcPts val="0"/>
              </a:spcBef>
              <a:spcAft>
                <a:spcPts val="0"/>
              </a:spcAft>
              <a:buNone/>
            </a:pPr>
            <a:r>
              <a:rPr lang="tr-TR" sz="1100">
                <a:solidFill>
                  <a:srgbClr val="C0C0C0"/>
                </a:solidFill>
              </a:rPr>
              <a:t>   </a:t>
            </a:r>
            <a:r>
              <a:rPr lang="tr-TR" sz="1100">
                <a:solidFill>
                  <a:srgbClr val="808000"/>
                </a:solidFill>
              </a:rPr>
              <a:t>return</a:t>
            </a:r>
            <a:r>
              <a:rPr lang="tr-TR" sz="1100">
                <a:solidFill>
                  <a:srgbClr val="C0C0C0"/>
                </a:solidFill>
              </a:rPr>
              <a:t> </a:t>
            </a:r>
            <a:r>
              <a:rPr lang="tr-TR" sz="1100">
                <a:solidFill>
                  <a:srgbClr val="000080"/>
                </a:solidFill>
              </a:rPr>
              <a:t>0</a:t>
            </a: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r>
              <a:rPr lang="tr-TR" sz="1100">
                <a:solidFill>
                  <a:schemeClr val="dk1"/>
                </a:solidFill>
              </a:rPr>
              <a:t>}</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
        <p:nvSpPr>
          <p:cNvPr id="514" name="Google Shape;514;p54"/>
          <p:cNvSpPr txBox="1">
            <a:spLocks noGrp="1"/>
          </p:cNvSpPr>
          <p:nvPr>
            <p:ph type="title"/>
          </p:nvPr>
        </p:nvSpPr>
        <p:spPr>
          <a:xfrm>
            <a:off x="2591000" y="1302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a:t>Ve son olarak</a:t>
            </a:r>
            <a:endParaRPr/>
          </a:p>
          <a:p>
            <a:pPr marL="0" lvl="0" indent="0" algn="l" rtl="0">
              <a:spcBef>
                <a:spcPts val="0"/>
              </a:spcBef>
              <a:spcAft>
                <a:spcPts val="0"/>
              </a:spcAft>
              <a:buNone/>
            </a:pPr>
            <a:r>
              <a:rPr lang="tr-TR"/>
              <a:t>Bu kodla ilgili ne düşünüyorsunuz?</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5"/>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168DBA"/>
              </a:buClr>
              <a:buFont typeface="Century Gothic"/>
              <a:buNone/>
            </a:pPr>
            <a:r>
              <a:rPr lang="tr-TR" sz="4000" b="0" i="0" u="none" strike="noStrike" cap="none">
                <a:solidFill>
                  <a:srgbClr val="168DBA"/>
                </a:solidFill>
                <a:latin typeface="Century Gothic"/>
                <a:ea typeface="Century Gothic"/>
                <a:cs typeface="Century Gothic"/>
                <a:sym typeface="Century Gothic"/>
              </a:rPr>
              <a:t>Teşekkürler</a:t>
            </a:r>
            <a:endParaRPr sz="4000" b="0" i="0" u="none" strike="noStrike" cap="none">
              <a:solidFill>
                <a:srgbClr val="168DBA"/>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a:t>Neden Proje Geliştirme Adımlarını İzlemeliyiz</a:t>
            </a:r>
            <a:endParaRPr/>
          </a:p>
        </p:txBody>
      </p:sp>
      <p:pic>
        <p:nvPicPr>
          <p:cNvPr id="189" name="Google Shape;189;p21"/>
          <p:cNvPicPr preferRelativeResize="0"/>
          <p:nvPr/>
        </p:nvPicPr>
        <p:blipFill rotWithShape="1">
          <a:blip r:embed="rId3">
            <a:alphaModFix/>
          </a:blip>
          <a:srcRect/>
          <a:stretch/>
        </p:blipFill>
        <p:spPr>
          <a:xfrm>
            <a:off x="2429137" y="2370022"/>
            <a:ext cx="9239400" cy="321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2592923" y="166909"/>
            <a:ext cx="8911800" cy="12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8DBA"/>
              </a:buClr>
              <a:buFont typeface="Questrial"/>
              <a:buNone/>
            </a:pPr>
            <a:r>
              <a:rPr lang="tr-TR" sz="3600" b="0" i="0" u="none" strike="noStrike" cap="none">
                <a:solidFill>
                  <a:srgbClr val="168DBA"/>
                </a:solidFill>
                <a:latin typeface="Questrial"/>
                <a:ea typeface="Questrial"/>
                <a:cs typeface="Questrial"/>
                <a:sym typeface="Questrial"/>
              </a:rPr>
              <a:t>Problemi Doğru Tanımlama  Çözüm İçin Vazgeçilmez İlk Adımdır</a:t>
            </a:r>
            <a:endParaRPr/>
          </a:p>
        </p:txBody>
      </p:sp>
      <p:pic>
        <p:nvPicPr>
          <p:cNvPr id="196" name="Google Shape;196;p22"/>
          <p:cNvPicPr preferRelativeResize="0">
            <a:picLocks noGrp="1"/>
          </p:cNvPicPr>
          <p:nvPr>
            <p:ph type="body" idx="1"/>
          </p:nvPr>
        </p:nvPicPr>
        <p:blipFill rotWithShape="1">
          <a:blip r:embed="rId3">
            <a:alphaModFix/>
          </a:blip>
          <a:srcRect/>
          <a:stretch/>
        </p:blipFill>
        <p:spPr>
          <a:xfrm>
            <a:off x="2389672" y="1714500"/>
            <a:ext cx="8599500" cy="48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68DBA"/>
              </a:buClr>
              <a:buFont typeface="Questrial"/>
              <a:buNone/>
            </a:pPr>
            <a:r>
              <a:rPr lang="tr-TR">
                <a:latin typeface="Questrial"/>
                <a:ea typeface="Questrial"/>
                <a:cs typeface="Questrial"/>
                <a:sym typeface="Questrial"/>
              </a:rPr>
              <a:t>Problem Tanımlayalım</a:t>
            </a:r>
            <a:endParaRPr>
              <a:latin typeface="Questrial"/>
              <a:ea typeface="Questrial"/>
              <a:cs typeface="Questrial"/>
              <a:sym typeface="Questrial"/>
            </a:endParaRPr>
          </a:p>
          <a:p>
            <a:pPr marL="0" lvl="0" indent="0" algn="l" rtl="0">
              <a:spcBef>
                <a:spcPts val="0"/>
              </a:spcBef>
              <a:spcAft>
                <a:spcPts val="0"/>
              </a:spcAft>
              <a:buNone/>
            </a:pPr>
            <a:endParaRPr/>
          </a:p>
        </p:txBody>
      </p:sp>
      <p:sp>
        <p:nvSpPr>
          <p:cNvPr id="203" name="Google Shape;203;p23"/>
          <p:cNvSpPr txBox="1">
            <a:spLocks noGrp="1"/>
          </p:cNvSpPr>
          <p:nvPr>
            <p:ph type="body" idx="1"/>
          </p:nvPr>
        </p:nvSpPr>
        <p:spPr>
          <a:xfrm>
            <a:off x="2589212" y="2133600"/>
            <a:ext cx="8915400" cy="37776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rgbClr val="595959"/>
              </a:buClr>
              <a:buSzPts val="1800"/>
              <a:buFont typeface="Arial"/>
              <a:buChar char="●"/>
            </a:pPr>
            <a:r>
              <a:rPr lang="tr-TR" b="1" dirty="0">
                <a:solidFill>
                  <a:srgbClr val="00B0F0"/>
                </a:solidFill>
                <a:latin typeface="Century Gothic" panose="020B0502020202020204" pitchFamily="34" charset="0"/>
                <a:ea typeface="Arial"/>
                <a:cs typeface="Arial"/>
                <a:sym typeface="Arial"/>
              </a:rPr>
              <a:t>Şimdi Siz MegaMart  Web uygulamasından sorumlu geliştiricisiniz.</a:t>
            </a:r>
            <a:endParaRPr dirty="0">
              <a:latin typeface="Century Gothic" panose="020B0502020202020204" pitchFamily="34" charset="0"/>
              <a:ea typeface="Arial"/>
              <a:cs typeface="Arial"/>
              <a:sym typeface="Arial"/>
            </a:endParaRPr>
          </a:p>
          <a:p>
            <a:pPr marL="342900" lvl="0" indent="-342900" algn="l" rtl="0">
              <a:spcBef>
                <a:spcPts val="1000"/>
              </a:spcBef>
              <a:spcAft>
                <a:spcPts val="0"/>
              </a:spcAft>
              <a:buClr>
                <a:srgbClr val="595959"/>
              </a:buClr>
              <a:buSzPts val="1800"/>
              <a:buFont typeface="Arial"/>
              <a:buChar char="●"/>
            </a:pPr>
            <a:r>
              <a:rPr lang="tr-TR" b="1" dirty="0">
                <a:solidFill>
                  <a:srgbClr val="1A9988"/>
                </a:solidFill>
                <a:latin typeface="Century Gothic" panose="020B0502020202020204" pitchFamily="34" charset="0"/>
                <a:ea typeface="Arial"/>
                <a:cs typeface="Arial"/>
                <a:sym typeface="Arial"/>
              </a:rPr>
              <a:t>Aşağıdaki İfadelerden hangisi sizin için doğru bir problem tanımı olur</a:t>
            </a:r>
            <a:endParaRPr dirty="0">
              <a:latin typeface="Century Gothic" panose="020B0502020202020204" pitchFamily="34" charset="0"/>
              <a:ea typeface="Arial"/>
              <a:cs typeface="Arial"/>
              <a:sym typeface="Arial"/>
            </a:endParaRPr>
          </a:p>
          <a:p>
            <a:pPr marL="742950" lvl="1" indent="-285750" algn="l" rtl="0">
              <a:spcBef>
                <a:spcPts val="1000"/>
              </a:spcBef>
              <a:spcAft>
                <a:spcPts val="0"/>
              </a:spcAft>
              <a:buClr>
                <a:srgbClr val="595959"/>
              </a:buClr>
              <a:buSzPts val="1600"/>
              <a:buFont typeface="Arial"/>
              <a:buChar char="●"/>
            </a:pPr>
            <a:r>
              <a:rPr lang="tr-TR" dirty="0">
                <a:solidFill>
                  <a:srgbClr val="FF0000"/>
                </a:solidFill>
                <a:latin typeface="Century Gothic" panose="020B0502020202020204" pitchFamily="34" charset="0"/>
                <a:ea typeface="Arial"/>
                <a:cs typeface="Arial"/>
                <a:sym typeface="Arial"/>
              </a:rPr>
              <a:t>MegaMart Web uygulaması gelen siparişleri optimum şekilde karşılayamıyor.</a:t>
            </a:r>
            <a:endParaRPr dirty="0">
              <a:latin typeface="Century Gothic" panose="020B0502020202020204" pitchFamily="34" charset="0"/>
              <a:ea typeface="Arial"/>
              <a:cs typeface="Arial"/>
              <a:sym typeface="Arial"/>
            </a:endParaRPr>
          </a:p>
          <a:p>
            <a:pPr marL="742950" lvl="1" indent="-285750" algn="l" rtl="0">
              <a:spcBef>
                <a:spcPts val="1000"/>
              </a:spcBef>
              <a:spcAft>
                <a:spcPts val="0"/>
              </a:spcAft>
              <a:buClr>
                <a:srgbClr val="595959"/>
              </a:buClr>
              <a:buSzPts val="1600"/>
              <a:buFont typeface="Arial"/>
              <a:buChar char="●"/>
            </a:pPr>
            <a:r>
              <a:rPr lang="tr-TR" i="1" dirty="0">
                <a:solidFill>
                  <a:srgbClr val="00B050"/>
                </a:solidFill>
                <a:latin typeface="Century Gothic" panose="020B0502020202020204" pitchFamily="34" charset="0"/>
                <a:ea typeface="Arial"/>
                <a:cs typeface="Arial"/>
                <a:sym typeface="Arial"/>
              </a:rPr>
              <a:t>SuperMart’ın gelen siparişleri karşılaması için, web uygulamasındaki gömülü sunucu tabanlı sınıfların optimizasyon probleminin çözülmesi gerekir.</a:t>
            </a:r>
            <a:endParaRPr dirty="0">
              <a:latin typeface="Century Gothic" panose="020B0502020202020204" pitchFamily="34" charset="0"/>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2580334" y="860265"/>
            <a:ext cx="8915400" cy="146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Gereksinimler</a:t>
            </a:r>
            <a:endParaRPr dirty="0"/>
          </a:p>
        </p:txBody>
      </p:sp>
      <p:grpSp>
        <p:nvGrpSpPr>
          <p:cNvPr id="4" name="Google Shape;218;p25">
            <a:extLst>
              <a:ext uri="{FF2B5EF4-FFF2-40B4-BE49-F238E27FC236}">
                <a16:creationId xmlns:a16="http://schemas.microsoft.com/office/drawing/2014/main" id="{594DBCE7-422C-49EE-B4D4-C5458E9AD068}"/>
              </a:ext>
            </a:extLst>
          </p:cNvPr>
          <p:cNvGrpSpPr/>
          <p:nvPr/>
        </p:nvGrpSpPr>
        <p:grpSpPr>
          <a:xfrm>
            <a:off x="3153417" y="2812197"/>
            <a:ext cx="6705707" cy="2420400"/>
            <a:chOff x="2814917" y="2528047"/>
            <a:chExt cx="6705707" cy="2420400"/>
          </a:xfrm>
        </p:grpSpPr>
        <p:sp>
          <p:nvSpPr>
            <p:cNvPr id="5" name="Google Shape;219;p25">
              <a:extLst>
                <a:ext uri="{FF2B5EF4-FFF2-40B4-BE49-F238E27FC236}">
                  <a16:creationId xmlns:a16="http://schemas.microsoft.com/office/drawing/2014/main" id="{C4561DE2-9048-443B-BB91-D4555BAB8F7B}"/>
                </a:ext>
              </a:extLst>
            </p:cNvPr>
            <p:cNvSpPr/>
            <p:nvPr/>
          </p:nvSpPr>
          <p:spPr>
            <a:xfrm>
              <a:off x="4572000" y="2528047"/>
              <a:ext cx="3245100" cy="2420400"/>
            </a:xfrm>
            <a:prstGeom prst="rect">
              <a:avLst/>
            </a:prstGeom>
            <a:solidFill>
              <a:srgbClr val="595959"/>
            </a:solidFill>
            <a:ln w="15875" cap="rnd"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Questrial"/>
                <a:buNone/>
              </a:pPr>
              <a:r>
                <a:rPr lang="tr-TR" sz="1800" b="0" i="0" u="none" strike="noStrike" cap="none" dirty="0">
                  <a:solidFill>
                    <a:srgbClr val="FFFFFF"/>
                  </a:solidFill>
                  <a:latin typeface="Questrial"/>
                  <a:ea typeface="Questrial"/>
                  <a:cs typeface="Questrial"/>
                  <a:sym typeface="Questrial"/>
                </a:rPr>
                <a:t>Sistem</a:t>
              </a:r>
              <a:endParaRPr dirty="0"/>
            </a:p>
            <a:p>
              <a:pPr marL="0" marR="0" lvl="0" indent="0" algn="ctr" rtl="0">
                <a:lnSpc>
                  <a:spcPct val="100000"/>
                </a:lnSpc>
                <a:spcBef>
                  <a:spcPts val="0"/>
                </a:spcBef>
                <a:spcAft>
                  <a:spcPts val="0"/>
                </a:spcAft>
                <a:buClr>
                  <a:srgbClr val="FFFFFF"/>
                </a:buClr>
                <a:buFont typeface="Questrial"/>
                <a:buNone/>
              </a:pPr>
              <a:r>
                <a:rPr lang="tr-TR" sz="1800" b="0" i="0" u="none" strike="noStrike" cap="none" dirty="0">
                  <a:solidFill>
                    <a:srgbClr val="FFFFFF"/>
                  </a:solidFill>
                  <a:latin typeface="Questrial"/>
                  <a:ea typeface="Questrial"/>
                  <a:cs typeface="Questrial"/>
                  <a:sym typeface="Questrial"/>
                </a:rPr>
                <a:t>(Black Box Approach)</a:t>
              </a:r>
              <a:endParaRPr dirty="0"/>
            </a:p>
          </p:txBody>
        </p:sp>
        <p:sp>
          <p:nvSpPr>
            <p:cNvPr id="6" name="Google Shape;220;p25">
              <a:extLst>
                <a:ext uri="{FF2B5EF4-FFF2-40B4-BE49-F238E27FC236}">
                  <a16:creationId xmlns:a16="http://schemas.microsoft.com/office/drawing/2014/main" id="{DE0DAF5B-5C32-4C0A-8202-375A1EF99B91}"/>
                </a:ext>
              </a:extLst>
            </p:cNvPr>
            <p:cNvSpPr/>
            <p:nvPr/>
          </p:nvSpPr>
          <p:spPr>
            <a:xfrm>
              <a:off x="2814917" y="3424517"/>
              <a:ext cx="1703400" cy="609600"/>
            </a:xfrm>
            <a:prstGeom prst="rightArrow">
              <a:avLst>
                <a:gd name="adj1" fmla="val 50000"/>
                <a:gd name="adj2" fmla="val 50000"/>
              </a:avLst>
            </a:prstGeom>
            <a:solidFill>
              <a:srgbClr val="595959"/>
            </a:solidFill>
            <a:ln w="15875" cap="rnd"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Questrial"/>
                <a:buNone/>
              </a:pPr>
              <a:r>
                <a:rPr lang="tr-TR" sz="1800" b="0" i="0" u="none" strike="noStrike" cap="none" dirty="0">
                  <a:solidFill>
                    <a:srgbClr val="FFFFFF"/>
                  </a:solidFill>
                  <a:latin typeface="Questrial"/>
                  <a:ea typeface="Questrial"/>
                  <a:cs typeface="Questrial"/>
                  <a:sym typeface="Questrial"/>
                </a:rPr>
                <a:t>Girdiler</a:t>
              </a:r>
              <a:endParaRPr dirty="0"/>
            </a:p>
          </p:txBody>
        </p:sp>
        <p:sp>
          <p:nvSpPr>
            <p:cNvPr id="7" name="Google Shape;221;p25">
              <a:extLst>
                <a:ext uri="{FF2B5EF4-FFF2-40B4-BE49-F238E27FC236}">
                  <a16:creationId xmlns:a16="http://schemas.microsoft.com/office/drawing/2014/main" id="{27F3DE5C-75E6-4828-AB21-21154D926B1C}"/>
                </a:ext>
              </a:extLst>
            </p:cNvPr>
            <p:cNvSpPr/>
            <p:nvPr/>
          </p:nvSpPr>
          <p:spPr>
            <a:xfrm>
              <a:off x="7817224" y="3424517"/>
              <a:ext cx="1703400" cy="609600"/>
            </a:xfrm>
            <a:prstGeom prst="rightArrow">
              <a:avLst>
                <a:gd name="adj1" fmla="val 50000"/>
                <a:gd name="adj2" fmla="val 50000"/>
              </a:avLst>
            </a:prstGeom>
            <a:solidFill>
              <a:srgbClr val="595959"/>
            </a:solidFill>
            <a:ln w="15875" cap="rnd"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Questrial"/>
                <a:buNone/>
              </a:pPr>
              <a:r>
                <a:rPr lang="tr-TR" sz="1800" b="0" i="0" u="none" strike="noStrike" cap="none">
                  <a:solidFill>
                    <a:srgbClr val="FFFFFF"/>
                  </a:solidFill>
                  <a:latin typeface="Questrial"/>
                  <a:ea typeface="Questrial"/>
                  <a:cs typeface="Questrial"/>
                  <a:sym typeface="Questrial"/>
                </a:rPr>
                <a:t>Çıktılar</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2592925" y="624110"/>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a:t>Gereksinimler </a:t>
            </a:r>
            <a:endParaRPr/>
          </a:p>
        </p:txBody>
      </p:sp>
      <p:sp>
        <p:nvSpPr>
          <p:cNvPr id="217" name="Google Shape;217;p25"/>
          <p:cNvSpPr txBox="1">
            <a:spLocks noGrp="1"/>
          </p:cNvSpPr>
          <p:nvPr>
            <p:ph type="body" idx="1"/>
          </p:nvPr>
        </p:nvSpPr>
        <p:spPr>
          <a:xfrm>
            <a:off x="2592925" y="1654205"/>
            <a:ext cx="8915400" cy="4187301"/>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rgbClr val="595959"/>
              </a:buClr>
              <a:buSzPts val="1800"/>
              <a:buChar char="●"/>
            </a:pPr>
            <a:r>
              <a:rPr lang="tr-TR" dirty="0">
                <a:latin typeface="Century Gothic" panose="020B0502020202020204" pitchFamily="34" charset="0"/>
                <a:ea typeface="Questrial"/>
                <a:cs typeface="Questrial"/>
                <a:sym typeface="Questrial"/>
              </a:rPr>
              <a:t>Gereksinimler detaylı olarak yazılımın </a:t>
            </a:r>
            <a:r>
              <a:rPr lang="tr-TR" b="1" dirty="0">
                <a:solidFill>
                  <a:srgbClr val="FF0000"/>
                </a:solidFill>
                <a:latin typeface="Century Gothic" panose="020B0502020202020204" pitchFamily="34" charset="0"/>
                <a:ea typeface="Questrial"/>
                <a:cs typeface="Questrial"/>
                <a:sym typeface="Questrial"/>
              </a:rPr>
              <a:t>yapması gereken fonksiyonları</a:t>
            </a:r>
            <a:r>
              <a:rPr lang="tr-TR" dirty="0">
                <a:latin typeface="Century Gothic" panose="020B0502020202020204" pitchFamily="34" charset="0"/>
                <a:ea typeface="Questrial"/>
                <a:cs typeface="Questrial"/>
                <a:sym typeface="Questrial"/>
              </a:rPr>
              <a:t> sıralar.</a:t>
            </a:r>
            <a:endParaRPr dirty="0">
              <a:latin typeface="Century Gothic" panose="020B0502020202020204" pitchFamily="34" charset="0"/>
              <a:ea typeface="Questrial"/>
              <a:cs typeface="Questrial"/>
              <a:sym typeface="Questrial"/>
            </a:endParaRPr>
          </a:p>
          <a:p>
            <a:pPr marL="342900" lvl="0" indent="-342900" algn="l" rtl="0">
              <a:spcBef>
                <a:spcPts val="0"/>
              </a:spcBef>
              <a:spcAft>
                <a:spcPts val="0"/>
              </a:spcAft>
              <a:buClr>
                <a:srgbClr val="595959"/>
              </a:buClr>
              <a:buSzPts val="1800"/>
              <a:buFont typeface="Questrial"/>
              <a:buChar char="●"/>
            </a:pPr>
            <a:r>
              <a:rPr lang="tr-TR" dirty="0">
                <a:latin typeface="Century Gothic" panose="020B0502020202020204" pitchFamily="34" charset="0"/>
                <a:ea typeface="Questrial"/>
                <a:cs typeface="Questrial"/>
                <a:sym typeface="Questrial"/>
              </a:rPr>
              <a:t>Gereksinim analizinin ana hedefi </a:t>
            </a:r>
            <a:r>
              <a:rPr lang="tr-TR" b="1" dirty="0">
                <a:solidFill>
                  <a:srgbClr val="FF0000"/>
                </a:solidFill>
                <a:latin typeface="Century Gothic" panose="020B0502020202020204" pitchFamily="34" charset="0"/>
                <a:ea typeface="Questrial"/>
                <a:cs typeface="Questrial"/>
                <a:sym typeface="Questrial"/>
              </a:rPr>
              <a:t>proje risklerini</a:t>
            </a:r>
            <a:r>
              <a:rPr lang="tr-TR" dirty="0">
                <a:latin typeface="Century Gothic" panose="020B0502020202020204" pitchFamily="34" charset="0"/>
                <a:ea typeface="Questrial"/>
                <a:cs typeface="Questrial"/>
                <a:sym typeface="Questrial"/>
              </a:rPr>
              <a:t> azaltmaktır.</a:t>
            </a:r>
            <a:endParaRPr dirty="0">
              <a:latin typeface="Century Gothic" panose="020B0502020202020204" pitchFamily="34" charset="0"/>
              <a:ea typeface="Questrial"/>
              <a:cs typeface="Questrial"/>
              <a:sym typeface="Questrial"/>
            </a:endParaRPr>
          </a:p>
          <a:p>
            <a:pPr marL="342900" lvl="0" indent="-342900" algn="l" rtl="0">
              <a:spcBef>
                <a:spcPts val="0"/>
              </a:spcBef>
              <a:spcAft>
                <a:spcPts val="0"/>
              </a:spcAft>
              <a:buClr>
                <a:srgbClr val="595959"/>
              </a:buClr>
              <a:buSzPts val="1800"/>
              <a:buFont typeface="Questrial"/>
              <a:buChar char="●"/>
            </a:pPr>
            <a:r>
              <a:rPr lang="tr-TR" dirty="0">
                <a:latin typeface="Century Gothic" panose="020B0502020202020204" pitchFamily="34" charset="0"/>
                <a:ea typeface="Questrial"/>
                <a:cs typeface="Questrial"/>
                <a:sym typeface="Questrial"/>
              </a:rPr>
              <a:t>Gereksinimlerin doğru tanımlandığını aşağıdaki sorularla kontrol edebilirsiniz.</a:t>
            </a:r>
            <a:endParaRPr dirty="0">
              <a:latin typeface="Century Gothic" panose="020B0502020202020204" pitchFamily="34" charset="0"/>
              <a:ea typeface="Questrial"/>
              <a:cs typeface="Questrial"/>
              <a:sym typeface="Questrial"/>
            </a:endParaRPr>
          </a:p>
          <a:p>
            <a:pPr marL="742950" lvl="1" indent="-298450" algn="l" rtl="0">
              <a:spcBef>
                <a:spcPts val="0"/>
              </a:spcBef>
              <a:spcAft>
                <a:spcPts val="0"/>
              </a:spcAft>
              <a:buClr>
                <a:srgbClr val="595959"/>
              </a:buClr>
              <a:buSzPts val="1800"/>
              <a:buChar char="●"/>
            </a:pPr>
            <a:r>
              <a:rPr lang="tr-TR" sz="1800" dirty="0">
                <a:latin typeface="Century Gothic" panose="020B0502020202020204" pitchFamily="34" charset="0"/>
                <a:ea typeface="Questrial"/>
                <a:cs typeface="Questrial"/>
                <a:sym typeface="Questrial"/>
              </a:rPr>
              <a:t>Sistem girdileri belirlendi mi? </a:t>
            </a:r>
            <a:endParaRPr sz="1800" dirty="0">
              <a:latin typeface="Century Gothic" panose="020B0502020202020204" pitchFamily="34" charset="0"/>
              <a:ea typeface="Questrial"/>
              <a:cs typeface="Questrial"/>
              <a:sym typeface="Questrial"/>
            </a:endParaRPr>
          </a:p>
          <a:p>
            <a:pPr marL="1143000" lvl="2" indent="-152400" algn="l" rtl="0">
              <a:spcBef>
                <a:spcPts val="1000"/>
              </a:spcBef>
              <a:spcAft>
                <a:spcPts val="0"/>
              </a:spcAft>
              <a:buClr>
                <a:srgbClr val="595959"/>
              </a:buClr>
              <a:buSzPts val="1600"/>
              <a:buChar char="●"/>
            </a:pPr>
            <a:r>
              <a:rPr lang="tr-TR" sz="1800" dirty="0">
                <a:latin typeface="Century Gothic" panose="020B0502020202020204" pitchFamily="34" charset="0"/>
                <a:ea typeface="Questrial"/>
                <a:cs typeface="Questrial"/>
                <a:sym typeface="Questrial"/>
              </a:rPr>
              <a:t>Sistem girdilerinin kaynakları belirlendi mi?</a:t>
            </a:r>
            <a:endParaRPr sz="1800" dirty="0">
              <a:latin typeface="Century Gothic" panose="020B0502020202020204" pitchFamily="34" charset="0"/>
              <a:ea typeface="Questrial"/>
              <a:cs typeface="Questrial"/>
              <a:sym typeface="Questrial"/>
            </a:endParaRPr>
          </a:p>
          <a:p>
            <a:pPr marL="1143000" lvl="2" indent="-152400" algn="l" rtl="0">
              <a:spcBef>
                <a:spcPts val="1000"/>
              </a:spcBef>
              <a:spcAft>
                <a:spcPts val="0"/>
              </a:spcAft>
              <a:buClr>
                <a:srgbClr val="595959"/>
              </a:buClr>
              <a:buSzPts val="1600"/>
              <a:buChar char="●"/>
            </a:pPr>
            <a:r>
              <a:rPr lang="tr-TR" sz="1800" dirty="0">
                <a:latin typeface="Century Gothic" panose="020B0502020202020204" pitchFamily="34" charset="0"/>
                <a:ea typeface="Questrial"/>
                <a:cs typeface="Questrial"/>
                <a:sym typeface="Questrial"/>
              </a:rPr>
              <a:t>Sistem girdilerinin kararlılığı ve doğruluğu test edildi mi?</a:t>
            </a:r>
            <a:endParaRPr sz="1800" dirty="0">
              <a:latin typeface="Century Gothic" panose="020B0502020202020204" pitchFamily="34" charset="0"/>
              <a:ea typeface="Questrial"/>
              <a:cs typeface="Questrial"/>
              <a:sym typeface="Questrial"/>
            </a:endParaRPr>
          </a:p>
          <a:p>
            <a:pPr marL="1143000" lvl="2" indent="-152400" algn="l" rtl="0">
              <a:spcBef>
                <a:spcPts val="1000"/>
              </a:spcBef>
              <a:spcAft>
                <a:spcPts val="0"/>
              </a:spcAft>
              <a:buClr>
                <a:srgbClr val="595959"/>
              </a:buClr>
              <a:buSzPts val="1600"/>
              <a:buChar char="●"/>
            </a:pPr>
            <a:r>
              <a:rPr lang="tr-TR" sz="1800" dirty="0">
                <a:latin typeface="Century Gothic" panose="020B0502020202020204" pitchFamily="34" charset="0"/>
                <a:ea typeface="Questrial"/>
                <a:cs typeface="Questrial"/>
                <a:sym typeface="Questrial"/>
              </a:rPr>
              <a:t>Sistem girdilerinin değer aralıkları belirlendi mi?</a:t>
            </a:r>
            <a:endParaRPr sz="1800" dirty="0">
              <a:latin typeface="Century Gothic" panose="020B0502020202020204" pitchFamily="34" charset="0"/>
              <a:ea typeface="Questrial"/>
              <a:cs typeface="Questrial"/>
              <a:sym typeface="Questrial"/>
            </a:endParaRPr>
          </a:p>
          <a:p>
            <a:pPr marL="1143000" lvl="2" indent="-152400" algn="l" rtl="0">
              <a:spcBef>
                <a:spcPts val="1000"/>
              </a:spcBef>
              <a:spcAft>
                <a:spcPts val="0"/>
              </a:spcAft>
              <a:buClr>
                <a:srgbClr val="595959"/>
              </a:buClr>
              <a:buSzPts val="1600"/>
              <a:buChar char="●"/>
            </a:pPr>
            <a:r>
              <a:rPr lang="tr-TR" sz="1800" dirty="0">
                <a:latin typeface="Century Gothic" panose="020B0502020202020204" pitchFamily="34" charset="0"/>
                <a:ea typeface="Questrial"/>
                <a:cs typeface="Questrial"/>
                <a:sym typeface="Questrial"/>
              </a:rPr>
              <a:t>Sistem girdilerinin sıklığı belirlendi mi?</a:t>
            </a:r>
            <a:endParaRPr sz="1800" dirty="0">
              <a:latin typeface="Century Gothic" panose="020B0502020202020204" pitchFamily="34" charset="0"/>
              <a:ea typeface="Questrial"/>
              <a:cs typeface="Questrial"/>
              <a:sym typeface="Questrial"/>
            </a:endParaRPr>
          </a:p>
          <a:p>
            <a:pPr marL="742950" lvl="1" indent="-298450" algn="l" rtl="0">
              <a:spcBef>
                <a:spcPts val="1000"/>
              </a:spcBef>
              <a:spcAft>
                <a:spcPts val="0"/>
              </a:spcAft>
              <a:buClr>
                <a:srgbClr val="595959"/>
              </a:buClr>
              <a:buSzPts val="1800"/>
              <a:buChar char="●"/>
            </a:pPr>
            <a:r>
              <a:rPr lang="tr-TR" sz="1800" dirty="0">
                <a:latin typeface="Century Gothic" panose="020B0502020202020204" pitchFamily="34" charset="0"/>
                <a:ea typeface="Questrial"/>
                <a:cs typeface="Questrial"/>
                <a:sym typeface="Questrial"/>
              </a:rPr>
              <a:t>Sistem çıktıları kararlılıkları, hedefleri, veri aralıkları, sıklıkları ve formatları dahil olmak üzere belirlendi mi?</a:t>
            </a:r>
            <a:endParaRPr sz="1800" dirty="0">
              <a:latin typeface="Century Gothic" panose="020B0502020202020204" pitchFamily="34" charset="0"/>
              <a:ea typeface="Questrial"/>
              <a:cs typeface="Questrial"/>
              <a:sym typeface="Questrial"/>
            </a:endParaRPr>
          </a:p>
          <a:p>
            <a:pPr marL="742950" lvl="1" indent="-298450" algn="l" rtl="0">
              <a:spcBef>
                <a:spcPts val="1000"/>
              </a:spcBef>
              <a:spcAft>
                <a:spcPts val="0"/>
              </a:spcAft>
              <a:buClr>
                <a:srgbClr val="595959"/>
              </a:buClr>
              <a:buSzPts val="1800"/>
              <a:buChar char="●"/>
            </a:pPr>
            <a:r>
              <a:rPr lang="tr-TR" sz="1800" dirty="0">
                <a:latin typeface="Century Gothic" panose="020B0502020202020204" pitchFamily="34" charset="0"/>
                <a:ea typeface="Questrial"/>
                <a:cs typeface="Questrial"/>
                <a:sym typeface="Questrial"/>
              </a:rPr>
              <a:t>Çıktı formatlarının farklı hedefler için belirlenmesi yapıldı mı?(Web sayfaları raporlar, vesaire)</a:t>
            </a:r>
            <a:endParaRPr sz="1800" dirty="0">
              <a:latin typeface="Century Gothic" panose="020B0502020202020204" pitchFamily="34" charset="0"/>
              <a:ea typeface="Questrial"/>
              <a:cs typeface="Questrial"/>
              <a:sym typeface="Questrial"/>
            </a:endParaRPr>
          </a:p>
          <a:p>
            <a:pPr marL="342900" lvl="0" indent="400050" algn="l" rtl="0">
              <a:spcBef>
                <a:spcPts val="0"/>
              </a:spcBef>
              <a:spcAft>
                <a:spcPts val="0"/>
              </a:spcAft>
              <a:buNone/>
            </a:pPr>
            <a:r>
              <a:rPr lang="tr-TR" dirty="0">
                <a:latin typeface="Questrial"/>
                <a:ea typeface="Questrial"/>
                <a:cs typeface="Questrial"/>
                <a:sym typeface="Questrial"/>
              </a:rPr>
              <a:t> </a:t>
            </a:r>
            <a:endParaRPr dirty="0">
              <a:latin typeface="Questrial"/>
              <a:ea typeface="Questrial"/>
              <a:cs typeface="Questrial"/>
              <a:sym typeface="Questrial"/>
            </a:endParaRPr>
          </a:p>
          <a:p>
            <a:pPr marL="0" lvl="0" indent="0" algn="l" rtl="0">
              <a:spcBef>
                <a:spcPts val="10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2592925" y="499435"/>
            <a:ext cx="8911800" cy="12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a:t>Gereksinim kontrol soruları devam</a:t>
            </a:r>
            <a:endParaRPr/>
          </a:p>
        </p:txBody>
      </p:sp>
      <p:sp>
        <p:nvSpPr>
          <p:cNvPr id="228" name="Google Shape;228;p26"/>
          <p:cNvSpPr txBox="1">
            <a:spLocks noGrp="1"/>
          </p:cNvSpPr>
          <p:nvPr>
            <p:ph type="body" idx="1"/>
          </p:nvPr>
        </p:nvSpPr>
        <p:spPr>
          <a:xfrm>
            <a:off x="2643087" y="1780425"/>
            <a:ext cx="8915400" cy="3777600"/>
          </a:xfrm>
          <a:prstGeom prst="rect">
            <a:avLst/>
          </a:prstGeom>
        </p:spPr>
        <p:txBody>
          <a:bodyPr spcFirstLastPara="1" wrap="square" lIns="91425" tIns="91425" rIns="91425" bIns="91425" anchor="t" anchorCtr="0">
            <a:noAutofit/>
          </a:bodyPr>
          <a:lstStyle/>
          <a:p>
            <a:pPr marL="342900" lvl="0" indent="-330200" algn="l" rtl="0">
              <a:spcBef>
                <a:spcPts val="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Dış donanım ve yazılım arayüzleri eksiksiz bir şekilde belirlendi mi?</a:t>
            </a:r>
            <a:endParaRPr dirty="0">
              <a:latin typeface="Century Gothic" panose="020B0502020202020204" pitchFamily="34" charset="0"/>
              <a:ea typeface="Arial"/>
              <a:cs typeface="Arial"/>
              <a:sym typeface="Arial"/>
            </a:endParaRPr>
          </a:p>
          <a:p>
            <a:pPr marL="342900" lvl="0" indent="-330200" algn="l" rtl="0">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Dış haberleşme arayüzleri belirlendi mi?(handshaking, error-checking, ve haberleşme protokolleri dahil olarak.)</a:t>
            </a:r>
            <a:endParaRPr dirty="0">
              <a:latin typeface="Century Gothic" panose="020B0502020202020204" pitchFamily="34" charset="0"/>
              <a:ea typeface="Arial"/>
              <a:cs typeface="Arial"/>
              <a:sym typeface="Arial"/>
            </a:endParaRPr>
          </a:p>
          <a:p>
            <a:pPr marL="342900" lvl="0" indent="-330200" algn="l" rtl="0">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Kullanıcının gereksinimi olan bütün görevler belirlendi mi?</a:t>
            </a:r>
            <a:endParaRPr dirty="0">
              <a:latin typeface="Century Gothic" panose="020B0502020202020204" pitchFamily="34" charset="0"/>
              <a:ea typeface="Arial"/>
              <a:cs typeface="Arial"/>
              <a:sym typeface="Arial"/>
            </a:endParaRPr>
          </a:p>
          <a:p>
            <a:pPr marL="342900" lvl="0" indent="-330200" algn="l" rtl="0">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Her görev (task) için gerekli veri ve her görevden çıkacak veriler belirlendi mi?</a:t>
            </a:r>
            <a:endParaRPr dirty="0">
              <a:latin typeface="Century Gothic" panose="020B0502020202020204" pitchFamily="34" charset="0"/>
              <a:ea typeface="Arial"/>
              <a:cs typeface="Arial"/>
              <a:sym typeface="Arial"/>
            </a:endParaRPr>
          </a:p>
          <a:p>
            <a:pPr marL="342900" lvl="0" indent="-330200" algn="l" rtl="0">
              <a:lnSpc>
                <a:spcPct val="80000"/>
              </a:lnSpc>
              <a:spcBef>
                <a:spcPts val="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Uygulamanın tepki süresi kullanıcın beklentisiyle bütün parçalar ve operasyonlar için örtüşüyor mu?</a:t>
            </a:r>
            <a:endParaRPr dirty="0">
              <a:latin typeface="Century Gothic" panose="020B0502020202020204" pitchFamily="34" charset="0"/>
              <a:ea typeface="Arial"/>
              <a:cs typeface="Arial"/>
              <a:sym typeface="Arial"/>
            </a:endParaRPr>
          </a:p>
          <a:p>
            <a:pPr marL="342900" lvl="0" indent="-330200" algn="l" rtl="0">
              <a:lnSpc>
                <a:spcPct val="80000"/>
              </a:lnSpc>
              <a:spcBef>
                <a:spcPts val="1000"/>
              </a:spcBef>
              <a:spcAft>
                <a:spcPts val="0"/>
              </a:spcAft>
              <a:buClr>
                <a:srgbClr val="595959"/>
              </a:buClr>
              <a:buSzPts val="1600"/>
              <a:buFont typeface="Arial"/>
              <a:buChar char="●"/>
            </a:pPr>
            <a:r>
              <a:rPr lang="tr-TR" dirty="0">
                <a:latin typeface="Century Gothic" panose="020B0502020202020204" pitchFamily="34" charset="0"/>
                <a:ea typeface="Arial"/>
                <a:cs typeface="Arial"/>
                <a:sym typeface="Arial"/>
              </a:rPr>
              <a:t>Diğer zamanlama kısıtlamaları belirlendi mi?</a:t>
            </a:r>
            <a:endParaRPr dirty="0">
              <a:latin typeface="Century Gothic" panose="020B0502020202020204" pitchFamily="34" charset="0"/>
              <a:ea typeface="Arial"/>
              <a:cs typeface="Arial"/>
              <a:sym typeface="Arial"/>
            </a:endParaRPr>
          </a:p>
          <a:p>
            <a:pPr marL="742950" lvl="1" indent="-184150" algn="l" rtl="0">
              <a:lnSpc>
                <a:spcPct val="80000"/>
              </a:lnSpc>
              <a:spcBef>
                <a:spcPts val="1000"/>
              </a:spcBef>
              <a:spcAft>
                <a:spcPts val="0"/>
              </a:spcAft>
              <a:buClr>
                <a:srgbClr val="595959"/>
              </a:buClr>
              <a:buSzPts val="1600"/>
              <a:buFont typeface="Arial"/>
              <a:buChar char="●"/>
            </a:pPr>
            <a:r>
              <a:rPr lang="tr-TR" sz="1800" dirty="0">
                <a:latin typeface="Century Gothic" panose="020B0502020202020204" pitchFamily="34" charset="0"/>
                <a:ea typeface="Arial"/>
                <a:cs typeface="Arial"/>
                <a:sym typeface="Arial"/>
              </a:rPr>
              <a:t>Örneğin veri transfer zamanı, hesaplama zamanı, ve sistem transfer hızı?</a:t>
            </a:r>
            <a:endParaRPr sz="1800" dirty="0">
              <a:latin typeface="Century Gothic" panose="020B0502020202020204" pitchFamily="34" charset="0"/>
              <a:ea typeface="Arial"/>
              <a:cs typeface="Arial"/>
              <a:sym typeface="Arial"/>
            </a:endParaRPr>
          </a:p>
          <a:p>
            <a:pPr marL="342900" lvl="0" indent="0" algn="l" rtl="0">
              <a:spcBef>
                <a:spcPts val="1000"/>
              </a:spcBef>
              <a:spcAft>
                <a:spcPts val="0"/>
              </a:spcAft>
              <a:buNone/>
            </a:pPr>
            <a:endParaRPr sz="16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uman">
  <a:themeElements>
    <a:clrScheme name="Duman">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2645</Words>
  <Application>Microsoft Office PowerPoint</Application>
  <PresentationFormat>Widescreen</PresentationFormat>
  <Paragraphs>390</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Noto Sans Symbols</vt:lpstr>
      <vt:lpstr>Century Gothic</vt:lpstr>
      <vt:lpstr>Calibri</vt:lpstr>
      <vt:lpstr>Questrial</vt:lpstr>
      <vt:lpstr>Duman</vt:lpstr>
      <vt:lpstr>Yazılım İnşasına Özet Bir Giriş: </vt:lpstr>
      <vt:lpstr>İçerik</vt:lpstr>
      <vt:lpstr>Yazılım Geliştiriciliği Nedir? </vt:lpstr>
      <vt:lpstr>Neden Proje Geliştirme Adımlarını İzlemeliyiz</vt:lpstr>
      <vt:lpstr>Problemi Doğru Tanımlama  Çözüm İçin Vazgeçilmez İlk Adımdır</vt:lpstr>
      <vt:lpstr>Problem Tanımlayalım </vt:lpstr>
      <vt:lpstr>Gereksinimler</vt:lpstr>
      <vt:lpstr>Gereksinimler </vt:lpstr>
      <vt:lpstr>Gereksinim kontrol soruları devam</vt:lpstr>
      <vt:lpstr>Gereksinim kontrol soruları devam </vt:lpstr>
      <vt:lpstr>Gereksinimlerin Kalitesinin Denetlenmesi</vt:lpstr>
      <vt:lpstr>Gereksinimlerin Kalitesinin Denetlenmesi</vt:lpstr>
      <vt:lpstr>Ve son olarak; Gereksinimler tam mıdır?</vt:lpstr>
      <vt:lpstr>PowerPoint Presentation</vt:lpstr>
      <vt:lpstr>Mimari Tasarım</vt:lpstr>
      <vt:lpstr>PowerPoint Presentation</vt:lpstr>
      <vt:lpstr>PowerPoint Presentation</vt:lpstr>
      <vt:lpstr>PowerPoint Presentation</vt:lpstr>
      <vt:lpstr>Ana Sınıflar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UML tabanlı Para Oyunu Tasarımı</vt:lpstr>
      <vt:lpstr>UML Use Case I  </vt:lpstr>
      <vt:lpstr>UML Use Case II </vt:lpstr>
      <vt:lpstr>UML Nesne Modeli </vt:lpstr>
      <vt:lpstr>PowerPoint Presentation</vt:lpstr>
      <vt:lpstr>Ve son olarak Bu kodla ilgili ne düşünüyorsunuz?</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Yazılım İnşasına Özet Bir Giriş: </dc:title>
  <cp:lastModifiedBy>omercakir</cp:lastModifiedBy>
  <cp:revision>1</cp:revision>
  <dcterms:modified xsi:type="dcterms:W3CDTF">2018-10-16T11:03:59Z</dcterms:modified>
</cp:coreProperties>
</file>